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word/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0542E82F" w14:textId="514F8C16" w:rsidR="00580A1A" w:rsidRPr="00D16F9D" w:rsidRDefault="000F0415" w:rsidP="00732D4B">
      <w:pPr>
        <w:pStyle w:val="1-MainHeading"/>
        <w:spacing w:before="160"/>
      </w:pPr>
      <w:bookmarkStart w:id="0" w:name="_Toc193384656"/>
      <w:bookmarkStart w:id="1" w:name="_Toc22897637"/>
      <w:r>
        <w:t>7</w:t>
      </w:r>
      <w:r w:rsidR="00580A1A" w:rsidRPr="00D16F9D">
        <w:t>.</w:t>
      </w:r>
      <w:r>
        <w:t>01</w:t>
      </w:r>
      <w:r w:rsidR="00580A1A" w:rsidRPr="00D16F9D">
        <w:tab/>
      </w:r>
      <w:r w:rsidR="006607D0">
        <w:t>DOSTARLIMAB</w:t>
      </w:r>
      <w:r w:rsidR="00580A1A" w:rsidRPr="00D16F9D">
        <w:t>,</w:t>
      </w:r>
      <w:r w:rsidR="00580A1A" w:rsidRPr="00D16F9D">
        <w:br/>
        <w:t>Solution concentrate for I.V. infusion 500 mg in 10</w:t>
      </w:r>
      <w:r w:rsidR="004724A5">
        <w:t> </w:t>
      </w:r>
      <w:r w:rsidR="00580A1A" w:rsidRPr="00D16F9D">
        <w:t>mL,</w:t>
      </w:r>
      <w:r w:rsidR="00580A1A" w:rsidRPr="00D16F9D">
        <w:br/>
        <w:t>Jemperli®,</w:t>
      </w:r>
      <w:r w:rsidR="00580A1A" w:rsidRPr="00D16F9D">
        <w:br/>
        <w:t>GLAXOSMITHKLINE AUSTRALIA PTY LTD.</w:t>
      </w:r>
      <w:bookmarkEnd w:id="0"/>
    </w:p>
    <w:p w14:paraId="2AA727D9" w14:textId="77777777" w:rsidR="00960DCF" w:rsidRPr="00D16F9D" w:rsidRDefault="00960DCF" w:rsidP="00960DCF">
      <w:pPr>
        <w:pStyle w:val="2-SectionHeading"/>
      </w:pPr>
      <w:bookmarkStart w:id="2" w:name="_Toc193384658"/>
      <w:bookmarkStart w:id="3" w:name="_Toc22897644"/>
      <w:bookmarkEnd w:id="1"/>
      <w:r w:rsidRPr="00D16F9D">
        <w:t>Purpose of submission</w:t>
      </w:r>
      <w:bookmarkEnd w:id="2"/>
    </w:p>
    <w:p w14:paraId="69B0871F" w14:textId="25B16B46" w:rsidR="00960DCF" w:rsidRPr="00D16F9D" w:rsidRDefault="00960DCF" w:rsidP="00960DCF">
      <w:pPr>
        <w:pStyle w:val="3-BodyText"/>
      </w:pPr>
      <w:r w:rsidRPr="00D16F9D">
        <w:t>The Standard Re-entry Resubmission request</w:t>
      </w:r>
      <w:r w:rsidR="009D2BC8">
        <w:t>ed</w:t>
      </w:r>
      <w:r w:rsidRPr="00D16F9D">
        <w:t xml:space="preserve"> Section 100 (Efficient Funding of Chemotherapy) Authority Required (STREAMLINED) listing for </w:t>
      </w:r>
      <w:r w:rsidR="009D2BC8">
        <w:t xml:space="preserve">dostarlimab </w:t>
      </w:r>
      <w:r w:rsidRPr="00D16F9D">
        <w:t xml:space="preserve">in combination with </w:t>
      </w:r>
      <w:r w:rsidR="00344058" w:rsidRPr="00344058">
        <w:t>carboplatin and paclitaxel</w:t>
      </w:r>
      <w:r w:rsidR="00344058" w:rsidRPr="00344058" w:rsidDel="00344058">
        <w:t xml:space="preserve"> </w:t>
      </w:r>
      <w:r w:rsidRPr="00D16F9D">
        <w:t>for the treatment of primary advanced or first recurrent (A/R) mismatch repair proficient (pMMR) endometrial cancer (EC).</w:t>
      </w:r>
    </w:p>
    <w:p w14:paraId="3E0CE9E1" w14:textId="46684E56" w:rsidR="0039087A" w:rsidRPr="00427753" w:rsidRDefault="00960DCF" w:rsidP="00427753">
      <w:pPr>
        <w:pStyle w:val="3-BodyText"/>
        <w:rPr>
          <w:iCs/>
        </w:rPr>
      </w:pPr>
      <w:r w:rsidRPr="00D16F9D">
        <w:t xml:space="preserve">Listing of dostarlimab (DOS) was requested </w:t>
      </w:r>
      <w:proofErr w:type="gramStart"/>
      <w:r w:rsidRPr="00D16F9D">
        <w:t>on the basis of</w:t>
      </w:r>
      <w:proofErr w:type="gramEnd"/>
      <w:r w:rsidRPr="00D16F9D">
        <w:t xml:space="preserve"> a cost-effectiveness analysis versus chemotherapy alone (</w:t>
      </w:r>
      <w:r w:rsidR="00FB071C">
        <w:t xml:space="preserve">comprised of </w:t>
      </w:r>
      <w:r w:rsidRPr="00D16F9D">
        <w:t>carboplatin</w:t>
      </w:r>
      <w:r w:rsidR="00FB071C">
        <w:t xml:space="preserve"> and</w:t>
      </w:r>
      <w:r w:rsidR="00BA32FE">
        <w:t xml:space="preserve"> </w:t>
      </w:r>
      <w:r w:rsidRPr="00D16F9D">
        <w:t xml:space="preserve">paclitaxel (CP)). </w:t>
      </w:r>
    </w:p>
    <w:p w14:paraId="150E90A4" w14:textId="49481C16" w:rsidR="00960DCF" w:rsidRPr="00D16F9D" w:rsidRDefault="00960DCF" w:rsidP="0039087A">
      <w:pPr>
        <w:pStyle w:val="TableFigureHeading"/>
        <w:keepLines/>
        <w:rPr>
          <w:rStyle w:val="CommentReference"/>
          <w:b/>
        </w:rPr>
      </w:pPr>
      <w:r w:rsidRPr="00D16F9D">
        <w:t xml:space="preserve">Table </w:t>
      </w:r>
      <w:r w:rsidR="00DF038F">
        <w:fldChar w:fldCharType="begin"/>
      </w:r>
      <w:r w:rsidR="00DF038F">
        <w:instrText xml:space="preserve"> SEQ Table \* ARABIC </w:instrText>
      </w:r>
      <w:r w:rsidR="00DF038F">
        <w:fldChar w:fldCharType="separate"/>
      </w:r>
      <w:r w:rsidR="006A3DD4">
        <w:rPr>
          <w:noProof/>
        </w:rPr>
        <w:t>1</w:t>
      </w:r>
      <w:r w:rsidR="00DF038F">
        <w:rPr>
          <w:noProof/>
        </w:rPr>
        <w:fldChar w:fldCharType="end"/>
      </w:r>
      <w:r w:rsidRPr="00D16F9D">
        <w:t>:</w:t>
      </w:r>
      <w:r w:rsidRPr="0BE52701">
        <w:rPr>
          <w:rStyle w:val="CommentReference"/>
          <w:b/>
        </w:rPr>
        <w:t xml:space="preserve"> Key components of the clinical issue addressed by the resubmission (as stated in the resubmission)</w:t>
      </w:r>
    </w:p>
    <w:tbl>
      <w:tblPr>
        <w:tblW w:w="915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668"/>
        <w:gridCol w:w="7488"/>
      </w:tblGrid>
      <w:tr w:rsidR="00960DCF" w:rsidRPr="00D16F9D" w14:paraId="7C38D67E" w14:textId="77777777" w:rsidTr="002B48FE">
        <w:tc>
          <w:tcPr>
            <w:tcW w:w="1668" w:type="dxa"/>
            <w:vAlign w:val="center"/>
          </w:tcPr>
          <w:p w14:paraId="6ACFA510" w14:textId="77777777" w:rsidR="00960DCF" w:rsidRPr="00D16F9D" w:rsidRDefault="00960DCF" w:rsidP="0039087A">
            <w:pPr>
              <w:pStyle w:val="In-tableHeading"/>
              <w:keepNext/>
            </w:pPr>
            <w:r w:rsidRPr="00D16F9D">
              <w:t>Component</w:t>
            </w:r>
          </w:p>
        </w:tc>
        <w:tc>
          <w:tcPr>
            <w:tcW w:w="7488" w:type="dxa"/>
            <w:vAlign w:val="center"/>
          </w:tcPr>
          <w:p w14:paraId="3AFC4D93" w14:textId="77777777" w:rsidR="00960DCF" w:rsidRPr="00D16F9D" w:rsidRDefault="00960DCF" w:rsidP="0039087A">
            <w:pPr>
              <w:pStyle w:val="In-tableHeading"/>
              <w:keepNext/>
            </w:pPr>
            <w:r w:rsidRPr="00D16F9D">
              <w:t>Description</w:t>
            </w:r>
          </w:p>
        </w:tc>
      </w:tr>
      <w:tr w:rsidR="00960DCF" w:rsidRPr="00D16F9D" w14:paraId="51FC44AC" w14:textId="77777777" w:rsidTr="002B48FE">
        <w:tc>
          <w:tcPr>
            <w:tcW w:w="1668" w:type="dxa"/>
            <w:vAlign w:val="center"/>
          </w:tcPr>
          <w:p w14:paraId="2B8994AA" w14:textId="77777777" w:rsidR="00960DCF" w:rsidRPr="00D16F9D" w:rsidRDefault="00960DCF" w:rsidP="00CC521B">
            <w:pPr>
              <w:pStyle w:val="TableText0"/>
            </w:pPr>
            <w:r w:rsidRPr="00D16F9D">
              <w:t>Population</w:t>
            </w:r>
          </w:p>
        </w:tc>
        <w:tc>
          <w:tcPr>
            <w:tcW w:w="7488" w:type="dxa"/>
          </w:tcPr>
          <w:p w14:paraId="5818FF05" w14:textId="77777777" w:rsidR="00960DCF" w:rsidRPr="00D16F9D" w:rsidRDefault="00960DCF" w:rsidP="00CC521B">
            <w:pPr>
              <w:pStyle w:val="TableText0"/>
            </w:pPr>
            <w:r w:rsidRPr="00D16F9D">
              <w:t xml:space="preserve">Patients with primary advanced or first recurrent </w:t>
            </w:r>
            <w:r w:rsidRPr="00D16F9D">
              <w:rPr>
                <w:u w:val="single"/>
              </w:rPr>
              <w:t>pMMR</w:t>
            </w:r>
            <w:r w:rsidRPr="00D16F9D">
              <w:t xml:space="preserve"> endometrial cancer that has a low potential for cure by radiation therapy or surgery alone or in combination.</w:t>
            </w:r>
          </w:p>
        </w:tc>
      </w:tr>
      <w:tr w:rsidR="00960DCF" w:rsidRPr="00D16F9D" w14:paraId="79E37055" w14:textId="77777777" w:rsidTr="002B48FE">
        <w:tc>
          <w:tcPr>
            <w:tcW w:w="1668" w:type="dxa"/>
            <w:vAlign w:val="center"/>
          </w:tcPr>
          <w:p w14:paraId="55E35CDD" w14:textId="77777777" w:rsidR="00960DCF" w:rsidRPr="00D16F9D" w:rsidRDefault="00960DCF" w:rsidP="00CC521B">
            <w:pPr>
              <w:pStyle w:val="TableText0"/>
            </w:pPr>
            <w:r w:rsidRPr="00D16F9D">
              <w:t>Intervention</w:t>
            </w:r>
          </w:p>
        </w:tc>
        <w:tc>
          <w:tcPr>
            <w:tcW w:w="7488" w:type="dxa"/>
          </w:tcPr>
          <w:p w14:paraId="0E6E7716" w14:textId="77777777" w:rsidR="00960DCF" w:rsidRPr="00D16F9D" w:rsidRDefault="00960DCF" w:rsidP="0039087A">
            <w:pPr>
              <w:keepNext/>
              <w:keepLines/>
              <w:rPr>
                <w:rFonts w:ascii="Arial Narrow" w:hAnsi="Arial Narrow" w:cs="Calibri"/>
                <w:sz w:val="20"/>
                <w:szCs w:val="20"/>
              </w:rPr>
            </w:pPr>
            <w:r w:rsidRPr="00D16F9D">
              <w:rPr>
                <w:rFonts w:ascii="Arial Narrow" w:hAnsi="Arial Narrow" w:cs="Calibri"/>
                <w:sz w:val="20"/>
                <w:szCs w:val="20"/>
              </w:rPr>
              <w:t xml:space="preserve">First six cycles: Dostarlimab (500 mg) + platinum-containing chemotherapy </w:t>
            </w:r>
            <w:r w:rsidRPr="006773D1">
              <w:rPr>
                <w:rFonts w:ascii="Arial Narrow" w:hAnsi="Arial Narrow" w:cs="Calibri"/>
                <w:sz w:val="20"/>
                <w:szCs w:val="20"/>
              </w:rPr>
              <w:t>(carboplatin and paclitaxel)</w:t>
            </w:r>
            <w:r w:rsidRPr="00D16F9D">
              <w:rPr>
                <w:rFonts w:ascii="Arial Narrow" w:hAnsi="Arial Narrow" w:cs="Calibri"/>
                <w:sz w:val="20"/>
                <w:szCs w:val="20"/>
              </w:rPr>
              <w:t xml:space="preserve"> every 3 weeks</w:t>
            </w:r>
          </w:p>
          <w:p w14:paraId="3EDB3094" w14:textId="77777777" w:rsidR="00960DCF" w:rsidRPr="00D16F9D" w:rsidRDefault="00960DCF" w:rsidP="00CC521B">
            <w:pPr>
              <w:pStyle w:val="TableText0"/>
            </w:pPr>
            <w:r w:rsidRPr="00D16F9D">
              <w:t>Subsequent cycles: Dostarlimab (1,000 mg) monotherapy every 6 weeks for up to 3 years or until disease progression, whichever occurs first.</w:t>
            </w:r>
          </w:p>
        </w:tc>
      </w:tr>
      <w:tr w:rsidR="00960DCF" w:rsidRPr="00D16F9D" w14:paraId="5C5D2056" w14:textId="77777777" w:rsidTr="002B48FE">
        <w:tc>
          <w:tcPr>
            <w:tcW w:w="1668" w:type="dxa"/>
            <w:vAlign w:val="center"/>
          </w:tcPr>
          <w:p w14:paraId="25597387" w14:textId="77777777" w:rsidR="00960DCF" w:rsidRPr="00D16F9D" w:rsidRDefault="00960DCF" w:rsidP="00CC521B">
            <w:pPr>
              <w:pStyle w:val="TableText0"/>
            </w:pPr>
            <w:r w:rsidRPr="00D16F9D">
              <w:t>Comparator</w:t>
            </w:r>
          </w:p>
        </w:tc>
        <w:tc>
          <w:tcPr>
            <w:tcW w:w="7488" w:type="dxa"/>
          </w:tcPr>
          <w:p w14:paraId="73B1C540" w14:textId="77777777" w:rsidR="00960DCF" w:rsidRPr="00D16F9D" w:rsidRDefault="00960DCF" w:rsidP="0039087A">
            <w:pPr>
              <w:keepNext/>
              <w:keepLines/>
              <w:rPr>
                <w:rFonts w:ascii="Arial Narrow" w:hAnsi="Arial Narrow" w:cs="Calibri"/>
                <w:sz w:val="20"/>
                <w:szCs w:val="20"/>
                <w:vertAlign w:val="superscript"/>
              </w:rPr>
            </w:pPr>
            <w:r w:rsidRPr="00D16F9D">
              <w:rPr>
                <w:rFonts w:ascii="Arial Narrow" w:hAnsi="Arial Narrow" w:cs="Calibri"/>
                <w:sz w:val="20"/>
                <w:szCs w:val="20"/>
              </w:rPr>
              <w:t>Main comparator: Carboplatin and paclitaxel every 3 weeks for six cycles, followed by second-line pembrolizumab + lenvatinib in a proportion of patients.</w:t>
            </w:r>
          </w:p>
          <w:p w14:paraId="05E925D5" w14:textId="19D31037" w:rsidR="00960DCF" w:rsidRPr="00D16F9D" w:rsidRDefault="00960DCF" w:rsidP="00CC521B">
            <w:pPr>
              <w:pStyle w:val="TableText0"/>
            </w:pPr>
            <w:r w:rsidRPr="00D16F9D">
              <w:t>Near market comparator: Durvalumab + chemotherapy ± Olaparib and Pembrolizumab + chemotherapy</w:t>
            </w:r>
          </w:p>
        </w:tc>
      </w:tr>
      <w:tr w:rsidR="00960DCF" w:rsidRPr="00D16F9D" w14:paraId="03778F91" w14:textId="77777777" w:rsidTr="002B48FE">
        <w:tc>
          <w:tcPr>
            <w:tcW w:w="1668" w:type="dxa"/>
            <w:vAlign w:val="center"/>
          </w:tcPr>
          <w:p w14:paraId="7BAE79C7" w14:textId="77777777" w:rsidR="00960DCF" w:rsidRPr="00D16F9D" w:rsidRDefault="00960DCF" w:rsidP="00CC521B">
            <w:pPr>
              <w:pStyle w:val="TableText0"/>
            </w:pPr>
            <w:r w:rsidRPr="00D16F9D">
              <w:t>Outcomes</w:t>
            </w:r>
          </w:p>
        </w:tc>
        <w:tc>
          <w:tcPr>
            <w:tcW w:w="7488" w:type="dxa"/>
          </w:tcPr>
          <w:p w14:paraId="6F82AEC4" w14:textId="07864FCD" w:rsidR="00960DCF" w:rsidRPr="00D16F9D" w:rsidRDefault="00960DCF" w:rsidP="00CC521B">
            <w:pPr>
              <w:pStyle w:val="TableText0"/>
            </w:pPr>
            <w:r w:rsidRPr="00D16F9D">
              <w:t>Overall survival, progression-free survival, objective response rate, duration of response, health</w:t>
            </w:r>
            <w:r w:rsidR="009113A6">
              <w:rPr>
                <w:vertAlign w:val="subscript"/>
              </w:rPr>
              <w:noBreakHyphen/>
            </w:r>
            <w:r w:rsidRPr="00D16F9D">
              <w:t>related quality of life, safety.</w:t>
            </w:r>
          </w:p>
        </w:tc>
      </w:tr>
      <w:tr w:rsidR="00960DCF" w:rsidRPr="00D16F9D" w14:paraId="45FA60B5" w14:textId="77777777" w:rsidTr="002B48FE">
        <w:tc>
          <w:tcPr>
            <w:tcW w:w="1668" w:type="dxa"/>
            <w:vAlign w:val="center"/>
          </w:tcPr>
          <w:p w14:paraId="1CCB529E" w14:textId="77777777" w:rsidR="00960DCF" w:rsidRPr="00D16F9D" w:rsidRDefault="00960DCF" w:rsidP="00CC521B">
            <w:pPr>
              <w:pStyle w:val="TableText0"/>
            </w:pPr>
            <w:r w:rsidRPr="00D16F9D">
              <w:t>Clinical claim</w:t>
            </w:r>
          </w:p>
        </w:tc>
        <w:tc>
          <w:tcPr>
            <w:tcW w:w="7488" w:type="dxa"/>
          </w:tcPr>
          <w:p w14:paraId="3F2D3FEE" w14:textId="77777777" w:rsidR="00960DCF" w:rsidRPr="00D16F9D" w:rsidRDefault="00960DCF" w:rsidP="00CC521B">
            <w:pPr>
              <w:pStyle w:val="TableText0"/>
            </w:pPr>
            <w:r w:rsidRPr="00D16F9D">
              <w:t xml:space="preserve">In patients with primary advanced or first recurrent </w:t>
            </w:r>
            <w:r w:rsidRPr="00D16F9D">
              <w:rPr>
                <w:u w:val="single"/>
              </w:rPr>
              <w:t>pMMR</w:t>
            </w:r>
            <w:r w:rsidRPr="00D16F9D">
              <w:t xml:space="preserve"> endometrial cancer, dostarlimab plus platinum-containing chemotherapy is superior in terms of efficacy compared to platinum-containing chemotherapy alone, with an inferior but manageable safety profile.</w:t>
            </w:r>
          </w:p>
        </w:tc>
      </w:tr>
    </w:tbl>
    <w:p w14:paraId="315CD207" w14:textId="77777777" w:rsidR="00960DCF" w:rsidRPr="006773D1" w:rsidRDefault="00960DCF" w:rsidP="0039087A">
      <w:pPr>
        <w:pStyle w:val="FooterTableFigure"/>
        <w:keepNext/>
        <w:keepLines/>
      </w:pPr>
      <w:r w:rsidRPr="006773D1">
        <w:t>Abbreviations: AUC = area under curve; pMMR = proficient mismatch repair</w:t>
      </w:r>
    </w:p>
    <w:p w14:paraId="50F21AF4" w14:textId="77777777" w:rsidR="00960DCF" w:rsidRPr="006773D1" w:rsidRDefault="00960DCF" w:rsidP="0039087A">
      <w:pPr>
        <w:pStyle w:val="FooterTableFigure"/>
        <w:keepNext/>
        <w:keepLines/>
      </w:pPr>
      <w:r w:rsidRPr="006773D1">
        <w:t>Source: Table 2, p21of the resubmission.</w:t>
      </w:r>
    </w:p>
    <w:p w14:paraId="7300D642" w14:textId="77777777" w:rsidR="00960DCF" w:rsidRPr="00D16F9D" w:rsidRDefault="00960DCF" w:rsidP="0039087A">
      <w:pPr>
        <w:pStyle w:val="FooterTableFigure"/>
        <w:keepNext/>
        <w:keepLines/>
      </w:pPr>
      <w:r w:rsidRPr="006773D1">
        <w:t>Underlined text indicate change in components compared to what was previously considered by the PBAC at the November 2023 PBAC meeting.</w:t>
      </w:r>
      <w:r w:rsidRPr="00D16F9D">
        <w:t xml:space="preserve"> </w:t>
      </w:r>
    </w:p>
    <w:p w14:paraId="02289718" w14:textId="77777777" w:rsidR="00960DCF" w:rsidRPr="00D16F9D" w:rsidRDefault="00960DCF" w:rsidP="00960DCF">
      <w:pPr>
        <w:pStyle w:val="2-SectionHeading"/>
      </w:pPr>
      <w:bookmarkStart w:id="4" w:name="_Toc193384659"/>
      <w:r w:rsidRPr="00D16F9D">
        <w:t>Background</w:t>
      </w:r>
      <w:bookmarkEnd w:id="4"/>
    </w:p>
    <w:p w14:paraId="6A392398" w14:textId="77777777" w:rsidR="00960DCF" w:rsidRPr="00D16F9D" w:rsidRDefault="00960DCF" w:rsidP="00960DCF">
      <w:pPr>
        <w:pStyle w:val="4-SubsectionHeading"/>
      </w:pPr>
      <w:bookmarkStart w:id="5" w:name="_Toc22897638"/>
      <w:bookmarkStart w:id="6" w:name="_Toc193384660"/>
      <w:r w:rsidRPr="00D16F9D">
        <w:t>Registration status</w:t>
      </w:r>
      <w:bookmarkEnd w:id="5"/>
      <w:bookmarkEnd w:id="6"/>
    </w:p>
    <w:p w14:paraId="11390F59" w14:textId="4913DBD5" w:rsidR="00CD46CB" w:rsidRDefault="00902B53" w:rsidP="00FC2D43">
      <w:pPr>
        <w:pStyle w:val="3-BodyText"/>
      </w:pPr>
      <w:r>
        <w:rPr>
          <w:iCs/>
        </w:rPr>
        <w:t xml:space="preserve">DOS was TGA registered on 17 April 2025 </w:t>
      </w:r>
      <w:r w:rsidR="00FC2D43" w:rsidRPr="000A6914">
        <w:rPr>
          <w:iCs/>
        </w:rPr>
        <w:t xml:space="preserve">for the use of DOS in combination with CP in A/R EC regardless of MMR/MSI status, i.e. the dMMR/MSI-H criteria </w:t>
      </w:r>
      <w:r w:rsidR="00D37A44">
        <w:rPr>
          <w:iCs/>
        </w:rPr>
        <w:t>was</w:t>
      </w:r>
      <w:r w:rsidR="00D37A44" w:rsidRPr="000A6914">
        <w:rPr>
          <w:iCs/>
        </w:rPr>
        <w:t xml:space="preserve"> </w:t>
      </w:r>
      <w:r w:rsidR="00FC2D43" w:rsidRPr="000A6914">
        <w:rPr>
          <w:iCs/>
        </w:rPr>
        <w:t>removed</w:t>
      </w:r>
      <w:r w:rsidR="00CF7507" w:rsidRPr="000A6914">
        <w:rPr>
          <w:iCs/>
        </w:rPr>
        <w:t xml:space="preserve"> from the existing indication</w:t>
      </w:r>
      <w:r w:rsidR="00FC2D43" w:rsidRPr="000A6914">
        <w:rPr>
          <w:iCs/>
        </w:rPr>
        <w:t>.</w:t>
      </w:r>
      <w:r w:rsidR="00FC2D43">
        <w:t xml:space="preserve"> </w:t>
      </w:r>
    </w:p>
    <w:p w14:paraId="1847669B" w14:textId="5F6EB97A" w:rsidR="00FC2D43" w:rsidRPr="00D16F9D" w:rsidRDefault="00537E08" w:rsidP="00FC2D43">
      <w:pPr>
        <w:pStyle w:val="3-BodyText"/>
      </w:pPr>
      <w:r w:rsidRPr="000A6914">
        <w:rPr>
          <w:iCs/>
        </w:rPr>
        <w:t xml:space="preserve">The TGA </w:t>
      </w:r>
      <w:r w:rsidR="007210FB" w:rsidRPr="000A6914">
        <w:rPr>
          <w:iCs/>
        </w:rPr>
        <w:t>Delegate’s overview stated</w:t>
      </w:r>
      <w:r w:rsidR="00157F70" w:rsidRPr="000A6914">
        <w:rPr>
          <w:iCs/>
        </w:rPr>
        <w:t xml:space="preserve"> the Delegate</w:t>
      </w:r>
      <w:r w:rsidR="00157F70">
        <w:t xml:space="preserve"> </w:t>
      </w:r>
      <w:r w:rsidR="00157F70" w:rsidRPr="000A6914">
        <w:rPr>
          <w:iCs/>
        </w:rPr>
        <w:t xml:space="preserve">considered </w:t>
      </w:r>
      <w:r w:rsidR="00157F70" w:rsidRPr="000A6914">
        <w:rPr>
          <w:rFonts w:eastAsia="Times New Roman"/>
          <w:iCs/>
          <w:snapToGrid w:val="0"/>
        </w:rPr>
        <w:t>whether the positive efficacy results in the all</w:t>
      </w:r>
      <w:r w:rsidR="001D14FE">
        <w:rPr>
          <w:rFonts w:eastAsia="Times New Roman"/>
          <w:iCs/>
          <w:snapToGrid w:val="0"/>
        </w:rPr>
        <w:t>-</w:t>
      </w:r>
      <w:r w:rsidR="00157F70" w:rsidRPr="000A6914">
        <w:rPr>
          <w:rFonts w:eastAsia="Times New Roman"/>
          <w:iCs/>
          <w:snapToGrid w:val="0"/>
        </w:rPr>
        <w:t>comers</w:t>
      </w:r>
      <w:r w:rsidR="00157F70" w:rsidRPr="000A6914">
        <w:rPr>
          <w:iCs/>
        </w:rPr>
        <w:t xml:space="preserve"> </w:t>
      </w:r>
      <w:r w:rsidR="00157F70" w:rsidRPr="000A6914">
        <w:rPr>
          <w:rFonts w:eastAsia="Times New Roman"/>
          <w:iCs/>
          <w:snapToGrid w:val="0"/>
        </w:rPr>
        <w:t xml:space="preserve">population are entirely driven by the efficacy in the </w:t>
      </w:r>
      <w:r w:rsidR="00157F70" w:rsidRPr="000A6914">
        <w:rPr>
          <w:rFonts w:eastAsia="Times New Roman"/>
          <w:iCs/>
          <w:snapToGrid w:val="0"/>
        </w:rPr>
        <w:lastRenderedPageBreak/>
        <w:t>dMMR/MSI-H population, or if there</w:t>
      </w:r>
      <w:r w:rsidR="00157F70" w:rsidRPr="000A6914">
        <w:rPr>
          <w:iCs/>
        </w:rPr>
        <w:t xml:space="preserve"> </w:t>
      </w:r>
      <w:r w:rsidR="00157F70" w:rsidRPr="000A6914">
        <w:rPr>
          <w:rFonts w:eastAsia="Times New Roman"/>
          <w:iCs/>
        </w:rPr>
        <w:t>is activity in the MMRp/MSS group as well</w:t>
      </w:r>
      <w:r w:rsidR="00157F70" w:rsidRPr="000A6914">
        <w:rPr>
          <w:iCs/>
        </w:rPr>
        <w:t>. The Delegate concluded there was sufficient evidence to establish efficacy for dostarlimab plus carboplatin-paclitaxel followed by dostarlimab in the treatment of adult patients with primary advanced or recurrent MMRp/MSS EC. The Delegate also considered the persisting and significant unmet clinical need for treatment of primary advanced or recurrent EC (TGA Delegate’s Overview, March 2025).</w:t>
      </w:r>
    </w:p>
    <w:p w14:paraId="2D17810C" w14:textId="4C05754F" w:rsidR="00960DCF" w:rsidRPr="00D16F9D" w:rsidRDefault="00960DCF" w:rsidP="00960DCF">
      <w:pPr>
        <w:pStyle w:val="3-BodyText"/>
      </w:pPr>
      <w:r w:rsidRPr="00D16F9D">
        <w:t xml:space="preserve">DOS was </w:t>
      </w:r>
      <w:r w:rsidR="00D83985">
        <w:t xml:space="preserve">previously </w:t>
      </w:r>
      <w:r w:rsidRPr="00D16F9D">
        <w:t>approved by the TGA for the following indications:</w:t>
      </w:r>
    </w:p>
    <w:p w14:paraId="79BE7961" w14:textId="32842213" w:rsidR="00960DCF" w:rsidRPr="004A5482" w:rsidRDefault="00960DCF" w:rsidP="000C6121">
      <w:pPr>
        <w:pStyle w:val="ListParagraph"/>
        <w:ind w:left="1134"/>
        <w:jc w:val="both"/>
      </w:pPr>
      <w:r w:rsidRPr="004A5482">
        <w:t xml:space="preserve">in combination with carboplatin and paclitaxel for the treatment of adult patients with primary advanced or recurrent mismatch repair deficient (dMMR)/microsatellite instability-high (MSI-H) endometrial cancer; and </w:t>
      </w:r>
    </w:p>
    <w:p w14:paraId="1B437E25" w14:textId="121BFC43" w:rsidR="00960DCF" w:rsidRPr="004A5482" w:rsidRDefault="00960DCF" w:rsidP="000C6121">
      <w:pPr>
        <w:pStyle w:val="ListParagraph"/>
        <w:ind w:left="1134"/>
        <w:jc w:val="both"/>
      </w:pPr>
      <w:r w:rsidRPr="004A5482">
        <w:t>as monotherapy for the treatment of adult patients with recurrent or advanced mismatch repair deficient (dMMR) endometrial cancer (EC) that has progressed on or following prior treatment with a platinum-containing regimen.</w:t>
      </w:r>
    </w:p>
    <w:p w14:paraId="646478E7" w14:textId="35CE6A7E" w:rsidR="00960DCF" w:rsidRPr="000A6914" w:rsidRDefault="00960DCF" w:rsidP="00960DCF">
      <w:pPr>
        <w:pStyle w:val="3-BodyText"/>
        <w:rPr>
          <w:iCs/>
        </w:rPr>
      </w:pPr>
      <w:r w:rsidRPr="00D16F9D">
        <w:t xml:space="preserve">The resubmission was made under the TGA/PBAC Parallel Process. At the time of evaluation for PBAC consideration, the TGA clinical evaluator report was available, and </w:t>
      </w:r>
      <w:r w:rsidRPr="000A6914">
        <w:rPr>
          <w:iCs/>
        </w:rPr>
        <w:t xml:space="preserve">the delegate’s </w:t>
      </w:r>
      <w:r w:rsidR="0071029D" w:rsidRPr="000A6914">
        <w:rPr>
          <w:iCs/>
        </w:rPr>
        <w:t xml:space="preserve">overview was </w:t>
      </w:r>
      <w:r w:rsidR="00157F70" w:rsidRPr="000A6914">
        <w:rPr>
          <w:iCs/>
        </w:rPr>
        <w:t xml:space="preserve">provided </w:t>
      </w:r>
      <w:r w:rsidR="00C12AD0" w:rsidRPr="000A6914">
        <w:rPr>
          <w:iCs/>
        </w:rPr>
        <w:t>with the pre-sub-committee response</w:t>
      </w:r>
      <w:r w:rsidR="004D60F5">
        <w:rPr>
          <w:iCs/>
        </w:rPr>
        <w:t xml:space="preserve"> </w:t>
      </w:r>
      <w:r w:rsidR="00DD72B2">
        <w:rPr>
          <w:iCs/>
        </w:rPr>
        <w:t>(PSCR)</w:t>
      </w:r>
      <w:r w:rsidR="00C12AD0" w:rsidRPr="000A6914">
        <w:rPr>
          <w:iCs/>
        </w:rPr>
        <w:t xml:space="preserve"> on </w:t>
      </w:r>
      <w:r w:rsidR="003578C8" w:rsidRPr="000A6914">
        <w:rPr>
          <w:iCs/>
        </w:rPr>
        <w:t>2</w:t>
      </w:r>
      <w:r w:rsidR="005B5A1D" w:rsidRPr="000A6914">
        <w:rPr>
          <w:iCs/>
        </w:rPr>
        <w:t>8</w:t>
      </w:r>
      <w:r w:rsidR="000C6121">
        <w:rPr>
          <w:iCs/>
        </w:rPr>
        <w:t> </w:t>
      </w:r>
      <w:r w:rsidRPr="000A6914">
        <w:rPr>
          <w:iCs/>
        </w:rPr>
        <w:t xml:space="preserve">March 2025. </w:t>
      </w:r>
    </w:p>
    <w:p w14:paraId="7D7F24E2" w14:textId="77777777" w:rsidR="00960DCF" w:rsidRPr="00D16F9D" w:rsidRDefault="00960DCF" w:rsidP="00960DCF">
      <w:pPr>
        <w:pStyle w:val="4-SubsectionHeading"/>
      </w:pPr>
      <w:bookmarkStart w:id="7" w:name="_Toc22897639"/>
      <w:bookmarkStart w:id="8" w:name="_Toc193384661"/>
      <w:r w:rsidRPr="00D16F9D">
        <w:t>Previous PBAC consideration</w:t>
      </w:r>
      <w:bookmarkEnd w:id="7"/>
      <w:bookmarkEnd w:id="8"/>
    </w:p>
    <w:p w14:paraId="7CBBD451" w14:textId="776E3747" w:rsidR="002D4B92" w:rsidRPr="002D4B92" w:rsidRDefault="00A767BE" w:rsidP="00DF241F">
      <w:pPr>
        <w:pStyle w:val="3-BodyText"/>
      </w:pPr>
      <w:r>
        <w:t>At its November 2023 meeting, t</w:t>
      </w:r>
      <w:r w:rsidR="00960DCF" w:rsidRPr="00D16F9D">
        <w:t xml:space="preserve">he PBAC recommended DOS for use in 1L A/R dMMR EC. </w:t>
      </w:r>
      <w:r w:rsidR="004A5482">
        <w:t xml:space="preserve">The PBAC also considered a </w:t>
      </w:r>
      <w:r w:rsidR="00960DCF" w:rsidRPr="00D16F9D">
        <w:t xml:space="preserve">request for the all-comers population (i.e. inclusive of both dMMR and pMMR) </w:t>
      </w:r>
      <w:r w:rsidR="004A5482">
        <w:t xml:space="preserve">at the November 2023 meeting </w:t>
      </w:r>
      <w:r w:rsidR="002D4B92">
        <w:t>but</w:t>
      </w:r>
      <w:r w:rsidR="004A5482">
        <w:t xml:space="preserve"> this </w:t>
      </w:r>
      <w:r w:rsidR="00960DCF" w:rsidRPr="00D16F9D">
        <w:t xml:space="preserve">was </w:t>
      </w:r>
      <w:r w:rsidR="005E458C">
        <w:t>not recommended</w:t>
      </w:r>
      <w:r w:rsidR="00960DCF" w:rsidRPr="00D16F9D">
        <w:t xml:space="preserve">. </w:t>
      </w:r>
      <w:r w:rsidR="002D4B92">
        <w:t>T</w:t>
      </w:r>
      <w:r w:rsidR="002D4B92" w:rsidRPr="13A69177">
        <w:t xml:space="preserve">he PBAC considered that the clinical benefit of DOS in the pMMR population was unclear, noting it was possible that these patients may benefit more from 2L PEM+LEN </w:t>
      </w:r>
      <w:r w:rsidR="00751E00">
        <w:t>(</w:t>
      </w:r>
      <w:r w:rsidR="002D4B92" w:rsidRPr="00D16F9D">
        <w:t>paragraph 7.1</w:t>
      </w:r>
      <w:r w:rsidR="002D4B92">
        <w:t>7</w:t>
      </w:r>
      <w:r w:rsidR="002D4B92" w:rsidRPr="00D16F9D">
        <w:t xml:space="preserve">, dostarlimab </w:t>
      </w:r>
      <w:r w:rsidR="00DD72B2">
        <w:t>public summary document [</w:t>
      </w:r>
      <w:r w:rsidR="002D4B92">
        <w:t>PSD</w:t>
      </w:r>
      <w:r w:rsidR="00DD72B2">
        <w:t>]</w:t>
      </w:r>
      <w:r w:rsidR="002D4B92" w:rsidRPr="00D16F9D">
        <w:t>, November 2023</w:t>
      </w:r>
      <w:r w:rsidR="002D4B92">
        <w:t xml:space="preserve"> PBAC meeting</w:t>
      </w:r>
      <w:r w:rsidR="002D4B92" w:rsidRPr="00D16F9D">
        <w:t>).</w:t>
      </w:r>
      <w:r w:rsidR="002D4B92" w:rsidRPr="13A69177">
        <w:t xml:space="preserve"> </w:t>
      </w:r>
    </w:p>
    <w:p w14:paraId="3288CB5D" w14:textId="7DFEAC93" w:rsidR="00960DCF" w:rsidRPr="00D16F9D" w:rsidRDefault="00960DCF" w:rsidP="00871B57">
      <w:pPr>
        <w:pStyle w:val="TableFigureHeading"/>
        <w:keepLines/>
        <w:rPr>
          <w:rStyle w:val="CommentReference"/>
          <w:b/>
          <w:szCs w:val="24"/>
        </w:rPr>
      </w:pPr>
      <w:r w:rsidRPr="00D16F9D">
        <w:lastRenderedPageBreak/>
        <w:t xml:space="preserve">Table </w:t>
      </w:r>
      <w:r w:rsidR="00DF038F">
        <w:fldChar w:fldCharType="begin"/>
      </w:r>
      <w:r w:rsidR="00DF038F">
        <w:instrText xml:space="preserve"> SEQ Table \* ARABIC </w:instrText>
      </w:r>
      <w:r w:rsidR="00DF038F">
        <w:fldChar w:fldCharType="separate"/>
      </w:r>
      <w:r w:rsidR="006A3DD4">
        <w:rPr>
          <w:noProof/>
        </w:rPr>
        <w:t>2</w:t>
      </w:r>
      <w:r w:rsidR="00DF038F">
        <w:rPr>
          <w:noProof/>
        </w:rPr>
        <w:fldChar w:fldCharType="end"/>
      </w:r>
      <w:r w:rsidRPr="00D16F9D">
        <w:t>:</w:t>
      </w:r>
      <w:r w:rsidRPr="00D16F9D">
        <w:rPr>
          <w:rStyle w:val="CommentReference"/>
          <w:b/>
          <w:szCs w:val="24"/>
        </w:rPr>
        <w:t xml:space="preserve"> Summary of key matters of concern</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414"/>
        <w:gridCol w:w="3544"/>
        <w:gridCol w:w="4059"/>
      </w:tblGrid>
      <w:tr w:rsidR="00960DCF" w:rsidRPr="00D16F9D" w14:paraId="06AEDDC0" w14:textId="77777777" w:rsidTr="002B48FE">
        <w:trPr>
          <w:cantSplit/>
          <w:tblHeader/>
        </w:trPr>
        <w:tc>
          <w:tcPr>
            <w:tcW w:w="784" w:type="pct"/>
            <w:vAlign w:val="center"/>
          </w:tcPr>
          <w:p w14:paraId="44EE7392" w14:textId="77777777" w:rsidR="00960DCF" w:rsidRPr="00D16F9D" w:rsidRDefault="00960DCF" w:rsidP="00871B57">
            <w:pPr>
              <w:pStyle w:val="In-tableHeading"/>
              <w:keepNext/>
            </w:pPr>
            <w:r w:rsidRPr="00D16F9D">
              <w:t>Component</w:t>
            </w:r>
          </w:p>
        </w:tc>
        <w:tc>
          <w:tcPr>
            <w:tcW w:w="1965" w:type="pct"/>
            <w:vAlign w:val="center"/>
          </w:tcPr>
          <w:p w14:paraId="0AD47824" w14:textId="77777777" w:rsidR="00960DCF" w:rsidRPr="00D16F9D" w:rsidRDefault="00960DCF" w:rsidP="00871B57">
            <w:pPr>
              <w:pStyle w:val="In-tableHeading"/>
              <w:keepNext/>
            </w:pPr>
            <w:r w:rsidRPr="00D16F9D">
              <w:t>Matter of concern</w:t>
            </w:r>
          </w:p>
        </w:tc>
        <w:tc>
          <w:tcPr>
            <w:tcW w:w="2251" w:type="pct"/>
            <w:vAlign w:val="center"/>
          </w:tcPr>
          <w:p w14:paraId="1411B73A" w14:textId="07B1CABB" w:rsidR="00960DCF" w:rsidRPr="00D16F9D" w:rsidRDefault="00960DCF" w:rsidP="00871B57">
            <w:pPr>
              <w:pStyle w:val="In-tableHeading"/>
              <w:keepNext/>
            </w:pPr>
            <w:r w:rsidRPr="00D16F9D">
              <w:t>How the resubmission addresses it</w:t>
            </w:r>
          </w:p>
        </w:tc>
      </w:tr>
      <w:tr w:rsidR="00960DCF" w:rsidRPr="00D16F9D" w14:paraId="2978D303" w14:textId="77777777" w:rsidTr="002B48FE">
        <w:trPr>
          <w:cantSplit/>
        </w:trPr>
        <w:tc>
          <w:tcPr>
            <w:tcW w:w="784" w:type="pct"/>
            <w:vAlign w:val="center"/>
          </w:tcPr>
          <w:p w14:paraId="7D7DD2A2" w14:textId="77777777" w:rsidR="00960DCF" w:rsidRPr="00D16F9D" w:rsidRDefault="00960DCF" w:rsidP="00CC521B">
            <w:pPr>
              <w:pStyle w:val="TableText0"/>
            </w:pPr>
            <w:r w:rsidRPr="00D16F9D">
              <w:t>TGA indication</w:t>
            </w:r>
          </w:p>
        </w:tc>
        <w:tc>
          <w:tcPr>
            <w:tcW w:w="1965" w:type="pct"/>
            <w:vAlign w:val="center"/>
          </w:tcPr>
          <w:p w14:paraId="5F06806B" w14:textId="77777777" w:rsidR="00960DCF" w:rsidRPr="00D16F9D" w:rsidRDefault="00960DCF" w:rsidP="00CC521B">
            <w:pPr>
              <w:pStyle w:val="TableText0"/>
            </w:pPr>
            <w:r w:rsidRPr="00D16F9D">
              <w:t xml:space="preserve">The PBAC noted that the sponsor had not yet </w:t>
            </w:r>
            <w:proofErr w:type="gramStart"/>
            <w:r w:rsidRPr="00D16F9D">
              <w:t>submitted an application</w:t>
            </w:r>
            <w:proofErr w:type="gramEnd"/>
            <w:r w:rsidRPr="00D16F9D">
              <w:t xml:space="preserve"> to the TGA for dostarlimab in the broader </w:t>
            </w:r>
            <w:proofErr w:type="gramStart"/>
            <w:r w:rsidRPr="00D16F9D">
              <w:t>all-comers</w:t>
            </w:r>
            <w:proofErr w:type="gramEnd"/>
            <w:r w:rsidRPr="00D16F9D">
              <w:t xml:space="preserve"> population (i.e. inclusive of pMMR). (Paragraph 7.20, dostarlimab PSD, November 2023)</w:t>
            </w:r>
          </w:p>
        </w:tc>
        <w:tc>
          <w:tcPr>
            <w:tcW w:w="2251" w:type="pct"/>
            <w:vAlign w:val="center"/>
          </w:tcPr>
          <w:p w14:paraId="1779748C" w14:textId="5B187A4F" w:rsidR="00960DCF" w:rsidRPr="00EA4A57" w:rsidRDefault="00960DCF" w:rsidP="00CC521B">
            <w:pPr>
              <w:pStyle w:val="TableText0"/>
              <w:rPr>
                <w:i/>
                <w:iCs/>
              </w:rPr>
            </w:pPr>
            <w:r w:rsidRPr="00D46090">
              <w:t>Addressed.</w:t>
            </w:r>
            <w:r w:rsidRPr="00D16F9D">
              <w:t xml:space="preserve"> The resubmission was submitted under a parallel TGA/PBAC process, with the proposed TGA indication being for use in 1L A/R EC irrespective of MMR status.</w:t>
            </w:r>
            <w:r w:rsidR="00EA4A57">
              <w:t xml:space="preserve"> </w:t>
            </w:r>
            <w:r w:rsidR="00067E82" w:rsidRPr="00631A16">
              <w:t>TGA has approved registration for the new indication (</w:t>
            </w:r>
            <w:r w:rsidR="00D46090" w:rsidRPr="00631A16">
              <w:t>TGA Approval Letter, 11 April 2025).</w:t>
            </w:r>
            <w:r w:rsidR="00D46090" w:rsidRPr="00D46090">
              <w:rPr>
                <w:i/>
                <w:iCs/>
              </w:rPr>
              <w:t> </w:t>
            </w:r>
          </w:p>
        </w:tc>
      </w:tr>
      <w:tr w:rsidR="00960DCF" w:rsidRPr="00D16F9D" w14:paraId="5A00333A" w14:textId="77777777" w:rsidTr="002B48FE">
        <w:trPr>
          <w:cantSplit/>
        </w:trPr>
        <w:tc>
          <w:tcPr>
            <w:tcW w:w="784" w:type="pct"/>
            <w:vAlign w:val="center"/>
          </w:tcPr>
          <w:p w14:paraId="1B43DDC1" w14:textId="77777777" w:rsidR="00960DCF" w:rsidRPr="00D16F9D" w:rsidRDefault="00960DCF" w:rsidP="00CC521B">
            <w:pPr>
              <w:pStyle w:val="TableText0"/>
            </w:pPr>
            <w:r w:rsidRPr="00D16F9D">
              <w:t>Comparator</w:t>
            </w:r>
          </w:p>
        </w:tc>
        <w:tc>
          <w:tcPr>
            <w:tcW w:w="1965" w:type="pct"/>
            <w:vAlign w:val="center"/>
          </w:tcPr>
          <w:p w14:paraId="159EE96B" w14:textId="77777777" w:rsidR="00960DCF" w:rsidRPr="00D16F9D" w:rsidRDefault="00960DCF" w:rsidP="00CC521B">
            <w:pPr>
              <w:pStyle w:val="TableText0"/>
            </w:pPr>
            <w:r w:rsidRPr="00D16F9D">
              <w:t>The PBAC considered that 1L CP was the appropriate comparator in the all-comers population, but 1L CP followed by 2L PEM+LEN was also a relevant comparator, and there were several near market comparators which were likely to be particularly relevant for patients with pMMR and any resubmission should include consideration of the near market comparators (Paragraph 7.19 and 7.22, dostarlimab PSD, November 2023)</w:t>
            </w:r>
          </w:p>
        </w:tc>
        <w:tc>
          <w:tcPr>
            <w:tcW w:w="2251" w:type="pct"/>
            <w:vAlign w:val="center"/>
          </w:tcPr>
          <w:p w14:paraId="0C6D591C" w14:textId="08E9563D" w:rsidR="00960DCF" w:rsidRPr="00470336" w:rsidRDefault="00960DCF" w:rsidP="00CC521B">
            <w:pPr>
              <w:pStyle w:val="TableText0"/>
            </w:pPr>
            <w:r w:rsidRPr="00D46090">
              <w:t>Partially addressed.</w:t>
            </w:r>
            <w:r w:rsidRPr="00D16F9D">
              <w:t xml:space="preserve"> Main comparator remains 1L CP (based on the RUBY trial</w:t>
            </w:r>
            <w:r w:rsidR="009D0499" w:rsidRPr="00D16F9D">
              <w:t>),</w:t>
            </w:r>
            <w:r w:rsidRPr="00D16F9D">
              <w:t xml:space="preserve"> but it was argued that a substantial proportion of patients in RUBY also used subsequent immunotherapy which was representative of 2L PEM+LEN</w:t>
            </w:r>
            <w:r w:rsidR="00D7475A">
              <w:t xml:space="preserve"> </w:t>
            </w:r>
            <w:r w:rsidR="001D1A4E" w:rsidRPr="001D1A4E">
              <w:rPr>
                <w:i/>
                <w:iCs/>
              </w:rPr>
              <w:t>(</w:t>
            </w:r>
            <w:r w:rsidR="00D7475A" w:rsidRPr="001D1A4E">
              <w:rPr>
                <w:i/>
                <w:iCs/>
              </w:rPr>
              <w:t>50</w:t>
            </w:r>
            <w:r w:rsidR="001D1A4E" w:rsidRPr="001D1A4E">
              <w:rPr>
                <w:i/>
                <w:iCs/>
              </w:rPr>
              <w:t>.7%)</w:t>
            </w:r>
            <w:r w:rsidRPr="001D1A4E">
              <w:rPr>
                <w:i/>
                <w:iCs/>
              </w:rPr>
              <w:t>.</w:t>
            </w:r>
            <w:r w:rsidRPr="00D16F9D">
              <w:t xml:space="preserve"> </w:t>
            </w:r>
            <w:r w:rsidR="009917B8" w:rsidRPr="00D46090">
              <w:t xml:space="preserve">However, </w:t>
            </w:r>
            <w:r w:rsidR="009917B8" w:rsidRPr="00D46090">
              <w:rPr>
                <w:i/>
                <w:iCs/>
              </w:rPr>
              <w:t xml:space="preserve">the </w:t>
            </w:r>
            <w:r w:rsidR="00A30310">
              <w:rPr>
                <w:i/>
                <w:iCs/>
              </w:rPr>
              <w:t>ESC</w:t>
            </w:r>
            <w:r w:rsidR="00D46090" w:rsidRPr="00D46090">
              <w:rPr>
                <w:i/>
                <w:iCs/>
              </w:rPr>
              <w:t xml:space="preserve"> noted</w:t>
            </w:r>
            <w:r w:rsidR="00D46090">
              <w:t xml:space="preserve"> </w:t>
            </w:r>
            <w:r w:rsidR="009917B8" w:rsidRPr="00D46090">
              <w:t>characteristics of these patients who used subsequent immunothe</w:t>
            </w:r>
            <w:r w:rsidR="009917B8" w:rsidRPr="00631A16">
              <w:t>rapy and the duration of treatment was unknown.</w:t>
            </w:r>
            <w:r w:rsidR="00AF054E" w:rsidRPr="00631A16">
              <w:t xml:space="preserve"> </w:t>
            </w:r>
            <w:r w:rsidR="001D1A4E" w:rsidRPr="00631A16">
              <w:t xml:space="preserve">The ESC </w:t>
            </w:r>
            <w:r w:rsidR="00150B3F" w:rsidRPr="00631A16">
              <w:t xml:space="preserve">noted </w:t>
            </w:r>
            <w:r w:rsidR="001D1A4E" w:rsidRPr="00631A16">
              <w:t xml:space="preserve">approx. </w:t>
            </w:r>
            <w:r w:rsidR="00150B3F" w:rsidRPr="00631A16">
              <w:t>49</w:t>
            </w:r>
            <w:r w:rsidR="001D1A4E" w:rsidRPr="00631A16">
              <w:t xml:space="preserve">% of </w:t>
            </w:r>
            <w:r w:rsidR="00AF054E" w:rsidRPr="00631A16">
              <w:t>patients</w:t>
            </w:r>
            <w:r w:rsidR="001D1A4E" w:rsidRPr="00631A16">
              <w:t xml:space="preserve"> would </w:t>
            </w:r>
            <w:r w:rsidR="00AF054E" w:rsidRPr="00631A16">
              <w:t>receive 2L PEM+LEN in</w:t>
            </w:r>
            <w:r w:rsidR="00150B3F" w:rsidRPr="00631A16">
              <w:t xml:space="preserve"> Australian</w:t>
            </w:r>
            <w:r w:rsidR="00AF054E" w:rsidRPr="00631A16">
              <w:t xml:space="preserve"> clinical practice.</w:t>
            </w:r>
            <w:r w:rsidR="009917B8" w:rsidRPr="00631A16">
              <w:t xml:space="preserve"> </w:t>
            </w:r>
            <w:r w:rsidRPr="00631A16">
              <w:t xml:space="preserve">Naïve indirect comparison presented against near market comparators, PEM and </w:t>
            </w:r>
            <w:r w:rsidR="009860ED" w:rsidRPr="00631A16">
              <w:t>DUR</w:t>
            </w:r>
            <w:r w:rsidRPr="00631A16">
              <w:t>.</w:t>
            </w:r>
            <w:r w:rsidRPr="00D16F9D">
              <w:t xml:space="preserve"> </w:t>
            </w:r>
          </w:p>
        </w:tc>
      </w:tr>
      <w:tr w:rsidR="00960DCF" w:rsidRPr="00D16F9D" w14:paraId="59A9B0B0" w14:textId="77777777" w:rsidTr="002B48FE">
        <w:trPr>
          <w:cantSplit/>
        </w:trPr>
        <w:tc>
          <w:tcPr>
            <w:tcW w:w="784" w:type="pct"/>
            <w:vMerge w:val="restart"/>
            <w:vAlign w:val="center"/>
          </w:tcPr>
          <w:p w14:paraId="54BA30C7" w14:textId="77777777" w:rsidR="00960DCF" w:rsidRPr="00D16F9D" w:rsidRDefault="00960DCF" w:rsidP="00CC521B">
            <w:pPr>
              <w:pStyle w:val="TableText0"/>
            </w:pPr>
            <w:r w:rsidRPr="00D16F9D">
              <w:t>Clinical benefit</w:t>
            </w:r>
          </w:p>
        </w:tc>
        <w:tc>
          <w:tcPr>
            <w:tcW w:w="1965" w:type="pct"/>
            <w:vAlign w:val="center"/>
          </w:tcPr>
          <w:p w14:paraId="05EE340A" w14:textId="77777777" w:rsidR="00960DCF" w:rsidRPr="00D16F9D" w:rsidRDefault="00960DCF" w:rsidP="00CC521B">
            <w:pPr>
              <w:pStyle w:val="TableText0"/>
            </w:pPr>
            <w:r w:rsidRPr="00D16F9D">
              <w:t>The PBAC considered that in the context of the much smaller demonstrated PFS benefit in the pMMR population compared with the dMMR population, and the uncertain OS benefit, the clinical place for dostarlimab as 1L treatment for pMMR EC was unclear. (Paragraph 7.20, dostarlimab PSD, November 2023)</w:t>
            </w:r>
          </w:p>
        </w:tc>
        <w:tc>
          <w:tcPr>
            <w:tcW w:w="2251" w:type="pct"/>
            <w:vAlign w:val="center"/>
          </w:tcPr>
          <w:p w14:paraId="1E4F0CC5" w14:textId="2E83F33E" w:rsidR="00960DCF" w:rsidRPr="00AF054E" w:rsidRDefault="00960DCF" w:rsidP="00CC521B">
            <w:pPr>
              <w:pStyle w:val="TableText0"/>
              <w:rPr>
                <w:i/>
                <w:iCs/>
              </w:rPr>
            </w:pPr>
            <w:r w:rsidRPr="006F3ACB">
              <w:t>Partially addressed.</w:t>
            </w:r>
            <w:r w:rsidRPr="00D16F9D">
              <w:t xml:space="preserve"> Updated OS data from RUBY IA2 presented</w:t>
            </w:r>
            <w:r w:rsidR="001076A3">
              <w:t xml:space="preserve"> for dMMR, pMMR and all-comers</w:t>
            </w:r>
            <w:r w:rsidRPr="00D16F9D">
              <w:t xml:space="preserve">, and OS was now considered statistically significantly different in favour of DOS in the all-comers population. </w:t>
            </w:r>
            <w:r w:rsidR="009D0499" w:rsidRPr="006F3ACB">
              <w:t>However,</w:t>
            </w:r>
            <w:r w:rsidRPr="006F3ACB">
              <w:t xml:space="preserve"> this benefit was likely driven by the efficacy of DOS in the dMMR population.</w:t>
            </w:r>
            <w:r w:rsidRPr="00D16F9D">
              <w:t xml:space="preserve"> </w:t>
            </w:r>
            <w:r w:rsidR="00AF054E" w:rsidRPr="00631A16">
              <w:t>The ESC noted the updated data</w:t>
            </w:r>
            <w:r w:rsidR="003B1CB9" w:rsidRPr="00631A16">
              <w:t xml:space="preserve"> </w:t>
            </w:r>
            <w:r w:rsidR="0060732E" w:rsidRPr="00631A16">
              <w:t>showed a</w:t>
            </w:r>
            <w:r w:rsidR="0039614D" w:rsidRPr="00631A16">
              <w:t xml:space="preserve"> red</w:t>
            </w:r>
            <w:r w:rsidR="000F0737" w:rsidRPr="00631A16">
              <w:t>u</w:t>
            </w:r>
            <w:r w:rsidR="0039614D" w:rsidRPr="00631A16">
              <w:t>ced</w:t>
            </w:r>
            <w:r w:rsidR="000F0737" w:rsidRPr="00631A16">
              <w:t xml:space="preserve"> benefit</w:t>
            </w:r>
            <w:r w:rsidR="0060732E" w:rsidRPr="00631A16">
              <w:t xml:space="preserve"> from the previous </w:t>
            </w:r>
            <w:r w:rsidR="00B7174F" w:rsidRPr="00631A16">
              <w:t>submission</w:t>
            </w:r>
            <w:r w:rsidR="00D3789E" w:rsidRPr="00631A16">
              <w:t>; 0.79</w:t>
            </w:r>
            <w:r w:rsidR="00C5050E" w:rsidRPr="00631A16">
              <w:t xml:space="preserve"> (</w:t>
            </w:r>
            <w:r w:rsidR="006B0EE5" w:rsidRPr="00631A16">
              <w:t>I</w:t>
            </w:r>
            <w:r w:rsidR="00C5050E" w:rsidRPr="00631A16">
              <w:t>A</w:t>
            </w:r>
            <w:r w:rsidR="00AC2D5F" w:rsidRPr="00631A16">
              <w:t>2</w:t>
            </w:r>
            <w:r w:rsidR="006B0EE5" w:rsidRPr="00631A16">
              <w:t>) compared to 0.73 (IA1).</w:t>
            </w:r>
          </w:p>
        </w:tc>
      </w:tr>
      <w:tr w:rsidR="00960DCF" w:rsidRPr="00D16F9D" w14:paraId="4B74D8D6" w14:textId="77777777" w:rsidTr="002B48FE">
        <w:trPr>
          <w:cantSplit/>
        </w:trPr>
        <w:tc>
          <w:tcPr>
            <w:tcW w:w="784" w:type="pct"/>
            <w:vMerge/>
            <w:vAlign w:val="center"/>
          </w:tcPr>
          <w:p w14:paraId="5DEC48F2" w14:textId="77777777" w:rsidR="00960DCF" w:rsidRPr="00D16F9D" w:rsidRDefault="00960DCF" w:rsidP="00CC521B">
            <w:pPr>
              <w:pStyle w:val="TableText0"/>
            </w:pPr>
          </w:p>
        </w:tc>
        <w:tc>
          <w:tcPr>
            <w:tcW w:w="1965" w:type="pct"/>
            <w:vAlign w:val="center"/>
          </w:tcPr>
          <w:p w14:paraId="4CB7532A" w14:textId="77777777" w:rsidR="00960DCF" w:rsidRPr="00D16F9D" w:rsidRDefault="00960DCF" w:rsidP="00CC521B">
            <w:pPr>
              <w:pStyle w:val="TableText0"/>
            </w:pPr>
            <w:r w:rsidRPr="00D16F9D">
              <w:t>The PBAC considered any resubmission for DOS for the pMMR population should address the key issue of comparative clinical evidence by presenting more mature trial data, demonstrating an overall survival benefit that is equivalent or superior to 2L PEM+LEN. (Paragraph 7.22, dostarlimab PSD, November 2023)</w:t>
            </w:r>
          </w:p>
        </w:tc>
        <w:tc>
          <w:tcPr>
            <w:tcW w:w="2251" w:type="pct"/>
            <w:vAlign w:val="center"/>
          </w:tcPr>
          <w:p w14:paraId="2FFE57A3" w14:textId="428CBF7A" w:rsidR="00960DCF" w:rsidRPr="006F3ACB" w:rsidRDefault="00960DCF" w:rsidP="00CC521B">
            <w:pPr>
              <w:pStyle w:val="TableText0"/>
            </w:pPr>
            <w:r w:rsidRPr="006F3ACB">
              <w:t xml:space="preserve">Not addressed. Efficacy of 2L PEM+LEN was not specifically considered in the resubmission. The characteristics of patients who were treated with subsequent immunotherapy in RUBY, and the duration of subsequent immunotherapy was unknown and therefore may not be applicable to the PBS population. The comparative efficacy (and safety) of 1L DOS+CP and 1L CP followed by 2L PEM+LEN in pMMR EC should be considered uncertain. </w:t>
            </w:r>
          </w:p>
        </w:tc>
      </w:tr>
      <w:tr w:rsidR="00960DCF" w:rsidRPr="00D16F9D" w14:paraId="2B2D03BE" w14:textId="77777777" w:rsidTr="002B48FE">
        <w:trPr>
          <w:cantSplit/>
        </w:trPr>
        <w:tc>
          <w:tcPr>
            <w:tcW w:w="784" w:type="pct"/>
            <w:vAlign w:val="center"/>
          </w:tcPr>
          <w:p w14:paraId="5CAF74AA" w14:textId="77777777" w:rsidR="00960DCF" w:rsidRPr="00D16F9D" w:rsidRDefault="00960DCF" w:rsidP="00CC521B">
            <w:pPr>
              <w:pStyle w:val="TableText0"/>
            </w:pPr>
            <w:r w:rsidRPr="00D16F9D">
              <w:t>Economic evaluation and financial estimates</w:t>
            </w:r>
          </w:p>
        </w:tc>
        <w:tc>
          <w:tcPr>
            <w:tcW w:w="1965" w:type="pct"/>
            <w:vAlign w:val="center"/>
          </w:tcPr>
          <w:p w14:paraId="521B7F50" w14:textId="77777777" w:rsidR="00960DCF" w:rsidRPr="00D16F9D" w:rsidRDefault="00960DCF" w:rsidP="00CC521B">
            <w:pPr>
              <w:pStyle w:val="TableText0"/>
            </w:pPr>
            <w:r w:rsidRPr="00D16F9D">
              <w:t>The PBAC considered that for any resubmission the economic evaluation and financial estimates should be revised to be consistent with those accepted for the dMMR population. (Paragraph 7.22, dostarlimab PSD, November 2023)</w:t>
            </w:r>
          </w:p>
        </w:tc>
        <w:tc>
          <w:tcPr>
            <w:tcW w:w="2251" w:type="pct"/>
            <w:vAlign w:val="center"/>
          </w:tcPr>
          <w:p w14:paraId="03F00CF0" w14:textId="0A56C5A2" w:rsidR="00960DCF" w:rsidRPr="00470336" w:rsidRDefault="00960DCF" w:rsidP="00CC521B">
            <w:pPr>
              <w:pStyle w:val="TableText0"/>
            </w:pPr>
            <w:r w:rsidRPr="00B63D16">
              <w:t xml:space="preserve">Partially addressed. </w:t>
            </w:r>
            <w:r w:rsidRPr="00D16F9D">
              <w:t xml:space="preserve">The nominal ICER in the resubmission was </w:t>
            </w:r>
            <w:proofErr w:type="gramStart"/>
            <w:r w:rsidRPr="00D16F9D">
              <w:t>similar to</w:t>
            </w:r>
            <w:proofErr w:type="gramEnd"/>
            <w:r w:rsidRPr="00D16F9D">
              <w:t xml:space="preserve"> the November 2023 submission for dMMR </w:t>
            </w:r>
            <w:r w:rsidRPr="00F628AB">
              <w:t xml:space="preserve">however the resubmission’s model included adjustments which favoured DOS and the results from the two (re)submissions cannot be compared directly. </w:t>
            </w:r>
            <w:r w:rsidRPr="00D16F9D">
              <w:t xml:space="preserve">In the financial estimates, the number of eligible EC patients was </w:t>
            </w:r>
            <w:r w:rsidRPr="00B839FA">
              <w:t xml:space="preserve">reasonably </w:t>
            </w:r>
            <w:r w:rsidRPr="00D16F9D">
              <w:t xml:space="preserve">consistent with the November 2023 submission, with the pMMR population (73%) being the complement to the dMMR population (27%). </w:t>
            </w:r>
          </w:p>
        </w:tc>
      </w:tr>
    </w:tbl>
    <w:p w14:paraId="78F55E78" w14:textId="24BEC53E" w:rsidR="00960DCF" w:rsidRPr="00D16F9D" w:rsidRDefault="00960DCF" w:rsidP="00871B57">
      <w:pPr>
        <w:pStyle w:val="FooterTableFigure"/>
        <w:keepNext/>
        <w:keepLines/>
      </w:pPr>
      <w:r w:rsidRPr="00D16F9D">
        <w:t xml:space="preserve">1L = first line; 2L = second line; A/R = locally advanced or recurrent; CP = carboplatin + paclitaxel; dMMR = mismatch repair deficient; DOS = dostarlimab; </w:t>
      </w:r>
      <w:r w:rsidR="009860ED" w:rsidRPr="00D16F9D">
        <w:t xml:space="preserve">DUR = durvalumab; </w:t>
      </w:r>
      <w:r w:rsidRPr="00D16F9D">
        <w:t>EC = endometrial cancer; IA = interim analysis; ICER = incremental cost effectiveness ratio; LEN = lenvatinib; OS = overall survival; PEM = pembrolizumab; PFS = progression free survival, pMMR = mismatch repair proficient; PSD = public summary document;</w:t>
      </w:r>
    </w:p>
    <w:p w14:paraId="7836289D" w14:textId="77777777" w:rsidR="00960DCF" w:rsidRPr="00D16F9D" w:rsidRDefault="00960DCF" w:rsidP="00960DCF">
      <w:pPr>
        <w:pStyle w:val="FooterTableFigure"/>
      </w:pPr>
      <w:r w:rsidRPr="00D16F9D">
        <w:t>Source: Constructed during the evaluation</w:t>
      </w:r>
    </w:p>
    <w:p w14:paraId="50C0F529" w14:textId="2B53247F" w:rsidR="00960DCF" w:rsidRPr="000A6914" w:rsidRDefault="00960DCF" w:rsidP="00DF241F">
      <w:pPr>
        <w:pStyle w:val="3-BodyText"/>
        <w:rPr>
          <w:color w:val="000000" w:themeColor="text1"/>
        </w:rPr>
      </w:pPr>
      <w:r w:rsidRPr="00BF318C">
        <w:lastRenderedPageBreak/>
        <w:t xml:space="preserve">The PBAC also considered durvalumab </w:t>
      </w:r>
      <w:r w:rsidR="009860ED" w:rsidRPr="00BF318C">
        <w:t xml:space="preserve">(DUR) </w:t>
      </w:r>
      <w:r w:rsidRPr="00BF318C">
        <w:t xml:space="preserve">+ CP ± olaparib </w:t>
      </w:r>
      <w:r w:rsidR="00A76152" w:rsidRPr="00BF318C">
        <w:t xml:space="preserve">(OLA) </w:t>
      </w:r>
      <w:r w:rsidRPr="00BF318C">
        <w:t>for A/R EC at the November 2024 PBAC meeting.</w:t>
      </w:r>
      <w:r w:rsidR="00704F9E" w:rsidRPr="00BF318C">
        <w:t xml:space="preserve"> </w:t>
      </w:r>
      <w:r w:rsidRPr="00BF318C">
        <w:t xml:space="preserve">The PBAC recommended </w:t>
      </w:r>
      <w:r w:rsidR="009860ED" w:rsidRPr="00BF318C">
        <w:t>DUR</w:t>
      </w:r>
      <w:r w:rsidRPr="00BF318C">
        <w:t xml:space="preserve">+CP for the treatment of dMMR EC </w:t>
      </w:r>
      <w:proofErr w:type="gramStart"/>
      <w:r w:rsidRPr="00BF318C">
        <w:t>on the basis of</w:t>
      </w:r>
      <w:proofErr w:type="gramEnd"/>
      <w:r w:rsidRPr="00BF318C">
        <w:t xml:space="preserve"> non-inferior efficacy and safety to DOS+CP. The PBAC </w:t>
      </w:r>
      <w:r w:rsidRPr="00BF318C">
        <w:rPr>
          <w:color w:val="000000" w:themeColor="text1"/>
        </w:rPr>
        <w:t>deferred making a recommendation for the treatment of pMMR EC due to ongoing TGA considerations</w:t>
      </w:r>
      <w:r w:rsidR="00B34FE6" w:rsidRPr="00BF318C">
        <w:rPr>
          <w:rStyle w:val="FootnoteReference"/>
          <w:color w:val="000000" w:themeColor="text1"/>
        </w:rPr>
        <w:footnoteReference w:id="2"/>
      </w:r>
      <w:r w:rsidRPr="00BF318C">
        <w:rPr>
          <w:color w:val="000000" w:themeColor="text1"/>
        </w:rPr>
        <w:t xml:space="preserve">. The PSD for the November 2024 consideration of </w:t>
      </w:r>
      <w:r w:rsidR="009860ED" w:rsidRPr="00BF318C">
        <w:rPr>
          <w:color w:val="000000" w:themeColor="text1"/>
        </w:rPr>
        <w:t>DUR</w:t>
      </w:r>
      <w:r w:rsidRPr="00BF318C">
        <w:rPr>
          <w:color w:val="000000" w:themeColor="text1"/>
        </w:rPr>
        <w:t xml:space="preserve"> was not available at the time of evaluation</w:t>
      </w:r>
      <w:r w:rsidRPr="000A6914">
        <w:rPr>
          <w:iCs/>
          <w:color w:val="000000" w:themeColor="text1"/>
        </w:rPr>
        <w:t xml:space="preserve">. </w:t>
      </w:r>
    </w:p>
    <w:p w14:paraId="158A15EA" w14:textId="77777777" w:rsidR="00960DCF" w:rsidRDefault="00960DCF" w:rsidP="00960DCF">
      <w:pPr>
        <w:pStyle w:val="2-SectionHeading"/>
      </w:pPr>
      <w:bookmarkStart w:id="9" w:name="_Toc107902078"/>
      <w:bookmarkStart w:id="10" w:name="_Toc193384662"/>
      <w:bookmarkEnd w:id="9"/>
      <w:r w:rsidRPr="00D16F9D">
        <w:t>Requested listing</w:t>
      </w:r>
      <w:bookmarkEnd w:id="10"/>
    </w:p>
    <w:p w14:paraId="3359B668" w14:textId="77EF9A9F" w:rsidR="00567225" w:rsidRPr="00D16F9D" w:rsidRDefault="005E2160" w:rsidP="00223D6E">
      <w:pPr>
        <w:pStyle w:val="3-BodyText"/>
      </w:pPr>
      <w:r w:rsidRPr="00F91542">
        <w:rPr>
          <w:rFonts w:cstheme="minorHAnsi"/>
          <w:iCs/>
        </w:rPr>
        <w:t>Suggestions and additions proposed by the Secretariat are added in italics and suggested deletions are crossed out with strikethrough.</w:t>
      </w:r>
    </w:p>
    <w:tbl>
      <w:tblPr>
        <w:tblW w:w="906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533"/>
        <w:gridCol w:w="675"/>
        <w:gridCol w:w="1786"/>
        <w:gridCol w:w="2009"/>
        <w:gridCol w:w="1952"/>
        <w:gridCol w:w="2112"/>
      </w:tblGrid>
      <w:tr w:rsidR="003405F9" w:rsidRPr="005A67C6" w14:paraId="7A75DD16" w14:textId="77777777" w:rsidTr="00C56260">
        <w:trPr>
          <w:cantSplit/>
          <w:trHeight w:val="20"/>
        </w:trPr>
        <w:tc>
          <w:tcPr>
            <w:tcW w:w="2994" w:type="dxa"/>
            <w:gridSpan w:val="3"/>
            <w:vAlign w:val="center"/>
          </w:tcPr>
          <w:p w14:paraId="3DE135F3" w14:textId="77777777" w:rsidR="003405F9" w:rsidRPr="005A67C6" w:rsidRDefault="003405F9" w:rsidP="00C56260">
            <w:pPr>
              <w:contextualSpacing/>
              <w:rPr>
                <w:rFonts w:ascii="Arial Narrow" w:hAnsi="Arial Narrow"/>
                <w:b/>
                <w:bCs/>
                <w:sz w:val="20"/>
                <w:szCs w:val="20"/>
              </w:rPr>
            </w:pPr>
            <w:bookmarkStart w:id="11" w:name="_Hlk104809082"/>
            <w:r w:rsidRPr="005A67C6">
              <w:rPr>
                <w:rFonts w:ascii="Arial Narrow" w:hAnsi="Arial Narrow"/>
                <w:b/>
                <w:bCs/>
                <w:sz w:val="20"/>
                <w:szCs w:val="20"/>
              </w:rPr>
              <w:t>MEDICINAL PRODUCT</w:t>
            </w:r>
          </w:p>
          <w:p w14:paraId="03DF7E9A" w14:textId="77777777" w:rsidR="003405F9" w:rsidRPr="005A67C6" w:rsidRDefault="003405F9" w:rsidP="00C56260">
            <w:pPr>
              <w:contextualSpacing/>
              <w:rPr>
                <w:rFonts w:ascii="Arial Narrow" w:hAnsi="Arial Narrow"/>
                <w:b/>
                <w:bCs/>
                <w:sz w:val="20"/>
                <w:szCs w:val="20"/>
              </w:rPr>
            </w:pPr>
            <w:r w:rsidRPr="005A67C6">
              <w:rPr>
                <w:rFonts w:ascii="Arial Narrow" w:hAnsi="Arial Narrow"/>
                <w:b/>
                <w:bCs/>
                <w:sz w:val="20"/>
                <w:szCs w:val="20"/>
              </w:rPr>
              <w:t>Form</w:t>
            </w:r>
          </w:p>
        </w:tc>
        <w:tc>
          <w:tcPr>
            <w:tcW w:w="2009" w:type="dxa"/>
            <w:vAlign w:val="center"/>
          </w:tcPr>
          <w:p w14:paraId="30088CD3" w14:textId="77777777" w:rsidR="003405F9" w:rsidRPr="005A67C6" w:rsidRDefault="003405F9" w:rsidP="00C56260">
            <w:pPr>
              <w:contextualSpacing/>
              <w:rPr>
                <w:rFonts w:ascii="Arial Narrow" w:hAnsi="Arial Narrow"/>
                <w:b/>
                <w:bCs/>
                <w:sz w:val="20"/>
                <w:szCs w:val="20"/>
              </w:rPr>
            </w:pPr>
            <w:r w:rsidRPr="005A67C6">
              <w:rPr>
                <w:rFonts w:ascii="Arial Narrow" w:hAnsi="Arial Narrow"/>
                <w:b/>
                <w:bCs/>
                <w:sz w:val="20"/>
                <w:szCs w:val="20"/>
              </w:rPr>
              <w:t>PBS item code</w:t>
            </w:r>
          </w:p>
        </w:tc>
        <w:tc>
          <w:tcPr>
            <w:tcW w:w="1952" w:type="dxa"/>
            <w:vAlign w:val="center"/>
          </w:tcPr>
          <w:p w14:paraId="530F3AF1" w14:textId="77777777" w:rsidR="003405F9" w:rsidRPr="005A67C6" w:rsidRDefault="003405F9" w:rsidP="00C56260">
            <w:pPr>
              <w:contextualSpacing/>
              <w:rPr>
                <w:rFonts w:ascii="Arial Narrow" w:hAnsi="Arial Narrow"/>
                <w:b/>
                <w:bCs/>
                <w:sz w:val="20"/>
                <w:szCs w:val="20"/>
              </w:rPr>
            </w:pPr>
            <w:r w:rsidRPr="005A67C6">
              <w:rPr>
                <w:rFonts w:ascii="Arial Narrow" w:hAnsi="Arial Narrow"/>
                <w:b/>
                <w:bCs/>
                <w:sz w:val="20"/>
                <w:szCs w:val="20"/>
              </w:rPr>
              <w:t>Max. Amount</w:t>
            </w:r>
          </w:p>
        </w:tc>
        <w:tc>
          <w:tcPr>
            <w:tcW w:w="2112" w:type="dxa"/>
            <w:vAlign w:val="center"/>
          </w:tcPr>
          <w:p w14:paraId="0A55038D" w14:textId="77777777" w:rsidR="003405F9" w:rsidRPr="005A67C6" w:rsidRDefault="003405F9" w:rsidP="00C56260">
            <w:pPr>
              <w:contextualSpacing/>
              <w:rPr>
                <w:rFonts w:ascii="Arial Narrow" w:hAnsi="Arial Narrow"/>
                <w:b/>
                <w:bCs/>
                <w:sz w:val="20"/>
                <w:szCs w:val="20"/>
              </w:rPr>
            </w:pPr>
            <w:r w:rsidRPr="005A67C6">
              <w:rPr>
                <w:rFonts w:ascii="Arial Narrow" w:hAnsi="Arial Narrow"/>
                <w:b/>
                <w:bCs/>
                <w:sz w:val="20"/>
                <w:szCs w:val="20"/>
              </w:rPr>
              <w:t>№.of Rpts</w:t>
            </w:r>
          </w:p>
        </w:tc>
      </w:tr>
      <w:tr w:rsidR="003405F9" w:rsidRPr="005A67C6" w14:paraId="4EAA03A2" w14:textId="77777777" w:rsidTr="00C56260">
        <w:trPr>
          <w:cantSplit/>
          <w:trHeight w:val="20"/>
        </w:trPr>
        <w:tc>
          <w:tcPr>
            <w:tcW w:w="2994" w:type="dxa"/>
            <w:gridSpan w:val="3"/>
            <w:vAlign w:val="center"/>
          </w:tcPr>
          <w:p w14:paraId="16AF7CEC" w14:textId="77777777" w:rsidR="003405F9" w:rsidRPr="005A67C6" w:rsidRDefault="003405F9" w:rsidP="00C56260">
            <w:pPr>
              <w:contextualSpacing/>
              <w:rPr>
                <w:rFonts w:ascii="Arial Narrow" w:hAnsi="Arial Narrow"/>
                <w:sz w:val="20"/>
                <w:szCs w:val="20"/>
              </w:rPr>
            </w:pPr>
            <w:r w:rsidRPr="005A67C6">
              <w:rPr>
                <w:rFonts w:ascii="Arial Narrow" w:hAnsi="Arial Narrow"/>
                <w:sz w:val="20"/>
                <w:szCs w:val="20"/>
              </w:rPr>
              <w:t>DOSTARLIMAB</w:t>
            </w:r>
          </w:p>
          <w:p w14:paraId="65581ACF" w14:textId="77777777" w:rsidR="003405F9" w:rsidRPr="005A67C6" w:rsidRDefault="003405F9" w:rsidP="00C56260">
            <w:pPr>
              <w:contextualSpacing/>
              <w:rPr>
                <w:rFonts w:ascii="Arial Narrow" w:hAnsi="Arial Narrow"/>
                <w:sz w:val="20"/>
                <w:szCs w:val="20"/>
              </w:rPr>
            </w:pPr>
            <w:r w:rsidRPr="005A67C6">
              <w:rPr>
                <w:rFonts w:ascii="Arial Narrow" w:hAnsi="Arial Narrow"/>
                <w:sz w:val="20"/>
                <w:szCs w:val="20"/>
              </w:rPr>
              <w:t>Injection</w:t>
            </w:r>
          </w:p>
        </w:tc>
        <w:tc>
          <w:tcPr>
            <w:tcW w:w="2009" w:type="dxa"/>
            <w:vAlign w:val="center"/>
          </w:tcPr>
          <w:p w14:paraId="5DAE7AAD" w14:textId="77777777" w:rsidR="00113462" w:rsidRDefault="003405F9" w:rsidP="00C56260">
            <w:pPr>
              <w:contextualSpacing/>
              <w:rPr>
                <w:rFonts w:ascii="Arial Narrow" w:hAnsi="Arial Narrow"/>
                <w:sz w:val="20"/>
                <w:szCs w:val="20"/>
              </w:rPr>
            </w:pPr>
            <w:r w:rsidRPr="005A67C6">
              <w:rPr>
                <w:rFonts w:ascii="Arial Narrow" w:hAnsi="Arial Narrow"/>
                <w:sz w:val="20"/>
                <w:szCs w:val="20"/>
              </w:rPr>
              <w:t>NEW (Public)</w:t>
            </w:r>
          </w:p>
          <w:p w14:paraId="0009766F" w14:textId="2FABF4C7" w:rsidR="003405F9" w:rsidRPr="005A67C6" w:rsidRDefault="003405F9" w:rsidP="00C56260">
            <w:pPr>
              <w:contextualSpacing/>
              <w:rPr>
                <w:rFonts w:ascii="Arial Narrow" w:hAnsi="Arial Narrow"/>
                <w:sz w:val="20"/>
                <w:szCs w:val="20"/>
              </w:rPr>
            </w:pPr>
            <w:r w:rsidRPr="005A67C6">
              <w:rPr>
                <w:rFonts w:ascii="Arial Narrow" w:hAnsi="Arial Narrow"/>
                <w:sz w:val="20"/>
                <w:szCs w:val="20"/>
              </w:rPr>
              <w:t>NEW (Private)</w:t>
            </w:r>
          </w:p>
        </w:tc>
        <w:tc>
          <w:tcPr>
            <w:tcW w:w="1952" w:type="dxa"/>
            <w:vAlign w:val="center"/>
          </w:tcPr>
          <w:p w14:paraId="06111DC6" w14:textId="77777777" w:rsidR="003405F9" w:rsidRPr="005A67C6" w:rsidRDefault="003405F9" w:rsidP="00C56260">
            <w:pPr>
              <w:contextualSpacing/>
              <w:rPr>
                <w:rFonts w:ascii="Arial Narrow" w:hAnsi="Arial Narrow"/>
                <w:sz w:val="20"/>
                <w:szCs w:val="20"/>
              </w:rPr>
            </w:pPr>
            <w:r w:rsidRPr="005A67C6">
              <w:rPr>
                <w:rFonts w:ascii="Arial Narrow" w:hAnsi="Arial Narrow"/>
                <w:sz w:val="20"/>
                <w:szCs w:val="20"/>
              </w:rPr>
              <w:t>500 mg</w:t>
            </w:r>
          </w:p>
        </w:tc>
        <w:tc>
          <w:tcPr>
            <w:tcW w:w="2112" w:type="dxa"/>
            <w:vAlign w:val="center"/>
          </w:tcPr>
          <w:p w14:paraId="59AFF72B" w14:textId="77777777" w:rsidR="003405F9" w:rsidRPr="005A67C6" w:rsidRDefault="003405F9" w:rsidP="00C56260">
            <w:pPr>
              <w:contextualSpacing/>
              <w:rPr>
                <w:rFonts w:ascii="Arial Narrow" w:hAnsi="Arial Narrow"/>
                <w:sz w:val="20"/>
                <w:szCs w:val="20"/>
              </w:rPr>
            </w:pPr>
            <w:r w:rsidRPr="005A67C6">
              <w:rPr>
                <w:rFonts w:ascii="Arial Narrow" w:hAnsi="Arial Narrow"/>
                <w:sz w:val="20"/>
                <w:szCs w:val="20"/>
              </w:rPr>
              <w:t>5</w:t>
            </w:r>
          </w:p>
        </w:tc>
      </w:tr>
      <w:tr w:rsidR="003405F9" w:rsidRPr="005A67C6" w14:paraId="7D3FE82E" w14:textId="77777777" w:rsidTr="00C56260">
        <w:trPr>
          <w:cantSplit/>
          <w:trHeight w:val="20"/>
        </w:trPr>
        <w:tc>
          <w:tcPr>
            <w:tcW w:w="9067" w:type="dxa"/>
            <w:gridSpan w:val="6"/>
            <w:vAlign w:val="center"/>
          </w:tcPr>
          <w:p w14:paraId="6B5A2B66" w14:textId="77777777" w:rsidR="003405F9" w:rsidRPr="005A67C6" w:rsidRDefault="003405F9" w:rsidP="00C56260">
            <w:pPr>
              <w:rPr>
                <w:rFonts w:ascii="Arial Narrow" w:hAnsi="Arial Narrow"/>
                <w:b/>
                <w:bCs/>
                <w:sz w:val="20"/>
                <w:szCs w:val="20"/>
              </w:rPr>
            </w:pPr>
            <w:r w:rsidRPr="005A67C6">
              <w:rPr>
                <w:rFonts w:ascii="Arial Narrow" w:hAnsi="Arial Narrow"/>
                <w:b/>
                <w:bCs/>
                <w:sz w:val="20"/>
                <w:szCs w:val="20"/>
              </w:rPr>
              <w:t xml:space="preserve">Available brands </w:t>
            </w:r>
          </w:p>
        </w:tc>
      </w:tr>
      <w:tr w:rsidR="003405F9" w:rsidRPr="005A67C6" w14:paraId="0077F8A0" w14:textId="77777777" w:rsidTr="00C56260">
        <w:trPr>
          <w:cantSplit/>
          <w:trHeight w:val="20"/>
        </w:trPr>
        <w:tc>
          <w:tcPr>
            <w:tcW w:w="9067" w:type="dxa"/>
            <w:gridSpan w:val="6"/>
            <w:vAlign w:val="center"/>
          </w:tcPr>
          <w:p w14:paraId="17BB1DEE" w14:textId="77777777" w:rsidR="003405F9" w:rsidRPr="005A67C6" w:rsidRDefault="003405F9" w:rsidP="00C56260">
            <w:pPr>
              <w:rPr>
                <w:rFonts w:ascii="Arial Narrow" w:hAnsi="Arial Narrow"/>
                <w:sz w:val="20"/>
                <w:szCs w:val="20"/>
              </w:rPr>
            </w:pPr>
            <w:r w:rsidRPr="005A67C6">
              <w:rPr>
                <w:rFonts w:ascii="Arial Narrow" w:hAnsi="Arial Narrow"/>
                <w:sz w:val="20"/>
                <w:szCs w:val="20"/>
              </w:rPr>
              <w:t>Jemperli</w:t>
            </w:r>
            <w:r w:rsidRPr="005A67C6">
              <w:rPr>
                <w:rFonts w:ascii="Arial Narrow" w:hAnsi="Arial Narrow"/>
                <w:sz w:val="20"/>
                <w:szCs w:val="20"/>
              </w:rPr>
              <w:br/>
              <w:t>dostarlimab 500 mg/10 mL injection, 10 mL vial</w:t>
            </w:r>
          </w:p>
        </w:tc>
      </w:tr>
      <w:tr w:rsidR="003405F9" w:rsidRPr="005A67C6" w14:paraId="5F71AD82" w14:textId="77777777" w:rsidTr="00C56260">
        <w:trPr>
          <w:cantSplit/>
          <w:trHeight w:val="20"/>
        </w:trPr>
        <w:tc>
          <w:tcPr>
            <w:tcW w:w="9067" w:type="dxa"/>
            <w:gridSpan w:val="6"/>
            <w:vAlign w:val="center"/>
          </w:tcPr>
          <w:p w14:paraId="1589B857" w14:textId="77777777" w:rsidR="003405F9" w:rsidRPr="005A67C6" w:rsidRDefault="003405F9" w:rsidP="00C56260">
            <w:pPr>
              <w:rPr>
                <w:rFonts w:ascii="Arial Narrow" w:hAnsi="Arial Narrow"/>
                <w:sz w:val="20"/>
                <w:szCs w:val="20"/>
              </w:rPr>
            </w:pPr>
          </w:p>
        </w:tc>
      </w:tr>
      <w:tr w:rsidR="003405F9" w:rsidRPr="005A67C6" w14:paraId="34222FD5" w14:textId="77777777" w:rsidTr="00C56260">
        <w:trPr>
          <w:cantSplit/>
          <w:trHeight w:val="20"/>
        </w:trPr>
        <w:tc>
          <w:tcPr>
            <w:tcW w:w="9067" w:type="dxa"/>
            <w:gridSpan w:val="6"/>
            <w:vAlign w:val="center"/>
          </w:tcPr>
          <w:p w14:paraId="271A39A5" w14:textId="3B91A1EA" w:rsidR="003405F9" w:rsidRPr="005A67C6" w:rsidRDefault="003405F9" w:rsidP="00C56260">
            <w:pPr>
              <w:rPr>
                <w:rFonts w:ascii="Arial Narrow" w:hAnsi="Arial Narrow"/>
                <w:sz w:val="20"/>
                <w:szCs w:val="20"/>
              </w:rPr>
            </w:pPr>
            <w:r w:rsidRPr="005A67C6">
              <w:rPr>
                <w:rFonts w:ascii="Arial Narrow" w:hAnsi="Arial Narrow"/>
                <w:b/>
                <w:bCs/>
                <w:sz w:val="20"/>
                <w:szCs w:val="20"/>
              </w:rPr>
              <w:t xml:space="preserve">Restriction Summary  / Treatment of Concept: </w:t>
            </w:r>
          </w:p>
        </w:tc>
      </w:tr>
      <w:tr w:rsidR="003405F9" w:rsidRPr="005A67C6" w14:paraId="364893FC" w14:textId="77777777" w:rsidTr="00C56260">
        <w:tblPrEx>
          <w:tblCellMar>
            <w:top w:w="15" w:type="dxa"/>
            <w:bottom w:w="15" w:type="dxa"/>
          </w:tblCellMar>
          <w:tblLook w:val="04A0" w:firstRow="1" w:lastRow="0" w:firstColumn="1" w:lastColumn="0" w:noHBand="0" w:noVBand="1"/>
        </w:tblPrEx>
        <w:trPr>
          <w:cantSplit/>
          <w:trHeight w:val="20"/>
        </w:trPr>
        <w:tc>
          <w:tcPr>
            <w:tcW w:w="1208" w:type="dxa"/>
            <w:gridSpan w:val="2"/>
            <w:vMerge w:val="restart"/>
          </w:tcPr>
          <w:p w14:paraId="1E91BD65" w14:textId="5CFD5650" w:rsidR="003405F9" w:rsidRPr="005A67C6" w:rsidRDefault="003405F9" w:rsidP="00C56260">
            <w:pPr>
              <w:rPr>
                <w:rFonts w:ascii="Arial Narrow" w:hAnsi="Arial Narrow"/>
                <w:sz w:val="20"/>
                <w:szCs w:val="20"/>
              </w:rPr>
            </w:pPr>
          </w:p>
        </w:tc>
        <w:tc>
          <w:tcPr>
            <w:tcW w:w="7859" w:type="dxa"/>
            <w:gridSpan w:val="4"/>
          </w:tcPr>
          <w:p w14:paraId="581B9C50" w14:textId="77777777" w:rsidR="003405F9" w:rsidRPr="005A67C6" w:rsidRDefault="003405F9" w:rsidP="00C56260">
            <w:pPr>
              <w:rPr>
                <w:rFonts w:ascii="Arial Narrow" w:hAnsi="Arial Narrow"/>
                <w:sz w:val="20"/>
                <w:szCs w:val="20"/>
              </w:rPr>
            </w:pPr>
            <w:r w:rsidRPr="005A67C6">
              <w:rPr>
                <w:rFonts w:ascii="Arial Narrow" w:hAnsi="Arial Narrow"/>
                <w:b/>
                <w:bCs/>
                <w:sz w:val="20"/>
                <w:szCs w:val="20"/>
              </w:rPr>
              <w:t>Category / Program:</w:t>
            </w:r>
            <w:r w:rsidRPr="005A67C6">
              <w:rPr>
                <w:rFonts w:ascii="Arial Narrow" w:hAnsi="Arial Narrow"/>
                <w:sz w:val="20"/>
                <w:szCs w:val="20"/>
              </w:rPr>
              <w:t xml:space="preserve"> Section 100 – Efficient Funding of Chemotherapy Public/Private hospitals</w:t>
            </w:r>
          </w:p>
        </w:tc>
      </w:tr>
      <w:tr w:rsidR="003405F9" w:rsidRPr="005A67C6" w14:paraId="3438B058" w14:textId="77777777" w:rsidTr="00C56260">
        <w:tblPrEx>
          <w:tblCellMar>
            <w:top w:w="15" w:type="dxa"/>
            <w:bottom w:w="15" w:type="dxa"/>
          </w:tblCellMar>
          <w:tblLook w:val="04A0" w:firstRow="1" w:lastRow="0" w:firstColumn="1" w:lastColumn="0" w:noHBand="0" w:noVBand="1"/>
        </w:tblPrEx>
        <w:trPr>
          <w:cantSplit/>
          <w:trHeight w:val="20"/>
        </w:trPr>
        <w:tc>
          <w:tcPr>
            <w:tcW w:w="1208" w:type="dxa"/>
            <w:gridSpan w:val="2"/>
            <w:vMerge/>
          </w:tcPr>
          <w:p w14:paraId="19620C1B" w14:textId="77777777" w:rsidR="003405F9" w:rsidRPr="005A67C6" w:rsidRDefault="003405F9" w:rsidP="00C56260">
            <w:pPr>
              <w:rPr>
                <w:rFonts w:ascii="Arial Narrow" w:hAnsi="Arial Narrow"/>
                <w:sz w:val="20"/>
                <w:szCs w:val="20"/>
              </w:rPr>
            </w:pPr>
          </w:p>
        </w:tc>
        <w:tc>
          <w:tcPr>
            <w:tcW w:w="7859" w:type="dxa"/>
            <w:gridSpan w:val="4"/>
          </w:tcPr>
          <w:p w14:paraId="61772E50" w14:textId="25298B5C" w:rsidR="003405F9" w:rsidRPr="005A67C6" w:rsidRDefault="003405F9" w:rsidP="00C56260">
            <w:pPr>
              <w:rPr>
                <w:rFonts w:ascii="Arial Narrow" w:hAnsi="Arial Narrow"/>
                <w:sz w:val="20"/>
                <w:szCs w:val="20"/>
              </w:rPr>
            </w:pPr>
            <w:r w:rsidRPr="005A67C6">
              <w:rPr>
                <w:rFonts w:ascii="Arial Narrow" w:hAnsi="Arial Narrow"/>
                <w:b/>
                <w:bCs/>
                <w:sz w:val="20"/>
                <w:szCs w:val="20"/>
              </w:rPr>
              <w:t>Prescriber type</w:t>
            </w:r>
            <w:r w:rsidRPr="005A67C6">
              <w:rPr>
                <w:rFonts w:ascii="Arial Narrow" w:hAnsi="Arial Narrow"/>
                <w:sz w:val="20"/>
                <w:szCs w:val="20"/>
              </w:rPr>
              <w:t xml:space="preserve">: </w:t>
            </w:r>
            <w:r w:rsidR="00891A67">
              <w:rPr>
                <w:rFonts w:ascii="Arial Narrow" w:hAnsi="Arial Narrow"/>
                <w:sz w:val="20"/>
                <w:szCs w:val="20"/>
              </w:rPr>
              <w:t xml:space="preserve"> </w:t>
            </w:r>
            <w:r w:rsidRPr="005A67C6">
              <w:rPr>
                <w:rFonts w:ascii="Arial Narrow" w:hAnsi="Arial Narrow"/>
                <w:sz w:val="20"/>
                <w:szCs w:val="20"/>
              </w:rPr>
              <w:fldChar w:fldCharType="begin">
                <w:ffData>
                  <w:name w:val=""/>
                  <w:enabled/>
                  <w:calcOnExit w:val="0"/>
                  <w:checkBox>
                    <w:sizeAuto/>
                    <w:default w:val="1"/>
                  </w:checkBox>
                </w:ffData>
              </w:fldChar>
            </w:r>
            <w:r w:rsidRPr="005A67C6">
              <w:rPr>
                <w:rFonts w:ascii="Arial Narrow" w:hAnsi="Arial Narrow"/>
                <w:sz w:val="20"/>
                <w:szCs w:val="20"/>
              </w:rPr>
              <w:instrText xml:space="preserve"> FORMCHECKBOX </w:instrText>
            </w:r>
            <w:r w:rsidRPr="005A67C6">
              <w:rPr>
                <w:rFonts w:ascii="Arial Narrow" w:hAnsi="Arial Narrow"/>
                <w:sz w:val="20"/>
                <w:szCs w:val="20"/>
              </w:rPr>
            </w:r>
            <w:r w:rsidRPr="005A67C6">
              <w:rPr>
                <w:rFonts w:ascii="Arial Narrow" w:hAnsi="Arial Narrow"/>
                <w:sz w:val="20"/>
                <w:szCs w:val="20"/>
              </w:rPr>
              <w:fldChar w:fldCharType="separate"/>
            </w:r>
            <w:r w:rsidRPr="005A67C6">
              <w:rPr>
                <w:rFonts w:ascii="Arial Narrow" w:hAnsi="Arial Narrow"/>
                <w:sz w:val="20"/>
                <w:szCs w:val="20"/>
              </w:rPr>
              <w:fldChar w:fldCharType="end"/>
            </w:r>
            <w:r w:rsidRPr="005A67C6">
              <w:rPr>
                <w:rFonts w:ascii="Arial Narrow" w:hAnsi="Arial Narrow"/>
                <w:sz w:val="20"/>
                <w:szCs w:val="20"/>
              </w:rPr>
              <w:t>Medical Practitioners</w:t>
            </w:r>
          </w:p>
        </w:tc>
      </w:tr>
      <w:tr w:rsidR="003405F9" w:rsidRPr="005A67C6" w14:paraId="17C1A42C" w14:textId="77777777" w:rsidTr="00C56260">
        <w:tblPrEx>
          <w:tblCellMar>
            <w:top w:w="15" w:type="dxa"/>
            <w:bottom w:w="15" w:type="dxa"/>
          </w:tblCellMar>
          <w:tblLook w:val="04A0" w:firstRow="1" w:lastRow="0" w:firstColumn="1" w:lastColumn="0" w:noHBand="0" w:noVBand="1"/>
        </w:tblPrEx>
        <w:trPr>
          <w:cantSplit/>
          <w:trHeight w:val="20"/>
        </w:trPr>
        <w:tc>
          <w:tcPr>
            <w:tcW w:w="1208" w:type="dxa"/>
            <w:gridSpan w:val="2"/>
            <w:vMerge/>
          </w:tcPr>
          <w:p w14:paraId="7DD1EE6A" w14:textId="77777777" w:rsidR="003405F9" w:rsidRPr="005A67C6" w:rsidRDefault="003405F9" w:rsidP="00C56260">
            <w:pPr>
              <w:rPr>
                <w:rFonts w:ascii="Arial Narrow" w:hAnsi="Arial Narrow"/>
                <w:sz w:val="20"/>
                <w:szCs w:val="20"/>
              </w:rPr>
            </w:pPr>
          </w:p>
        </w:tc>
        <w:tc>
          <w:tcPr>
            <w:tcW w:w="7859" w:type="dxa"/>
            <w:gridSpan w:val="4"/>
          </w:tcPr>
          <w:p w14:paraId="79B45F87" w14:textId="77777777" w:rsidR="003405F9" w:rsidRPr="005A67C6" w:rsidRDefault="003405F9" w:rsidP="00C56260">
            <w:pPr>
              <w:rPr>
                <w:rFonts w:ascii="Arial Narrow" w:hAnsi="Arial Narrow"/>
                <w:sz w:val="20"/>
                <w:szCs w:val="20"/>
              </w:rPr>
            </w:pPr>
            <w:r w:rsidRPr="005A67C6">
              <w:rPr>
                <w:rFonts w:ascii="Arial Narrow" w:hAnsi="Arial Narrow"/>
                <w:b/>
                <w:bCs/>
                <w:sz w:val="20"/>
                <w:szCs w:val="20"/>
              </w:rPr>
              <w:t>Restriction type</w:t>
            </w:r>
            <w:r w:rsidRPr="005A67C6">
              <w:rPr>
                <w:rFonts w:ascii="Arial Narrow" w:hAnsi="Arial Narrow"/>
                <w:sz w:val="20"/>
                <w:szCs w:val="20"/>
              </w:rPr>
              <w:t xml:space="preserve">: </w:t>
            </w:r>
            <w:r w:rsidRPr="005A67C6">
              <w:rPr>
                <w:rFonts w:ascii="Arial Narrow" w:hAnsi="Arial Narrow"/>
                <w:sz w:val="20"/>
                <w:szCs w:val="20"/>
              </w:rPr>
              <w:fldChar w:fldCharType="begin">
                <w:ffData>
                  <w:name w:val=""/>
                  <w:enabled/>
                  <w:calcOnExit w:val="0"/>
                  <w:checkBox>
                    <w:sizeAuto/>
                    <w:default w:val="1"/>
                  </w:checkBox>
                </w:ffData>
              </w:fldChar>
            </w:r>
            <w:r w:rsidRPr="005A67C6">
              <w:rPr>
                <w:rFonts w:ascii="Arial Narrow" w:hAnsi="Arial Narrow"/>
                <w:sz w:val="20"/>
                <w:szCs w:val="20"/>
              </w:rPr>
              <w:instrText xml:space="preserve"> FORMCHECKBOX </w:instrText>
            </w:r>
            <w:r w:rsidRPr="005A67C6">
              <w:rPr>
                <w:rFonts w:ascii="Arial Narrow" w:hAnsi="Arial Narrow"/>
                <w:sz w:val="20"/>
                <w:szCs w:val="20"/>
              </w:rPr>
            </w:r>
            <w:r w:rsidRPr="005A67C6">
              <w:rPr>
                <w:rFonts w:ascii="Arial Narrow" w:hAnsi="Arial Narrow"/>
                <w:sz w:val="20"/>
                <w:szCs w:val="20"/>
              </w:rPr>
              <w:fldChar w:fldCharType="separate"/>
            </w:r>
            <w:r w:rsidRPr="005A67C6">
              <w:rPr>
                <w:rFonts w:ascii="Arial Narrow" w:hAnsi="Arial Narrow"/>
                <w:sz w:val="20"/>
                <w:szCs w:val="20"/>
              </w:rPr>
              <w:fldChar w:fldCharType="end"/>
            </w:r>
            <w:r w:rsidRPr="005A67C6">
              <w:rPr>
                <w:rFonts w:ascii="Arial Narrow" w:hAnsi="Arial Narrow"/>
                <w:sz w:val="20"/>
                <w:szCs w:val="20"/>
              </w:rPr>
              <w:t xml:space="preserve">Authority Required (STREAMLINED) [new] </w:t>
            </w:r>
          </w:p>
        </w:tc>
      </w:tr>
      <w:tr w:rsidR="003405F9" w:rsidRPr="005A67C6" w14:paraId="491944AA" w14:textId="77777777" w:rsidTr="00C56260">
        <w:tblPrEx>
          <w:tblCellMar>
            <w:top w:w="15" w:type="dxa"/>
            <w:bottom w:w="15" w:type="dxa"/>
          </w:tblCellMar>
          <w:tblLook w:val="04A0" w:firstRow="1" w:lastRow="0" w:firstColumn="1" w:lastColumn="0" w:noHBand="0" w:noVBand="1"/>
        </w:tblPrEx>
        <w:trPr>
          <w:trHeight w:val="393"/>
        </w:trPr>
        <w:tc>
          <w:tcPr>
            <w:tcW w:w="533" w:type="dxa"/>
            <w:vMerge w:val="restart"/>
            <w:textDirection w:val="btLr"/>
            <w:vAlign w:val="center"/>
          </w:tcPr>
          <w:p w14:paraId="7AC3F5A3" w14:textId="7DE51FC3" w:rsidR="003405F9" w:rsidRPr="005A67C6" w:rsidRDefault="003405F9" w:rsidP="00C56260">
            <w:pPr>
              <w:keepLines/>
              <w:jc w:val="center"/>
              <w:rPr>
                <w:rFonts w:ascii="Arial Narrow" w:hAnsi="Arial Narrow"/>
                <w:sz w:val="20"/>
                <w:szCs w:val="20"/>
              </w:rPr>
            </w:pPr>
          </w:p>
        </w:tc>
        <w:tc>
          <w:tcPr>
            <w:tcW w:w="675" w:type="dxa"/>
            <w:vAlign w:val="center"/>
          </w:tcPr>
          <w:p w14:paraId="4AB35D42" w14:textId="5A0080D6" w:rsidR="003405F9" w:rsidRPr="005A67C6" w:rsidRDefault="003405F9" w:rsidP="00C56260">
            <w:pPr>
              <w:keepLines/>
              <w:rPr>
                <w:rFonts w:ascii="Arial Narrow" w:hAnsi="Arial Narrow"/>
                <w:sz w:val="20"/>
                <w:szCs w:val="20"/>
              </w:rPr>
            </w:pPr>
          </w:p>
        </w:tc>
        <w:tc>
          <w:tcPr>
            <w:tcW w:w="7859" w:type="dxa"/>
            <w:gridSpan w:val="4"/>
            <w:vAlign w:val="center"/>
          </w:tcPr>
          <w:p w14:paraId="5E0D8E4F" w14:textId="77777777" w:rsidR="003405F9" w:rsidRPr="005A67C6" w:rsidRDefault="003405F9" w:rsidP="00C56260">
            <w:pPr>
              <w:widowControl w:val="0"/>
              <w:rPr>
                <w:rFonts w:ascii="Arial Narrow" w:hAnsi="Arial Narrow"/>
                <w:sz w:val="20"/>
                <w:szCs w:val="20"/>
              </w:rPr>
            </w:pPr>
            <w:r w:rsidRPr="005A67C6">
              <w:rPr>
                <w:rFonts w:ascii="Arial Narrow" w:hAnsi="Arial Narrow"/>
                <w:b/>
                <w:bCs/>
                <w:sz w:val="20"/>
                <w:szCs w:val="20"/>
              </w:rPr>
              <w:t>Administrative Advice</w:t>
            </w:r>
            <w:r w:rsidRPr="005A67C6">
              <w:rPr>
                <w:rFonts w:ascii="Arial Narrow" w:hAnsi="Arial Narrow"/>
                <w:sz w:val="20"/>
                <w:szCs w:val="20"/>
              </w:rPr>
              <w:t>: No increase in the maximum number of repeats may be authorised.</w:t>
            </w:r>
          </w:p>
        </w:tc>
      </w:tr>
      <w:tr w:rsidR="003405F9" w:rsidRPr="005A67C6" w14:paraId="59E36336" w14:textId="77777777" w:rsidTr="00C56260">
        <w:tblPrEx>
          <w:tblCellMar>
            <w:top w:w="15" w:type="dxa"/>
            <w:bottom w:w="15" w:type="dxa"/>
          </w:tblCellMar>
          <w:tblLook w:val="04A0" w:firstRow="1" w:lastRow="0" w:firstColumn="1" w:lastColumn="0" w:noHBand="0" w:noVBand="1"/>
        </w:tblPrEx>
        <w:trPr>
          <w:trHeight w:val="576"/>
        </w:trPr>
        <w:tc>
          <w:tcPr>
            <w:tcW w:w="533" w:type="dxa"/>
            <w:vMerge/>
            <w:textDirection w:val="btLr"/>
            <w:vAlign w:val="center"/>
          </w:tcPr>
          <w:p w14:paraId="696C1109" w14:textId="77777777" w:rsidR="003405F9" w:rsidRPr="005A67C6" w:rsidRDefault="003405F9" w:rsidP="00C56260">
            <w:pPr>
              <w:keepLines/>
              <w:rPr>
                <w:rFonts w:ascii="Arial Narrow" w:hAnsi="Arial Narrow"/>
                <w:b/>
                <w:bCs/>
                <w:sz w:val="20"/>
                <w:szCs w:val="20"/>
              </w:rPr>
            </w:pPr>
          </w:p>
        </w:tc>
        <w:tc>
          <w:tcPr>
            <w:tcW w:w="675" w:type="dxa"/>
            <w:vAlign w:val="center"/>
          </w:tcPr>
          <w:p w14:paraId="71D679F5" w14:textId="605B7B77" w:rsidR="003405F9" w:rsidRPr="005A67C6" w:rsidRDefault="003405F9" w:rsidP="00C56260">
            <w:pPr>
              <w:keepLines/>
              <w:rPr>
                <w:rFonts w:ascii="Arial Narrow" w:hAnsi="Arial Narrow"/>
                <w:i/>
                <w:iCs/>
                <w:sz w:val="20"/>
                <w:szCs w:val="20"/>
              </w:rPr>
            </w:pPr>
          </w:p>
        </w:tc>
        <w:tc>
          <w:tcPr>
            <w:tcW w:w="7859" w:type="dxa"/>
            <w:gridSpan w:val="4"/>
            <w:vAlign w:val="center"/>
          </w:tcPr>
          <w:p w14:paraId="4C11973A" w14:textId="77777777" w:rsidR="003405F9" w:rsidRPr="005A67C6" w:rsidRDefault="003405F9" w:rsidP="00C56260">
            <w:pPr>
              <w:widowControl w:val="0"/>
              <w:rPr>
                <w:rFonts w:ascii="Arial Narrow" w:hAnsi="Arial Narrow"/>
                <w:b/>
                <w:bCs/>
                <w:strike/>
                <w:sz w:val="20"/>
                <w:szCs w:val="20"/>
              </w:rPr>
            </w:pPr>
            <w:r w:rsidRPr="005A67C6">
              <w:rPr>
                <w:rFonts w:ascii="Arial Narrow" w:hAnsi="Arial Narrow"/>
                <w:b/>
                <w:bCs/>
                <w:sz w:val="20"/>
                <w:szCs w:val="20"/>
              </w:rPr>
              <w:t>Administrative Advice</w:t>
            </w:r>
            <w:r w:rsidRPr="005A67C6">
              <w:rPr>
                <w:rFonts w:ascii="Arial Narrow" w:hAnsi="Arial Narrow"/>
                <w:sz w:val="20"/>
                <w:szCs w:val="20"/>
              </w:rPr>
              <w:t>: No increase in the maximum amount or number of units may be authorised</w:t>
            </w:r>
          </w:p>
        </w:tc>
      </w:tr>
      <w:tr w:rsidR="003405F9" w:rsidRPr="005A67C6" w14:paraId="1BFCF7A4" w14:textId="77777777" w:rsidTr="00C56260">
        <w:tblPrEx>
          <w:tblCellMar>
            <w:top w:w="15" w:type="dxa"/>
            <w:bottom w:w="15" w:type="dxa"/>
          </w:tblCellMar>
          <w:tblLook w:val="04A0" w:firstRow="1" w:lastRow="0" w:firstColumn="1" w:lastColumn="0" w:noHBand="0" w:noVBand="1"/>
        </w:tblPrEx>
        <w:trPr>
          <w:trHeight w:val="332"/>
        </w:trPr>
        <w:tc>
          <w:tcPr>
            <w:tcW w:w="533" w:type="dxa"/>
            <w:vMerge/>
            <w:vAlign w:val="center"/>
          </w:tcPr>
          <w:p w14:paraId="0361F1FA" w14:textId="77777777" w:rsidR="003405F9" w:rsidRPr="005A67C6" w:rsidRDefault="003405F9" w:rsidP="00C56260">
            <w:pPr>
              <w:keepLines/>
              <w:rPr>
                <w:rFonts w:ascii="Arial Narrow" w:hAnsi="Arial Narrow"/>
                <w:sz w:val="20"/>
                <w:szCs w:val="20"/>
              </w:rPr>
            </w:pPr>
          </w:p>
        </w:tc>
        <w:tc>
          <w:tcPr>
            <w:tcW w:w="675" w:type="dxa"/>
            <w:vAlign w:val="center"/>
          </w:tcPr>
          <w:p w14:paraId="5F8CB1C0" w14:textId="309C6963" w:rsidR="003405F9" w:rsidRPr="005A67C6" w:rsidRDefault="003405F9" w:rsidP="00C56260">
            <w:pPr>
              <w:keepLines/>
              <w:rPr>
                <w:rFonts w:ascii="Arial Narrow" w:hAnsi="Arial Narrow"/>
                <w:sz w:val="20"/>
                <w:szCs w:val="20"/>
              </w:rPr>
            </w:pPr>
          </w:p>
        </w:tc>
        <w:tc>
          <w:tcPr>
            <w:tcW w:w="7859" w:type="dxa"/>
            <w:gridSpan w:val="4"/>
            <w:vAlign w:val="center"/>
          </w:tcPr>
          <w:p w14:paraId="338BF9DA" w14:textId="77777777" w:rsidR="003405F9" w:rsidRPr="005A67C6" w:rsidRDefault="003405F9" w:rsidP="00C56260">
            <w:pPr>
              <w:keepLines/>
              <w:rPr>
                <w:rFonts w:ascii="Arial Narrow" w:hAnsi="Arial Narrow"/>
                <w:sz w:val="20"/>
                <w:szCs w:val="20"/>
              </w:rPr>
            </w:pPr>
            <w:r w:rsidRPr="005A67C6">
              <w:rPr>
                <w:rFonts w:ascii="Arial Narrow" w:hAnsi="Arial Narrow"/>
                <w:b/>
                <w:bCs/>
                <w:sz w:val="20"/>
                <w:szCs w:val="20"/>
              </w:rPr>
              <w:t>Administrative Advice</w:t>
            </w:r>
            <w:r w:rsidRPr="005A67C6">
              <w:rPr>
                <w:rFonts w:ascii="Arial Narrow" w:hAnsi="Arial Narrow"/>
                <w:sz w:val="20"/>
                <w:szCs w:val="20"/>
              </w:rPr>
              <w:t>: Special Pricing Arrangements apply.</w:t>
            </w:r>
          </w:p>
        </w:tc>
      </w:tr>
      <w:tr w:rsidR="003405F9" w:rsidRPr="005A67C6" w14:paraId="1D561F4A" w14:textId="77777777" w:rsidTr="00C56260">
        <w:tblPrEx>
          <w:tblCellMar>
            <w:top w:w="15" w:type="dxa"/>
            <w:bottom w:w="15" w:type="dxa"/>
          </w:tblCellMar>
          <w:tblLook w:val="04A0" w:firstRow="1" w:lastRow="0" w:firstColumn="1" w:lastColumn="0" w:noHBand="0" w:noVBand="1"/>
        </w:tblPrEx>
        <w:trPr>
          <w:cantSplit/>
          <w:trHeight w:val="20"/>
        </w:trPr>
        <w:tc>
          <w:tcPr>
            <w:tcW w:w="1208" w:type="dxa"/>
            <w:gridSpan w:val="2"/>
            <w:vMerge w:val="restart"/>
            <w:vAlign w:val="center"/>
          </w:tcPr>
          <w:p w14:paraId="52B50114" w14:textId="77777777" w:rsidR="003405F9" w:rsidRPr="005A67C6" w:rsidRDefault="003405F9" w:rsidP="00C56260">
            <w:pPr>
              <w:keepLines/>
              <w:rPr>
                <w:rFonts w:ascii="Arial Narrow" w:hAnsi="Arial Narrow"/>
                <w:sz w:val="20"/>
                <w:szCs w:val="20"/>
              </w:rPr>
            </w:pPr>
          </w:p>
        </w:tc>
        <w:tc>
          <w:tcPr>
            <w:tcW w:w="7859" w:type="dxa"/>
            <w:gridSpan w:val="4"/>
            <w:vAlign w:val="center"/>
          </w:tcPr>
          <w:p w14:paraId="04F74671" w14:textId="77777777" w:rsidR="003405F9" w:rsidRPr="005A67C6" w:rsidRDefault="003405F9" w:rsidP="00C56260">
            <w:pPr>
              <w:keepLines/>
              <w:rPr>
                <w:rFonts w:ascii="Arial Narrow" w:hAnsi="Arial Narrow"/>
                <w:sz w:val="20"/>
                <w:szCs w:val="20"/>
              </w:rPr>
            </w:pPr>
            <w:r w:rsidRPr="005A67C6">
              <w:rPr>
                <w:rFonts w:ascii="Arial Narrow" w:hAnsi="Arial Narrow"/>
                <w:b/>
                <w:bCs/>
                <w:sz w:val="20"/>
                <w:szCs w:val="20"/>
              </w:rPr>
              <w:t>Severity</w:t>
            </w:r>
            <w:r w:rsidRPr="005A67C6">
              <w:rPr>
                <w:rFonts w:ascii="Arial Narrow" w:hAnsi="Arial Narrow"/>
                <w:sz w:val="20"/>
                <w:szCs w:val="20"/>
              </w:rPr>
              <w:t>: Advanced, metastatic or recurrent </w:t>
            </w:r>
          </w:p>
        </w:tc>
      </w:tr>
      <w:tr w:rsidR="003405F9" w:rsidRPr="005A67C6" w14:paraId="22C3BE2F" w14:textId="77777777" w:rsidTr="00C56260">
        <w:tblPrEx>
          <w:tblCellMar>
            <w:top w:w="15" w:type="dxa"/>
            <w:bottom w:w="15" w:type="dxa"/>
          </w:tblCellMar>
          <w:tblLook w:val="04A0" w:firstRow="1" w:lastRow="0" w:firstColumn="1" w:lastColumn="0" w:noHBand="0" w:noVBand="1"/>
        </w:tblPrEx>
        <w:trPr>
          <w:cantSplit/>
          <w:trHeight w:val="20"/>
        </w:trPr>
        <w:tc>
          <w:tcPr>
            <w:tcW w:w="1208" w:type="dxa"/>
            <w:gridSpan w:val="2"/>
            <w:vMerge/>
            <w:vAlign w:val="center"/>
          </w:tcPr>
          <w:p w14:paraId="0BFB233E" w14:textId="77777777" w:rsidR="003405F9" w:rsidRPr="005A67C6" w:rsidRDefault="003405F9" w:rsidP="00C56260">
            <w:pPr>
              <w:keepLines/>
              <w:rPr>
                <w:rFonts w:ascii="Arial Narrow" w:hAnsi="Arial Narrow"/>
                <w:sz w:val="20"/>
                <w:szCs w:val="20"/>
              </w:rPr>
            </w:pPr>
          </w:p>
        </w:tc>
        <w:tc>
          <w:tcPr>
            <w:tcW w:w="7859" w:type="dxa"/>
            <w:gridSpan w:val="4"/>
            <w:vAlign w:val="center"/>
          </w:tcPr>
          <w:p w14:paraId="3C83AE55" w14:textId="77777777" w:rsidR="003405F9" w:rsidRPr="005A67C6" w:rsidRDefault="003405F9" w:rsidP="00C56260">
            <w:pPr>
              <w:keepLines/>
              <w:rPr>
                <w:rFonts w:ascii="Arial Narrow" w:hAnsi="Arial Narrow"/>
                <w:sz w:val="20"/>
                <w:szCs w:val="20"/>
              </w:rPr>
            </w:pPr>
            <w:r w:rsidRPr="005A67C6">
              <w:rPr>
                <w:rFonts w:ascii="Arial Narrow" w:hAnsi="Arial Narrow"/>
                <w:b/>
                <w:bCs/>
                <w:sz w:val="20"/>
                <w:szCs w:val="20"/>
              </w:rPr>
              <w:t>Condition</w:t>
            </w:r>
            <w:r w:rsidRPr="005A67C6">
              <w:rPr>
                <w:rFonts w:ascii="Arial Narrow" w:hAnsi="Arial Narrow"/>
                <w:sz w:val="20"/>
                <w:szCs w:val="20"/>
              </w:rPr>
              <w:t>: Endometrial cancer</w:t>
            </w:r>
          </w:p>
        </w:tc>
      </w:tr>
      <w:tr w:rsidR="003405F9" w:rsidRPr="005A67C6" w14:paraId="57C333DB" w14:textId="77777777" w:rsidTr="00C56260">
        <w:tblPrEx>
          <w:tblCellMar>
            <w:top w:w="15" w:type="dxa"/>
            <w:bottom w:w="15" w:type="dxa"/>
          </w:tblCellMar>
          <w:tblLook w:val="04A0" w:firstRow="1" w:lastRow="0" w:firstColumn="1" w:lastColumn="0" w:noHBand="0" w:noVBand="1"/>
        </w:tblPrEx>
        <w:trPr>
          <w:cantSplit/>
          <w:trHeight w:val="20"/>
        </w:trPr>
        <w:tc>
          <w:tcPr>
            <w:tcW w:w="1208" w:type="dxa"/>
            <w:gridSpan w:val="2"/>
            <w:vAlign w:val="center"/>
          </w:tcPr>
          <w:p w14:paraId="4A63D99B" w14:textId="7B83B6AE" w:rsidR="003405F9" w:rsidRPr="005A67C6" w:rsidRDefault="003405F9" w:rsidP="00C56260">
            <w:pPr>
              <w:keepLines/>
              <w:rPr>
                <w:rFonts w:ascii="Arial Narrow" w:hAnsi="Arial Narrow"/>
                <w:i/>
                <w:iCs/>
                <w:sz w:val="20"/>
                <w:szCs w:val="20"/>
              </w:rPr>
            </w:pPr>
          </w:p>
        </w:tc>
        <w:tc>
          <w:tcPr>
            <w:tcW w:w="7859" w:type="dxa"/>
            <w:gridSpan w:val="4"/>
            <w:vAlign w:val="center"/>
            <w:hideMark/>
          </w:tcPr>
          <w:p w14:paraId="739FE28D" w14:textId="77777777" w:rsidR="003405F9" w:rsidRPr="005A67C6" w:rsidRDefault="003405F9" w:rsidP="00C56260">
            <w:pPr>
              <w:keepLines/>
              <w:rPr>
                <w:rFonts w:ascii="Arial Narrow" w:hAnsi="Arial Narrow"/>
                <w:sz w:val="20"/>
                <w:szCs w:val="20"/>
              </w:rPr>
            </w:pPr>
            <w:r w:rsidRPr="005A67C6">
              <w:rPr>
                <w:rFonts w:ascii="Arial Narrow" w:hAnsi="Arial Narrow"/>
                <w:b/>
                <w:bCs/>
                <w:sz w:val="20"/>
                <w:szCs w:val="20"/>
              </w:rPr>
              <w:t>Indication</w:t>
            </w:r>
            <w:r w:rsidRPr="005A67C6">
              <w:rPr>
                <w:rFonts w:ascii="Arial Narrow" w:hAnsi="Arial Narrow"/>
                <w:sz w:val="20"/>
                <w:szCs w:val="20"/>
              </w:rPr>
              <w:t>: Advanced, metastatic or recurrent endometrial carcinoma</w:t>
            </w:r>
          </w:p>
        </w:tc>
      </w:tr>
      <w:tr w:rsidR="003405F9" w:rsidRPr="005A67C6" w14:paraId="39B2BC2E" w14:textId="77777777" w:rsidTr="00C56260">
        <w:tblPrEx>
          <w:tblCellMar>
            <w:top w:w="15" w:type="dxa"/>
            <w:bottom w:w="15" w:type="dxa"/>
          </w:tblCellMar>
          <w:tblLook w:val="04A0" w:firstRow="1" w:lastRow="0" w:firstColumn="1" w:lastColumn="0" w:noHBand="0" w:noVBand="1"/>
        </w:tblPrEx>
        <w:trPr>
          <w:cantSplit/>
          <w:trHeight w:val="20"/>
        </w:trPr>
        <w:tc>
          <w:tcPr>
            <w:tcW w:w="1208" w:type="dxa"/>
            <w:gridSpan w:val="2"/>
            <w:vAlign w:val="center"/>
          </w:tcPr>
          <w:p w14:paraId="76A9437A" w14:textId="77777777" w:rsidR="003405F9" w:rsidRPr="005A67C6" w:rsidRDefault="003405F9" w:rsidP="00C56260">
            <w:pPr>
              <w:rPr>
                <w:rFonts w:ascii="Arial Narrow" w:hAnsi="Arial Narrow"/>
                <w:sz w:val="20"/>
                <w:szCs w:val="20"/>
              </w:rPr>
            </w:pPr>
          </w:p>
        </w:tc>
        <w:tc>
          <w:tcPr>
            <w:tcW w:w="7859" w:type="dxa"/>
            <w:gridSpan w:val="4"/>
            <w:vAlign w:val="center"/>
            <w:hideMark/>
          </w:tcPr>
          <w:p w14:paraId="568EA73D" w14:textId="77777777" w:rsidR="003405F9" w:rsidRPr="005A67C6" w:rsidRDefault="003405F9" w:rsidP="00C56260">
            <w:pPr>
              <w:rPr>
                <w:rFonts w:ascii="Arial Narrow" w:hAnsi="Arial Narrow"/>
                <w:sz w:val="20"/>
                <w:szCs w:val="20"/>
              </w:rPr>
            </w:pPr>
            <w:r w:rsidRPr="005A67C6">
              <w:rPr>
                <w:rFonts w:ascii="Arial Narrow" w:hAnsi="Arial Narrow"/>
                <w:b/>
                <w:bCs/>
                <w:sz w:val="20"/>
                <w:szCs w:val="20"/>
              </w:rPr>
              <w:t>Treatment</w:t>
            </w:r>
            <w:r w:rsidRPr="005A67C6">
              <w:rPr>
                <w:rFonts w:ascii="Arial Narrow" w:hAnsi="Arial Narrow"/>
                <w:sz w:val="20"/>
                <w:szCs w:val="20"/>
              </w:rPr>
              <w:t xml:space="preserve"> </w:t>
            </w:r>
            <w:r w:rsidRPr="005A67C6">
              <w:rPr>
                <w:rFonts w:ascii="Arial Narrow" w:hAnsi="Arial Narrow"/>
                <w:b/>
                <w:bCs/>
                <w:sz w:val="20"/>
                <w:szCs w:val="20"/>
              </w:rPr>
              <w:t>Phase</w:t>
            </w:r>
            <w:r w:rsidRPr="005A67C6">
              <w:rPr>
                <w:rFonts w:ascii="Arial Narrow" w:hAnsi="Arial Narrow"/>
                <w:sz w:val="20"/>
                <w:szCs w:val="20"/>
              </w:rPr>
              <w:t>: Initial treatment covering the first 6 treatment cycles</w:t>
            </w:r>
          </w:p>
        </w:tc>
      </w:tr>
      <w:tr w:rsidR="003405F9" w:rsidRPr="005A67C6" w14:paraId="2202BC83" w14:textId="77777777" w:rsidTr="00C56260">
        <w:tblPrEx>
          <w:tblCellMar>
            <w:top w:w="15" w:type="dxa"/>
            <w:bottom w:w="15" w:type="dxa"/>
          </w:tblCellMar>
          <w:tblLook w:val="04A0" w:firstRow="1" w:lastRow="0" w:firstColumn="1" w:lastColumn="0" w:noHBand="0" w:noVBand="1"/>
        </w:tblPrEx>
        <w:trPr>
          <w:cantSplit/>
          <w:trHeight w:val="20"/>
        </w:trPr>
        <w:tc>
          <w:tcPr>
            <w:tcW w:w="1208" w:type="dxa"/>
            <w:gridSpan w:val="2"/>
            <w:tcBorders>
              <w:bottom w:val="single" w:sz="4" w:space="0" w:color="auto"/>
            </w:tcBorders>
            <w:vAlign w:val="center"/>
          </w:tcPr>
          <w:p w14:paraId="18EA1591" w14:textId="07042880" w:rsidR="003405F9" w:rsidRPr="005A67C6" w:rsidRDefault="003405F9" w:rsidP="00C56260">
            <w:pPr>
              <w:rPr>
                <w:rFonts w:ascii="Arial Narrow" w:hAnsi="Arial Narrow"/>
                <w:i/>
                <w:iCs/>
                <w:sz w:val="20"/>
                <w:szCs w:val="20"/>
              </w:rPr>
            </w:pPr>
          </w:p>
        </w:tc>
        <w:tc>
          <w:tcPr>
            <w:tcW w:w="7859" w:type="dxa"/>
            <w:gridSpan w:val="4"/>
            <w:tcBorders>
              <w:bottom w:val="single" w:sz="4" w:space="0" w:color="auto"/>
            </w:tcBorders>
            <w:vAlign w:val="center"/>
            <w:hideMark/>
          </w:tcPr>
          <w:p w14:paraId="674A21E2" w14:textId="77777777" w:rsidR="003405F9" w:rsidRPr="005A67C6" w:rsidRDefault="003405F9" w:rsidP="00C56260">
            <w:pPr>
              <w:rPr>
                <w:rFonts w:ascii="Arial Narrow" w:hAnsi="Arial Narrow"/>
                <w:b/>
                <w:bCs/>
                <w:sz w:val="20"/>
                <w:szCs w:val="20"/>
              </w:rPr>
            </w:pPr>
            <w:r w:rsidRPr="005A67C6">
              <w:rPr>
                <w:rFonts w:ascii="Arial Narrow" w:hAnsi="Arial Narrow"/>
                <w:b/>
                <w:bCs/>
                <w:sz w:val="20"/>
                <w:szCs w:val="20"/>
              </w:rPr>
              <w:t>Clinical criteria:</w:t>
            </w:r>
          </w:p>
        </w:tc>
      </w:tr>
      <w:tr w:rsidR="003405F9" w:rsidRPr="005A67C6" w14:paraId="5955B0C9" w14:textId="77777777" w:rsidTr="00C56260">
        <w:tblPrEx>
          <w:tblCellMar>
            <w:top w:w="15" w:type="dxa"/>
            <w:bottom w:w="15" w:type="dxa"/>
          </w:tblCellMar>
          <w:tblLook w:val="04A0" w:firstRow="1" w:lastRow="0" w:firstColumn="1" w:lastColumn="0" w:noHBand="0" w:noVBand="1"/>
        </w:tblPrEx>
        <w:trPr>
          <w:cantSplit/>
          <w:trHeight w:val="20"/>
        </w:trPr>
        <w:tc>
          <w:tcPr>
            <w:tcW w:w="1208" w:type="dxa"/>
            <w:gridSpan w:val="2"/>
            <w:tcBorders>
              <w:bottom w:val="single" w:sz="4" w:space="0" w:color="auto"/>
            </w:tcBorders>
            <w:vAlign w:val="center"/>
          </w:tcPr>
          <w:p w14:paraId="5E06A629" w14:textId="1DF5621D" w:rsidR="003405F9" w:rsidRPr="005A67C6" w:rsidRDefault="003405F9" w:rsidP="00C56260">
            <w:pPr>
              <w:rPr>
                <w:rFonts w:ascii="Arial Narrow" w:hAnsi="Arial Narrow"/>
                <w:i/>
                <w:iCs/>
                <w:sz w:val="20"/>
                <w:szCs w:val="20"/>
              </w:rPr>
            </w:pPr>
          </w:p>
        </w:tc>
        <w:tc>
          <w:tcPr>
            <w:tcW w:w="7859" w:type="dxa"/>
            <w:gridSpan w:val="4"/>
            <w:tcBorders>
              <w:bottom w:val="single" w:sz="4" w:space="0" w:color="auto"/>
            </w:tcBorders>
            <w:vAlign w:val="center"/>
            <w:hideMark/>
          </w:tcPr>
          <w:p w14:paraId="4021520E" w14:textId="77777777" w:rsidR="003405F9" w:rsidRPr="005A67C6" w:rsidRDefault="003405F9" w:rsidP="00C56260">
            <w:pPr>
              <w:widowControl w:val="0"/>
              <w:rPr>
                <w:rFonts w:ascii="Arial Narrow" w:hAnsi="Arial Narrow"/>
                <w:sz w:val="20"/>
                <w:szCs w:val="20"/>
              </w:rPr>
            </w:pPr>
            <w:r w:rsidRPr="005A67C6">
              <w:rPr>
                <w:rFonts w:ascii="Arial Narrow" w:hAnsi="Arial Narrow"/>
                <w:sz w:val="20"/>
                <w:szCs w:val="20"/>
              </w:rPr>
              <w:t>Patient must have mismatch repair proficient (pMMR) endometrial cancer, as determined by immunohistochemistry test,  </w:t>
            </w:r>
          </w:p>
        </w:tc>
      </w:tr>
      <w:tr w:rsidR="003405F9" w:rsidRPr="005A67C6" w14:paraId="4D7F5361" w14:textId="77777777" w:rsidTr="00C56260">
        <w:tblPrEx>
          <w:tblCellMar>
            <w:top w:w="15" w:type="dxa"/>
            <w:bottom w:w="15" w:type="dxa"/>
          </w:tblCellMar>
          <w:tblLook w:val="04A0" w:firstRow="1" w:lastRow="0" w:firstColumn="1" w:lastColumn="0" w:noHBand="0" w:noVBand="1"/>
        </w:tblPrEx>
        <w:trPr>
          <w:cantSplit/>
          <w:trHeight w:val="20"/>
        </w:trPr>
        <w:tc>
          <w:tcPr>
            <w:tcW w:w="1208" w:type="dxa"/>
            <w:gridSpan w:val="2"/>
            <w:vAlign w:val="center"/>
          </w:tcPr>
          <w:p w14:paraId="476BF6B8" w14:textId="77777777" w:rsidR="003405F9" w:rsidRPr="005A67C6" w:rsidRDefault="003405F9" w:rsidP="00C56260">
            <w:pPr>
              <w:rPr>
                <w:rFonts w:ascii="Arial Narrow" w:hAnsi="Arial Narrow"/>
                <w:b/>
                <w:bCs/>
                <w:sz w:val="20"/>
                <w:szCs w:val="20"/>
              </w:rPr>
            </w:pPr>
          </w:p>
        </w:tc>
        <w:tc>
          <w:tcPr>
            <w:tcW w:w="7859" w:type="dxa"/>
            <w:gridSpan w:val="4"/>
            <w:vAlign w:val="center"/>
            <w:hideMark/>
          </w:tcPr>
          <w:p w14:paraId="13E4D9AC" w14:textId="77777777" w:rsidR="003405F9" w:rsidRPr="005A67C6" w:rsidRDefault="003405F9" w:rsidP="00C56260">
            <w:pPr>
              <w:rPr>
                <w:rFonts w:ascii="Arial Narrow" w:hAnsi="Arial Narrow"/>
                <w:b/>
                <w:bCs/>
                <w:sz w:val="20"/>
                <w:szCs w:val="20"/>
              </w:rPr>
            </w:pPr>
            <w:r w:rsidRPr="005A67C6">
              <w:rPr>
                <w:rFonts w:ascii="Arial Narrow" w:hAnsi="Arial Narrow"/>
                <w:b/>
                <w:bCs/>
                <w:sz w:val="20"/>
                <w:szCs w:val="20"/>
              </w:rPr>
              <w:t>AND</w:t>
            </w:r>
          </w:p>
        </w:tc>
      </w:tr>
      <w:tr w:rsidR="003405F9" w:rsidRPr="005A67C6" w14:paraId="2EB2725F" w14:textId="77777777" w:rsidTr="00C56260">
        <w:tblPrEx>
          <w:tblCellMar>
            <w:top w:w="15" w:type="dxa"/>
            <w:bottom w:w="15" w:type="dxa"/>
          </w:tblCellMar>
          <w:tblLook w:val="04A0" w:firstRow="1" w:lastRow="0" w:firstColumn="1" w:lastColumn="0" w:noHBand="0" w:noVBand="1"/>
        </w:tblPrEx>
        <w:trPr>
          <w:cantSplit/>
          <w:trHeight w:val="20"/>
        </w:trPr>
        <w:tc>
          <w:tcPr>
            <w:tcW w:w="1208" w:type="dxa"/>
            <w:gridSpan w:val="2"/>
            <w:vAlign w:val="center"/>
          </w:tcPr>
          <w:p w14:paraId="28AE9D69" w14:textId="69C1BA8A" w:rsidR="003405F9" w:rsidRPr="005A67C6" w:rsidRDefault="003405F9" w:rsidP="00C56260">
            <w:pPr>
              <w:rPr>
                <w:rFonts w:ascii="Arial Narrow" w:hAnsi="Arial Narrow"/>
                <w:i/>
                <w:iCs/>
                <w:sz w:val="20"/>
                <w:szCs w:val="20"/>
              </w:rPr>
            </w:pPr>
          </w:p>
        </w:tc>
        <w:tc>
          <w:tcPr>
            <w:tcW w:w="7859" w:type="dxa"/>
            <w:gridSpan w:val="4"/>
            <w:vAlign w:val="center"/>
            <w:hideMark/>
          </w:tcPr>
          <w:p w14:paraId="4DD99192" w14:textId="77777777" w:rsidR="003405F9" w:rsidRPr="005A67C6" w:rsidRDefault="003405F9" w:rsidP="00C56260">
            <w:pPr>
              <w:rPr>
                <w:rFonts w:ascii="Arial Narrow" w:hAnsi="Arial Narrow"/>
                <w:b/>
                <w:bCs/>
                <w:sz w:val="20"/>
                <w:szCs w:val="20"/>
              </w:rPr>
            </w:pPr>
            <w:r w:rsidRPr="005A67C6">
              <w:rPr>
                <w:rFonts w:ascii="Arial Narrow" w:hAnsi="Arial Narrow"/>
                <w:b/>
                <w:bCs/>
                <w:sz w:val="20"/>
                <w:szCs w:val="20"/>
              </w:rPr>
              <w:t xml:space="preserve">Clinical criteria: </w:t>
            </w:r>
          </w:p>
        </w:tc>
      </w:tr>
      <w:tr w:rsidR="003405F9" w:rsidRPr="005A67C6" w14:paraId="18FFE762" w14:textId="77777777" w:rsidTr="00C56260">
        <w:tblPrEx>
          <w:tblCellMar>
            <w:top w:w="15" w:type="dxa"/>
            <w:bottom w:w="15" w:type="dxa"/>
          </w:tblCellMar>
          <w:tblLook w:val="04A0" w:firstRow="1" w:lastRow="0" w:firstColumn="1" w:lastColumn="0" w:noHBand="0" w:noVBand="1"/>
        </w:tblPrEx>
        <w:trPr>
          <w:cantSplit/>
          <w:trHeight w:val="20"/>
        </w:trPr>
        <w:tc>
          <w:tcPr>
            <w:tcW w:w="1208" w:type="dxa"/>
            <w:gridSpan w:val="2"/>
            <w:vAlign w:val="center"/>
          </w:tcPr>
          <w:p w14:paraId="0EDA624F" w14:textId="481E2F54" w:rsidR="003405F9" w:rsidRPr="005A67C6" w:rsidRDefault="003405F9" w:rsidP="00C56260">
            <w:pPr>
              <w:rPr>
                <w:rFonts w:ascii="Arial Narrow" w:hAnsi="Arial Narrow"/>
                <w:i/>
                <w:iCs/>
                <w:sz w:val="20"/>
                <w:szCs w:val="20"/>
              </w:rPr>
            </w:pPr>
          </w:p>
        </w:tc>
        <w:tc>
          <w:tcPr>
            <w:tcW w:w="7859" w:type="dxa"/>
            <w:gridSpan w:val="4"/>
            <w:vAlign w:val="center"/>
            <w:hideMark/>
          </w:tcPr>
          <w:p w14:paraId="6AFA2239" w14:textId="77777777" w:rsidR="003405F9" w:rsidRPr="005A67C6" w:rsidRDefault="003405F9" w:rsidP="00C56260">
            <w:pPr>
              <w:widowControl w:val="0"/>
              <w:rPr>
                <w:rFonts w:ascii="Arial Narrow" w:hAnsi="Arial Narrow"/>
                <w:strike/>
                <w:sz w:val="20"/>
                <w:szCs w:val="20"/>
              </w:rPr>
            </w:pPr>
            <w:r w:rsidRPr="005A67C6">
              <w:rPr>
                <w:rFonts w:ascii="Arial Narrow" w:hAnsi="Arial Narrow" w:cs="Segoe UI"/>
                <w:sz w:val="20"/>
                <w:szCs w:val="20"/>
              </w:rPr>
              <w:t>The condition must be unsuitable for at least one of the following: (i) curative surgical resection, (ii) curative radiotherapy</w:t>
            </w:r>
          </w:p>
        </w:tc>
      </w:tr>
      <w:tr w:rsidR="003405F9" w:rsidRPr="005A67C6" w14:paraId="42E412D8" w14:textId="77777777" w:rsidTr="00C56260">
        <w:tblPrEx>
          <w:tblCellMar>
            <w:top w:w="15" w:type="dxa"/>
            <w:bottom w:w="15" w:type="dxa"/>
          </w:tblCellMar>
          <w:tblLook w:val="04A0" w:firstRow="1" w:lastRow="0" w:firstColumn="1" w:lastColumn="0" w:noHBand="0" w:noVBand="1"/>
        </w:tblPrEx>
        <w:trPr>
          <w:cantSplit/>
          <w:trHeight w:val="20"/>
        </w:trPr>
        <w:tc>
          <w:tcPr>
            <w:tcW w:w="1208" w:type="dxa"/>
            <w:gridSpan w:val="2"/>
            <w:vAlign w:val="center"/>
          </w:tcPr>
          <w:p w14:paraId="2C5C6C0D" w14:textId="77777777" w:rsidR="003405F9" w:rsidRPr="005A67C6" w:rsidRDefault="003405F9" w:rsidP="00C56260">
            <w:pPr>
              <w:rPr>
                <w:rFonts w:ascii="Arial Narrow" w:hAnsi="Arial Narrow"/>
                <w:sz w:val="20"/>
                <w:szCs w:val="20"/>
              </w:rPr>
            </w:pPr>
          </w:p>
        </w:tc>
        <w:tc>
          <w:tcPr>
            <w:tcW w:w="7859" w:type="dxa"/>
            <w:gridSpan w:val="4"/>
            <w:vAlign w:val="center"/>
          </w:tcPr>
          <w:p w14:paraId="70A9F334" w14:textId="77777777" w:rsidR="003405F9" w:rsidRPr="005A67C6" w:rsidRDefault="003405F9" w:rsidP="00C56260">
            <w:pPr>
              <w:widowControl w:val="0"/>
              <w:rPr>
                <w:rFonts w:ascii="Arial Narrow" w:hAnsi="Arial Narrow" w:cs="Segoe UI"/>
                <w:b/>
                <w:bCs/>
                <w:sz w:val="20"/>
                <w:szCs w:val="20"/>
              </w:rPr>
            </w:pPr>
            <w:r w:rsidRPr="005A67C6">
              <w:rPr>
                <w:rFonts w:ascii="Arial Narrow" w:hAnsi="Arial Narrow" w:cs="Segoe UI"/>
                <w:b/>
                <w:bCs/>
                <w:sz w:val="20"/>
                <w:szCs w:val="20"/>
              </w:rPr>
              <w:t>A</w:t>
            </w:r>
            <w:r w:rsidRPr="005A67C6">
              <w:rPr>
                <w:rFonts w:ascii="Segoe UI" w:hAnsi="Segoe UI" w:cs="Segoe UI"/>
                <w:b/>
                <w:bCs/>
                <w:sz w:val="18"/>
                <w:szCs w:val="18"/>
              </w:rPr>
              <w:t>ND</w:t>
            </w:r>
          </w:p>
        </w:tc>
      </w:tr>
      <w:tr w:rsidR="003405F9" w:rsidRPr="005A67C6" w14:paraId="6BCDE1FC" w14:textId="77777777" w:rsidTr="00C56260">
        <w:tblPrEx>
          <w:tblCellMar>
            <w:top w:w="15" w:type="dxa"/>
            <w:bottom w:w="15" w:type="dxa"/>
          </w:tblCellMar>
          <w:tblLook w:val="04A0" w:firstRow="1" w:lastRow="0" w:firstColumn="1" w:lastColumn="0" w:noHBand="0" w:noVBand="1"/>
        </w:tblPrEx>
        <w:trPr>
          <w:cantSplit/>
          <w:trHeight w:val="20"/>
        </w:trPr>
        <w:tc>
          <w:tcPr>
            <w:tcW w:w="1208" w:type="dxa"/>
            <w:gridSpan w:val="2"/>
            <w:vAlign w:val="center"/>
          </w:tcPr>
          <w:p w14:paraId="42B3B32C" w14:textId="490A7245" w:rsidR="003405F9" w:rsidRPr="005A67C6" w:rsidRDefault="003405F9" w:rsidP="00C56260">
            <w:pPr>
              <w:rPr>
                <w:rFonts w:ascii="Arial Narrow" w:hAnsi="Arial Narrow"/>
                <w:i/>
                <w:iCs/>
                <w:sz w:val="20"/>
                <w:szCs w:val="20"/>
              </w:rPr>
            </w:pPr>
          </w:p>
        </w:tc>
        <w:tc>
          <w:tcPr>
            <w:tcW w:w="7859" w:type="dxa"/>
            <w:gridSpan w:val="4"/>
            <w:vAlign w:val="center"/>
            <w:hideMark/>
          </w:tcPr>
          <w:p w14:paraId="02ED7C80" w14:textId="77777777" w:rsidR="003405F9" w:rsidRPr="005A67C6" w:rsidRDefault="003405F9" w:rsidP="00C56260">
            <w:pPr>
              <w:rPr>
                <w:rFonts w:ascii="Arial Narrow" w:hAnsi="Arial Narrow"/>
                <w:b/>
                <w:bCs/>
                <w:sz w:val="20"/>
                <w:szCs w:val="20"/>
              </w:rPr>
            </w:pPr>
            <w:r w:rsidRPr="005A67C6">
              <w:rPr>
                <w:rFonts w:ascii="Arial Narrow" w:hAnsi="Arial Narrow"/>
                <w:b/>
                <w:bCs/>
                <w:sz w:val="20"/>
                <w:szCs w:val="20"/>
              </w:rPr>
              <w:t>Clinical criteria:</w:t>
            </w:r>
          </w:p>
        </w:tc>
      </w:tr>
      <w:tr w:rsidR="003405F9" w:rsidRPr="005A67C6" w14:paraId="23EF6936" w14:textId="77777777" w:rsidTr="00C56260">
        <w:tblPrEx>
          <w:tblCellMar>
            <w:top w:w="15" w:type="dxa"/>
            <w:bottom w:w="15" w:type="dxa"/>
          </w:tblCellMar>
          <w:tblLook w:val="04A0" w:firstRow="1" w:lastRow="0" w:firstColumn="1" w:lastColumn="0" w:noHBand="0" w:noVBand="1"/>
        </w:tblPrEx>
        <w:trPr>
          <w:cantSplit/>
          <w:trHeight w:val="20"/>
        </w:trPr>
        <w:tc>
          <w:tcPr>
            <w:tcW w:w="1208" w:type="dxa"/>
            <w:gridSpan w:val="2"/>
            <w:vAlign w:val="center"/>
          </w:tcPr>
          <w:p w14:paraId="54637630" w14:textId="30CEA938" w:rsidR="003405F9" w:rsidRPr="005A67C6" w:rsidRDefault="003405F9" w:rsidP="00C56260">
            <w:pPr>
              <w:rPr>
                <w:rFonts w:ascii="Arial Narrow" w:hAnsi="Arial Narrow"/>
                <w:i/>
                <w:iCs/>
                <w:sz w:val="20"/>
                <w:szCs w:val="20"/>
              </w:rPr>
            </w:pPr>
          </w:p>
        </w:tc>
        <w:tc>
          <w:tcPr>
            <w:tcW w:w="7859" w:type="dxa"/>
            <w:gridSpan w:val="4"/>
            <w:vAlign w:val="center"/>
            <w:hideMark/>
          </w:tcPr>
          <w:p w14:paraId="06B9E0BD" w14:textId="77777777" w:rsidR="003405F9" w:rsidRPr="005A67C6" w:rsidRDefault="003405F9" w:rsidP="00C56260">
            <w:pPr>
              <w:widowControl w:val="0"/>
              <w:rPr>
                <w:rFonts w:ascii="Arial Narrow" w:hAnsi="Arial Narrow"/>
                <w:sz w:val="20"/>
                <w:szCs w:val="20"/>
              </w:rPr>
            </w:pPr>
            <w:r w:rsidRPr="005A67C6">
              <w:rPr>
                <w:rFonts w:ascii="Arial Narrow" w:hAnsi="Arial Narrow"/>
                <w:sz w:val="20"/>
                <w:szCs w:val="20"/>
              </w:rPr>
              <w:t>The treatment must be initiated in combination with platinum-containing chemotherapy</w:t>
            </w:r>
          </w:p>
        </w:tc>
      </w:tr>
      <w:tr w:rsidR="003405F9" w:rsidRPr="005A67C6" w14:paraId="6BB76A98" w14:textId="77777777" w:rsidTr="00C56260">
        <w:tblPrEx>
          <w:tblCellMar>
            <w:top w:w="15" w:type="dxa"/>
            <w:bottom w:w="15" w:type="dxa"/>
          </w:tblCellMar>
          <w:tblLook w:val="04A0" w:firstRow="1" w:lastRow="0" w:firstColumn="1" w:lastColumn="0" w:noHBand="0" w:noVBand="1"/>
        </w:tblPrEx>
        <w:trPr>
          <w:cantSplit/>
          <w:trHeight w:val="20"/>
        </w:trPr>
        <w:tc>
          <w:tcPr>
            <w:tcW w:w="1208" w:type="dxa"/>
            <w:gridSpan w:val="2"/>
            <w:vAlign w:val="center"/>
          </w:tcPr>
          <w:p w14:paraId="32A3F916" w14:textId="77777777" w:rsidR="003405F9" w:rsidRPr="005A67C6" w:rsidRDefault="003405F9" w:rsidP="00C56260">
            <w:pPr>
              <w:rPr>
                <w:rFonts w:ascii="Arial Narrow" w:hAnsi="Arial Narrow"/>
                <w:b/>
                <w:bCs/>
                <w:sz w:val="20"/>
                <w:szCs w:val="20"/>
              </w:rPr>
            </w:pPr>
          </w:p>
        </w:tc>
        <w:tc>
          <w:tcPr>
            <w:tcW w:w="7859" w:type="dxa"/>
            <w:gridSpan w:val="4"/>
            <w:vAlign w:val="center"/>
            <w:hideMark/>
          </w:tcPr>
          <w:p w14:paraId="57978ADF" w14:textId="77777777" w:rsidR="003405F9" w:rsidRPr="005A67C6" w:rsidRDefault="003405F9" w:rsidP="00C56260">
            <w:pPr>
              <w:rPr>
                <w:rFonts w:ascii="Arial Narrow" w:hAnsi="Arial Narrow"/>
                <w:b/>
                <w:bCs/>
                <w:sz w:val="20"/>
                <w:szCs w:val="20"/>
              </w:rPr>
            </w:pPr>
            <w:r w:rsidRPr="005A67C6">
              <w:rPr>
                <w:rFonts w:ascii="Arial Narrow" w:hAnsi="Arial Narrow"/>
                <w:b/>
                <w:bCs/>
                <w:sz w:val="20"/>
                <w:szCs w:val="20"/>
              </w:rPr>
              <w:t>AND</w:t>
            </w:r>
          </w:p>
        </w:tc>
      </w:tr>
      <w:tr w:rsidR="003405F9" w:rsidRPr="005A67C6" w14:paraId="5BB23812" w14:textId="77777777" w:rsidTr="00C56260">
        <w:tblPrEx>
          <w:tblCellMar>
            <w:top w:w="15" w:type="dxa"/>
            <w:bottom w:w="15" w:type="dxa"/>
          </w:tblCellMar>
          <w:tblLook w:val="04A0" w:firstRow="1" w:lastRow="0" w:firstColumn="1" w:lastColumn="0" w:noHBand="0" w:noVBand="1"/>
        </w:tblPrEx>
        <w:trPr>
          <w:cantSplit/>
          <w:trHeight w:val="20"/>
        </w:trPr>
        <w:tc>
          <w:tcPr>
            <w:tcW w:w="1208" w:type="dxa"/>
            <w:gridSpan w:val="2"/>
            <w:vAlign w:val="center"/>
          </w:tcPr>
          <w:p w14:paraId="76814466" w14:textId="033E8F42" w:rsidR="003405F9" w:rsidRPr="005A67C6" w:rsidRDefault="003405F9" w:rsidP="00C56260">
            <w:pPr>
              <w:rPr>
                <w:rFonts w:ascii="Arial Narrow" w:hAnsi="Arial Narrow"/>
                <w:i/>
                <w:iCs/>
                <w:sz w:val="20"/>
                <w:szCs w:val="20"/>
              </w:rPr>
            </w:pPr>
          </w:p>
        </w:tc>
        <w:tc>
          <w:tcPr>
            <w:tcW w:w="7859" w:type="dxa"/>
            <w:gridSpan w:val="4"/>
            <w:vAlign w:val="center"/>
            <w:hideMark/>
          </w:tcPr>
          <w:p w14:paraId="5829EE92" w14:textId="77777777" w:rsidR="003405F9" w:rsidRPr="005A67C6" w:rsidRDefault="003405F9" w:rsidP="00C56260">
            <w:pPr>
              <w:rPr>
                <w:rFonts w:ascii="Arial Narrow" w:hAnsi="Arial Narrow"/>
                <w:b/>
                <w:bCs/>
                <w:sz w:val="20"/>
                <w:szCs w:val="20"/>
              </w:rPr>
            </w:pPr>
            <w:r w:rsidRPr="005A67C6">
              <w:rPr>
                <w:rFonts w:ascii="Arial Narrow" w:hAnsi="Arial Narrow"/>
                <w:b/>
                <w:bCs/>
                <w:sz w:val="20"/>
                <w:szCs w:val="20"/>
              </w:rPr>
              <w:t>Clinical criteria:</w:t>
            </w:r>
          </w:p>
        </w:tc>
      </w:tr>
      <w:tr w:rsidR="003405F9" w:rsidRPr="005A67C6" w14:paraId="4F6980D0" w14:textId="77777777" w:rsidTr="00C56260">
        <w:tblPrEx>
          <w:tblCellMar>
            <w:top w:w="15" w:type="dxa"/>
            <w:bottom w:w="15" w:type="dxa"/>
          </w:tblCellMar>
          <w:tblLook w:val="04A0" w:firstRow="1" w:lastRow="0" w:firstColumn="1" w:lastColumn="0" w:noHBand="0" w:noVBand="1"/>
        </w:tblPrEx>
        <w:trPr>
          <w:cantSplit/>
          <w:trHeight w:val="20"/>
        </w:trPr>
        <w:tc>
          <w:tcPr>
            <w:tcW w:w="1208" w:type="dxa"/>
            <w:gridSpan w:val="2"/>
            <w:vAlign w:val="center"/>
          </w:tcPr>
          <w:p w14:paraId="1A19C00A" w14:textId="1C54E496" w:rsidR="003405F9" w:rsidRPr="005A67C6" w:rsidRDefault="003405F9" w:rsidP="00C56260">
            <w:pPr>
              <w:rPr>
                <w:rFonts w:ascii="Arial Narrow" w:hAnsi="Arial Narrow"/>
                <w:i/>
                <w:iCs/>
                <w:sz w:val="20"/>
                <w:szCs w:val="20"/>
              </w:rPr>
            </w:pPr>
          </w:p>
        </w:tc>
        <w:tc>
          <w:tcPr>
            <w:tcW w:w="7859" w:type="dxa"/>
            <w:gridSpan w:val="4"/>
            <w:vAlign w:val="center"/>
            <w:hideMark/>
          </w:tcPr>
          <w:p w14:paraId="68E90B75" w14:textId="77777777" w:rsidR="003405F9" w:rsidRPr="005A67C6" w:rsidRDefault="003405F9" w:rsidP="00C56260">
            <w:pPr>
              <w:widowControl w:val="0"/>
              <w:rPr>
                <w:rFonts w:ascii="Arial Narrow" w:hAnsi="Arial Narrow"/>
                <w:sz w:val="20"/>
                <w:szCs w:val="20"/>
              </w:rPr>
            </w:pPr>
            <w:r w:rsidRPr="005A67C6">
              <w:rPr>
                <w:rFonts w:ascii="Arial Narrow" w:hAnsi="Arial Narrow"/>
                <w:sz w:val="20"/>
                <w:szCs w:val="20"/>
              </w:rPr>
              <w:t>The condition must be, at treatment initiation with this drug, either: (i) untreated with systemic therapy, (ii) treated with neoadjuvant/adjuvant systemic therapy, but the cancer has recurred or progressed after more than 6 months from the last dose of systemic therapy</w:t>
            </w:r>
          </w:p>
        </w:tc>
      </w:tr>
      <w:tr w:rsidR="003405F9" w:rsidRPr="005A67C6" w14:paraId="7C04777A" w14:textId="77777777" w:rsidTr="00C56260">
        <w:tblPrEx>
          <w:tblCellMar>
            <w:top w:w="15" w:type="dxa"/>
            <w:bottom w:w="15" w:type="dxa"/>
          </w:tblCellMar>
          <w:tblLook w:val="04A0" w:firstRow="1" w:lastRow="0" w:firstColumn="1" w:lastColumn="0" w:noHBand="0" w:noVBand="1"/>
        </w:tblPrEx>
        <w:trPr>
          <w:cantSplit/>
          <w:trHeight w:val="20"/>
        </w:trPr>
        <w:tc>
          <w:tcPr>
            <w:tcW w:w="1208" w:type="dxa"/>
            <w:gridSpan w:val="2"/>
            <w:vAlign w:val="center"/>
          </w:tcPr>
          <w:p w14:paraId="1D7F8853" w14:textId="77777777" w:rsidR="003405F9" w:rsidRPr="005A67C6" w:rsidRDefault="003405F9" w:rsidP="00C56260">
            <w:pPr>
              <w:rPr>
                <w:rFonts w:ascii="Arial Narrow" w:hAnsi="Arial Narrow"/>
                <w:b/>
                <w:bCs/>
                <w:sz w:val="20"/>
                <w:szCs w:val="20"/>
              </w:rPr>
            </w:pPr>
          </w:p>
        </w:tc>
        <w:tc>
          <w:tcPr>
            <w:tcW w:w="7859" w:type="dxa"/>
            <w:gridSpan w:val="4"/>
            <w:vAlign w:val="center"/>
            <w:hideMark/>
          </w:tcPr>
          <w:p w14:paraId="409DAD0C" w14:textId="77777777" w:rsidR="003405F9" w:rsidRPr="005A67C6" w:rsidRDefault="003405F9" w:rsidP="00C56260">
            <w:pPr>
              <w:rPr>
                <w:rFonts w:ascii="Arial Narrow" w:hAnsi="Arial Narrow"/>
                <w:b/>
                <w:bCs/>
                <w:sz w:val="20"/>
                <w:szCs w:val="20"/>
              </w:rPr>
            </w:pPr>
            <w:r w:rsidRPr="005A67C6">
              <w:rPr>
                <w:rFonts w:ascii="Arial Narrow" w:hAnsi="Arial Narrow"/>
                <w:b/>
                <w:bCs/>
                <w:sz w:val="20"/>
                <w:szCs w:val="20"/>
              </w:rPr>
              <w:t>AND</w:t>
            </w:r>
          </w:p>
        </w:tc>
      </w:tr>
      <w:tr w:rsidR="003405F9" w:rsidRPr="005A67C6" w14:paraId="2CFB2A95" w14:textId="77777777" w:rsidTr="00C56260">
        <w:tblPrEx>
          <w:tblCellMar>
            <w:top w:w="15" w:type="dxa"/>
            <w:bottom w:w="15" w:type="dxa"/>
          </w:tblCellMar>
          <w:tblLook w:val="04A0" w:firstRow="1" w:lastRow="0" w:firstColumn="1" w:lastColumn="0" w:noHBand="0" w:noVBand="1"/>
        </w:tblPrEx>
        <w:trPr>
          <w:cantSplit/>
          <w:trHeight w:val="20"/>
        </w:trPr>
        <w:tc>
          <w:tcPr>
            <w:tcW w:w="1208" w:type="dxa"/>
            <w:gridSpan w:val="2"/>
            <w:vAlign w:val="center"/>
          </w:tcPr>
          <w:p w14:paraId="52688685" w14:textId="7FD22136" w:rsidR="003405F9" w:rsidRPr="005A67C6" w:rsidRDefault="003405F9" w:rsidP="00C56260">
            <w:pPr>
              <w:rPr>
                <w:rFonts w:ascii="Arial Narrow" w:hAnsi="Arial Narrow"/>
                <w:i/>
                <w:iCs/>
                <w:sz w:val="20"/>
                <w:szCs w:val="20"/>
              </w:rPr>
            </w:pPr>
          </w:p>
        </w:tc>
        <w:tc>
          <w:tcPr>
            <w:tcW w:w="7859" w:type="dxa"/>
            <w:gridSpan w:val="4"/>
            <w:vAlign w:val="center"/>
            <w:hideMark/>
          </w:tcPr>
          <w:p w14:paraId="0EFD7842" w14:textId="77777777" w:rsidR="003405F9" w:rsidRPr="005A67C6" w:rsidRDefault="003405F9" w:rsidP="00C56260">
            <w:pPr>
              <w:rPr>
                <w:rFonts w:ascii="Arial Narrow" w:hAnsi="Arial Narrow"/>
                <w:b/>
                <w:bCs/>
                <w:sz w:val="20"/>
                <w:szCs w:val="20"/>
              </w:rPr>
            </w:pPr>
            <w:r w:rsidRPr="005A67C6">
              <w:rPr>
                <w:rFonts w:ascii="Arial Narrow" w:hAnsi="Arial Narrow"/>
                <w:b/>
                <w:bCs/>
                <w:sz w:val="20"/>
                <w:szCs w:val="20"/>
              </w:rPr>
              <w:t>Clinical criteria:</w:t>
            </w:r>
          </w:p>
        </w:tc>
      </w:tr>
      <w:tr w:rsidR="003405F9" w:rsidRPr="005A67C6" w14:paraId="2A636BB0" w14:textId="77777777" w:rsidTr="00C56260">
        <w:tblPrEx>
          <w:tblCellMar>
            <w:top w:w="15" w:type="dxa"/>
            <w:bottom w:w="15" w:type="dxa"/>
          </w:tblCellMar>
          <w:tblLook w:val="04A0" w:firstRow="1" w:lastRow="0" w:firstColumn="1" w:lastColumn="0" w:noHBand="0" w:noVBand="1"/>
        </w:tblPrEx>
        <w:trPr>
          <w:cantSplit/>
          <w:trHeight w:val="20"/>
        </w:trPr>
        <w:tc>
          <w:tcPr>
            <w:tcW w:w="1208" w:type="dxa"/>
            <w:gridSpan w:val="2"/>
            <w:vAlign w:val="center"/>
          </w:tcPr>
          <w:p w14:paraId="3A9D6F38" w14:textId="3B5102D6" w:rsidR="003405F9" w:rsidRPr="005A67C6" w:rsidRDefault="003405F9" w:rsidP="00C56260">
            <w:pPr>
              <w:rPr>
                <w:rFonts w:ascii="Arial Narrow" w:hAnsi="Arial Narrow"/>
                <w:i/>
                <w:iCs/>
                <w:sz w:val="20"/>
                <w:szCs w:val="20"/>
              </w:rPr>
            </w:pPr>
          </w:p>
        </w:tc>
        <w:tc>
          <w:tcPr>
            <w:tcW w:w="7859" w:type="dxa"/>
            <w:gridSpan w:val="4"/>
            <w:vAlign w:val="center"/>
            <w:hideMark/>
          </w:tcPr>
          <w:p w14:paraId="44C0900F" w14:textId="77777777" w:rsidR="003405F9" w:rsidRPr="005A67C6" w:rsidRDefault="003405F9" w:rsidP="00C56260">
            <w:pPr>
              <w:widowControl w:val="0"/>
              <w:rPr>
                <w:rFonts w:ascii="Arial Narrow" w:hAnsi="Arial Narrow"/>
                <w:sz w:val="20"/>
                <w:szCs w:val="20"/>
              </w:rPr>
            </w:pPr>
            <w:r w:rsidRPr="005A67C6">
              <w:rPr>
                <w:rFonts w:ascii="Arial Narrow" w:hAnsi="Arial Narrow"/>
                <w:sz w:val="20"/>
                <w:szCs w:val="20"/>
              </w:rPr>
              <w:t>Patient must not have received prior treatment with a programmed cell death-1 (PD-1) or a programmed cell death ligand-1 (PD-L1) inhibitor for this condition</w:t>
            </w:r>
          </w:p>
        </w:tc>
      </w:tr>
      <w:tr w:rsidR="003405F9" w:rsidRPr="005A67C6" w14:paraId="7DE82088" w14:textId="77777777" w:rsidTr="00C56260">
        <w:tblPrEx>
          <w:tblCellMar>
            <w:top w:w="15" w:type="dxa"/>
            <w:bottom w:w="15" w:type="dxa"/>
          </w:tblCellMar>
          <w:tblLook w:val="04A0" w:firstRow="1" w:lastRow="0" w:firstColumn="1" w:lastColumn="0" w:noHBand="0" w:noVBand="1"/>
        </w:tblPrEx>
        <w:trPr>
          <w:cantSplit/>
          <w:trHeight w:val="20"/>
        </w:trPr>
        <w:tc>
          <w:tcPr>
            <w:tcW w:w="1208" w:type="dxa"/>
            <w:gridSpan w:val="2"/>
            <w:vAlign w:val="center"/>
          </w:tcPr>
          <w:p w14:paraId="4327096B" w14:textId="77777777" w:rsidR="003405F9" w:rsidRPr="005A67C6" w:rsidRDefault="003405F9" w:rsidP="00C56260">
            <w:pPr>
              <w:rPr>
                <w:rFonts w:ascii="Arial Narrow" w:hAnsi="Arial Narrow"/>
                <w:b/>
                <w:bCs/>
                <w:sz w:val="20"/>
                <w:szCs w:val="20"/>
              </w:rPr>
            </w:pPr>
          </w:p>
        </w:tc>
        <w:tc>
          <w:tcPr>
            <w:tcW w:w="7859" w:type="dxa"/>
            <w:gridSpan w:val="4"/>
            <w:vAlign w:val="center"/>
            <w:hideMark/>
          </w:tcPr>
          <w:p w14:paraId="4BA1167A" w14:textId="77777777" w:rsidR="003405F9" w:rsidRPr="005A67C6" w:rsidRDefault="003405F9" w:rsidP="00C56260">
            <w:pPr>
              <w:rPr>
                <w:rFonts w:ascii="Arial Narrow" w:hAnsi="Arial Narrow"/>
                <w:b/>
                <w:bCs/>
                <w:sz w:val="20"/>
                <w:szCs w:val="20"/>
              </w:rPr>
            </w:pPr>
            <w:r w:rsidRPr="005A67C6">
              <w:rPr>
                <w:rFonts w:ascii="Arial Narrow" w:hAnsi="Arial Narrow"/>
                <w:b/>
                <w:bCs/>
                <w:sz w:val="20"/>
                <w:szCs w:val="20"/>
              </w:rPr>
              <w:t>AND</w:t>
            </w:r>
          </w:p>
        </w:tc>
      </w:tr>
      <w:tr w:rsidR="003405F9" w:rsidRPr="005A67C6" w14:paraId="2321554A" w14:textId="77777777" w:rsidTr="00C56260">
        <w:tblPrEx>
          <w:tblCellMar>
            <w:top w:w="15" w:type="dxa"/>
            <w:bottom w:w="15" w:type="dxa"/>
          </w:tblCellMar>
          <w:tblLook w:val="04A0" w:firstRow="1" w:lastRow="0" w:firstColumn="1" w:lastColumn="0" w:noHBand="0" w:noVBand="1"/>
        </w:tblPrEx>
        <w:trPr>
          <w:cantSplit/>
          <w:trHeight w:val="341"/>
        </w:trPr>
        <w:tc>
          <w:tcPr>
            <w:tcW w:w="1208" w:type="dxa"/>
            <w:gridSpan w:val="2"/>
            <w:vAlign w:val="center"/>
          </w:tcPr>
          <w:p w14:paraId="4D34F5EB" w14:textId="2DE6AD13" w:rsidR="003405F9" w:rsidRPr="005A67C6" w:rsidRDefault="003405F9" w:rsidP="00C56260">
            <w:pPr>
              <w:rPr>
                <w:rFonts w:ascii="Arial Narrow" w:hAnsi="Arial Narrow"/>
                <w:i/>
                <w:iCs/>
                <w:sz w:val="20"/>
                <w:szCs w:val="20"/>
              </w:rPr>
            </w:pPr>
          </w:p>
        </w:tc>
        <w:tc>
          <w:tcPr>
            <w:tcW w:w="7859" w:type="dxa"/>
            <w:gridSpan w:val="4"/>
            <w:vAlign w:val="center"/>
            <w:hideMark/>
          </w:tcPr>
          <w:p w14:paraId="03CB2399" w14:textId="77777777" w:rsidR="003405F9" w:rsidRPr="005A67C6" w:rsidRDefault="003405F9" w:rsidP="00C56260">
            <w:pPr>
              <w:rPr>
                <w:rFonts w:ascii="Arial Narrow" w:hAnsi="Arial Narrow"/>
                <w:b/>
                <w:bCs/>
                <w:sz w:val="20"/>
                <w:szCs w:val="20"/>
              </w:rPr>
            </w:pPr>
            <w:r w:rsidRPr="005A67C6">
              <w:rPr>
                <w:rFonts w:ascii="Arial Narrow" w:hAnsi="Arial Narrow"/>
                <w:b/>
                <w:bCs/>
                <w:sz w:val="20"/>
                <w:szCs w:val="20"/>
              </w:rPr>
              <w:t>Clinical Criteria</w:t>
            </w:r>
          </w:p>
        </w:tc>
      </w:tr>
      <w:tr w:rsidR="003405F9" w:rsidRPr="00BE4523" w14:paraId="60F51464" w14:textId="77777777" w:rsidTr="00C56260">
        <w:tblPrEx>
          <w:tblCellMar>
            <w:top w:w="15" w:type="dxa"/>
            <w:bottom w:w="15" w:type="dxa"/>
          </w:tblCellMar>
          <w:tblLook w:val="04A0" w:firstRow="1" w:lastRow="0" w:firstColumn="1" w:lastColumn="0" w:noHBand="0" w:noVBand="1"/>
        </w:tblPrEx>
        <w:trPr>
          <w:cantSplit/>
          <w:trHeight w:val="20"/>
        </w:trPr>
        <w:tc>
          <w:tcPr>
            <w:tcW w:w="1208" w:type="dxa"/>
            <w:gridSpan w:val="2"/>
            <w:vAlign w:val="center"/>
          </w:tcPr>
          <w:p w14:paraId="50D1ADE8" w14:textId="29D9DE54" w:rsidR="003405F9" w:rsidRPr="005A67C6" w:rsidRDefault="003405F9" w:rsidP="00C56260">
            <w:pPr>
              <w:rPr>
                <w:rFonts w:ascii="Arial Narrow" w:hAnsi="Arial Narrow"/>
                <w:i/>
                <w:iCs/>
                <w:sz w:val="20"/>
                <w:szCs w:val="20"/>
              </w:rPr>
            </w:pPr>
          </w:p>
        </w:tc>
        <w:tc>
          <w:tcPr>
            <w:tcW w:w="7859" w:type="dxa"/>
            <w:gridSpan w:val="4"/>
            <w:vAlign w:val="center"/>
            <w:hideMark/>
          </w:tcPr>
          <w:p w14:paraId="170975B3" w14:textId="77777777" w:rsidR="003405F9" w:rsidRPr="005A67C6" w:rsidRDefault="003405F9" w:rsidP="00C56260">
            <w:pPr>
              <w:widowControl w:val="0"/>
              <w:rPr>
                <w:rFonts w:ascii="Arial Narrow" w:hAnsi="Arial Narrow"/>
                <w:sz w:val="20"/>
                <w:szCs w:val="20"/>
              </w:rPr>
            </w:pPr>
            <w:r w:rsidRPr="005A67C6">
              <w:rPr>
                <w:rFonts w:ascii="Arial Narrow" w:hAnsi="Arial Narrow"/>
                <w:sz w:val="20"/>
                <w:szCs w:val="20"/>
              </w:rPr>
              <w:t>Patient must have a World Health Organisation (WHO) Eastern Cooperative Oncology Group (ECOG) performance status score no higher than 1 prior to treatment initiation. </w:t>
            </w:r>
          </w:p>
        </w:tc>
      </w:tr>
      <w:bookmarkEnd w:id="11"/>
    </w:tbl>
    <w:p w14:paraId="4024296B" w14:textId="77777777" w:rsidR="005A67C6" w:rsidRDefault="005A67C6" w:rsidP="00C56260"/>
    <w:tbl>
      <w:tblPr>
        <w:tblW w:w="906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533"/>
        <w:gridCol w:w="675"/>
        <w:gridCol w:w="1958"/>
        <w:gridCol w:w="2024"/>
        <w:gridCol w:w="2024"/>
        <w:gridCol w:w="1853"/>
      </w:tblGrid>
      <w:tr w:rsidR="005A67C6" w:rsidRPr="005A67C6" w14:paraId="7D3598DC" w14:textId="77777777" w:rsidTr="00C56260">
        <w:trPr>
          <w:cantSplit/>
          <w:trHeight w:val="20"/>
        </w:trPr>
        <w:tc>
          <w:tcPr>
            <w:tcW w:w="3166" w:type="dxa"/>
            <w:gridSpan w:val="3"/>
            <w:vAlign w:val="center"/>
          </w:tcPr>
          <w:p w14:paraId="399426D1" w14:textId="77777777" w:rsidR="005A67C6" w:rsidRPr="005A67C6" w:rsidRDefault="005A67C6" w:rsidP="00C56260">
            <w:pPr>
              <w:spacing w:before="100" w:beforeAutospacing="1"/>
              <w:contextualSpacing/>
              <w:rPr>
                <w:rFonts w:ascii="Arial Narrow" w:hAnsi="Arial Narrow"/>
                <w:b/>
                <w:bCs/>
                <w:sz w:val="20"/>
                <w:szCs w:val="20"/>
              </w:rPr>
            </w:pPr>
            <w:r w:rsidRPr="005A67C6">
              <w:rPr>
                <w:rFonts w:ascii="Arial Narrow" w:hAnsi="Arial Narrow"/>
                <w:b/>
                <w:bCs/>
                <w:sz w:val="20"/>
                <w:szCs w:val="20"/>
              </w:rPr>
              <w:t>MEDICINAL PRODUCT</w:t>
            </w:r>
          </w:p>
          <w:p w14:paraId="03A1E071" w14:textId="77777777" w:rsidR="005A67C6" w:rsidRPr="005A67C6" w:rsidRDefault="005A67C6" w:rsidP="00C56260">
            <w:pPr>
              <w:spacing w:before="100" w:beforeAutospacing="1"/>
              <w:contextualSpacing/>
              <w:rPr>
                <w:rFonts w:ascii="Arial Narrow" w:hAnsi="Arial Narrow"/>
                <w:b/>
                <w:bCs/>
                <w:sz w:val="20"/>
                <w:szCs w:val="20"/>
              </w:rPr>
            </w:pPr>
            <w:r w:rsidRPr="005A67C6">
              <w:rPr>
                <w:rFonts w:ascii="Arial Narrow" w:hAnsi="Arial Narrow"/>
                <w:b/>
                <w:bCs/>
                <w:sz w:val="20"/>
                <w:szCs w:val="20"/>
              </w:rPr>
              <w:t>Form</w:t>
            </w:r>
          </w:p>
        </w:tc>
        <w:tc>
          <w:tcPr>
            <w:tcW w:w="2024" w:type="dxa"/>
            <w:vAlign w:val="center"/>
          </w:tcPr>
          <w:p w14:paraId="742C1196" w14:textId="77777777" w:rsidR="005A67C6" w:rsidRPr="005A67C6" w:rsidRDefault="005A67C6" w:rsidP="00C56260">
            <w:pPr>
              <w:spacing w:before="100" w:beforeAutospacing="1"/>
              <w:contextualSpacing/>
              <w:rPr>
                <w:rFonts w:ascii="Arial Narrow" w:hAnsi="Arial Narrow"/>
                <w:b/>
                <w:bCs/>
                <w:sz w:val="20"/>
                <w:szCs w:val="20"/>
              </w:rPr>
            </w:pPr>
            <w:r w:rsidRPr="005A67C6">
              <w:rPr>
                <w:rFonts w:ascii="Arial Narrow" w:hAnsi="Arial Narrow"/>
                <w:b/>
                <w:bCs/>
                <w:sz w:val="20"/>
                <w:szCs w:val="20"/>
              </w:rPr>
              <w:t>PBS item code</w:t>
            </w:r>
          </w:p>
        </w:tc>
        <w:tc>
          <w:tcPr>
            <w:tcW w:w="2024" w:type="dxa"/>
            <w:vAlign w:val="center"/>
          </w:tcPr>
          <w:p w14:paraId="59AB8CB8" w14:textId="77777777" w:rsidR="005A67C6" w:rsidRPr="005A67C6" w:rsidRDefault="005A67C6" w:rsidP="00C56260">
            <w:pPr>
              <w:spacing w:before="100" w:beforeAutospacing="1"/>
              <w:contextualSpacing/>
              <w:rPr>
                <w:rFonts w:ascii="Arial Narrow" w:hAnsi="Arial Narrow"/>
                <w:b/>
                <w:bCs/>
                <w:sz w:val="20"/>
                <w:szCs w:val="20"/>
              </w:rPr>
            </w:pPr>
            <w:r w:rsidRPr="005A67C6">
              <w:rPr>
                <w:rFonts w:ascii="Arial Narrow" w:hAnsi="Arial Narrow"/>
                <w:b/>
                <w:bCs/>
                <w:sz w:val="20"/>
                <w:szCs w:val="20"/>
              </w:rPr>
              <w:t>Max. Amount</w:t>
            </w:r>
          </w:p>
        </w:tc>
        <w:tc>
          <w:tcPr>
            <w:tcW w:w="1853" w:type="dxa"/>
            <w:vAlign w:val="center"/>
          </w:tcPr>
          <w:p w14:paraId="254257F8" w14:textId="77777777" w:rsidR="005A67C6" w:rsidRPr="005A67C6" w:rsidRDefault="005A67C6" w:rsidP="00C56260">
            <w:pPr>
              <w:spacing w:before="100" w:beforeAutospacing="1"/>
              <w:contextualSpacing/>
              <w:rPr>
                <w:rFonts w:ascii="Arial Narrow" w:hAnsi="Arial Narrow"/>
                <w:b/>
                <w:bCs/>
                <w:sz w:val="20"/>
                <w:szCs w:val="20"/>
              </w:rPr>
            </w:pPr>
            <w:r w:rsidRPr="005A67C6">
              <w:rPr>
                <w:rFonts w:ascii="Arial Narrow" w:hAnsi="Arial Narrow"/>
                <w:b/>
                <w:bCs/>
                <w:sz w:val="20"/>
                <w:szCs w:val="20"/>
              </w:rPr>
              <w:t>№.of Rpts</w:t>
            </w:r>
          </w:p>
        </w:tc>
      </w:tr>
      <w:tr w:rsidR="005A67C6" w:rsidRPr="005A67C6" w14:paraId="126CC899" w14:textId="77777777" w:rsidTr="00C56260">
        <w:trPr>
          <w:cantSplit/>
          <w:trHeight w:val="20"/>
        </w:trPr>
        <w:tc>
          <w:tcPr>
            <w:tcW w:w="3166" w:type="dxa"/>
            <w:gridSpan w:val="3"/>
            <w:vAlign w:val="center"/>
          </w:tcPr>
          <w:p w14:paraId="0C3632FA" w14:textId="77777777" w:rsidR="005A67C6" w:rsidRPr="005A67C6" w:rsidRDefault="005A67C6" w:rsidP="00C56260">
            <w:pPr>
              <w:spacing w:before="100" w:beforeAutospacing="1"/>
              <w:contextualSpacing/>
              <w:rPr>
                <w:rFonts w:ascii="Arial Narrow" w:hAnsi="Arial Narrow"/>
                <w:sz w:val="20"/>
                <w:szCs w:val="20"/>
              </w:rPr>
            </w:pPr>
            <w:r w:rsidRPr="005A67C6">
              <w:rPr>
                <w:rFonts w:ascii="Arial Narrow" w:hAnsi="Arial Narrow"/>
                <w:sz w:val="20"/>
                <w:szCs w:val="20"/>
              </w:rPr>
              <w:t>DOSTARLIMAB</w:t>
            </w:r>
          </w:p>
          <w:p w14:paraId="164E4876" w14:textId="77777777" w:rsidR="005A67C6" w:rsidRPr="005A67C6" w:rsidRDefault="005A67C6" w:rsidP="00C56260">
            <w:pPr>
              <w:spacing w:before="100" w:beforeAutospacing="1"/>
              <w:contextualSpacing/>
              <w:rPr>
                <w:rFonts w:ascii="Arial Narrow" w:hAnsi="Arial Narrow"/>
                <w:sz w:val="20"/>
                <w:szCs w:val="20"/>
              </w:rPr>
            </w:pPr>
            <w:r w:rsidRPr="005A67C6">
              <w:rPr>
                <w:rFonts w:ascii="Arial Narrow" w:hAnsi="Arial Narrow"/>
                <w:sz w:val="20"/>
                <w:szCs w:val="20"/>
              </w:rPr>
              <w:t>Injection</w:t>
            </w:r>
          </w:p>
        </w:tc>
        <w:tc>
          <w:tcPr>
            <w:tcW w:w="2024" w:type="dxa"/>
            <w:vAlign w:val="center"/>
          </w:tcPr>
          <w:p w14:paraId="33E1D5E3" w14:textId="03786819" w:rsidR="00C56260" w:rsidRDefault="005A67C6" w:rsidP="00C56260">
            <w:pPr>
              <w:spacing w:before="100" w:beforeAutospacing="1"/>
              <w:contextualSpacing/>
              <w:rPr>
                <w:rFonts w:ascii="Arial Narrow" w:hAnsi="Arial Narrow"/>
                <w:sz w:val="20"/>
                <w:szCs w:val="20"/>
              </w:rPr>
            </w:pPr>
            <w:r w:rsidRPr="005A67C6">
              <w:rPr>
                <w:rFonts w:ascii="Arial Narrow" w:hAnsi="Arial Narrow"/>
                <w:sz w:val="20"/>
                <w:szCs w:val="20"/>
              </w:rPr>
              <w:t>NEW (Public)</w:t>
            </w:r>
          </w:p>
          <w:p w14:paraId="543E8DB7" w14:textId="555EE0C5" w:rsidR="005A67C6" w:rsidRPr="005A67C6" w:rsidRDefault="005A67C6" w:rsidP="00C56260">
            <w:pPr>
              <w:spacing w:before="100" w:beforeAutospacing="1"/>
              <w:contextualSpacing/>
              <w:rPr>
                <w:rFonts w:ascii="Arial Narrow" w:hAnsi="Arial Narrow"/>
                <w:sz w:val="20"/>
                <w:szCs w:val="20"/>
              </w:rPr>
            </w:pPr>
            <w:r w:rsidRPr="005A67C6">
              <w:rPr>
                <w:rFonts w:ascii="Arial Narrow" w:hAnsi="Arial Narrow"/>
                <w:sz w:val="20"/>
                <w:szCs w:val="20"/>
              </w:rPr>
              <w:t>NEW (Private)</w:t>
            </w:r>
          </w:p>
        </w:tc>
        <w:tc>
          <w:tcPr>
            <w:tcW w:w="2024" w:type="dxa"/>
            <w:vAlign w:val="center"/>
          </w:tcPr>
          <w:p w14:paraId="7ECF7DD1" w14:textId="77777777" w:rsidR="005A67C6" w:rsidRPr="005A67C6" w:rsidRDefault="005A67C6" w:rsidP="00C56260">
            <w:pPr>
              <w:spacing w:before="100" w:beforeAutospacing="1"/>
              <w:contextualSpacing/>
              <w:rPr>
                <w:rFonts w:ascii="Arial Narrow" w:hAnsi="Arial Narrow"/>
                <w:sz w:val="20"/>
                <w:szCs w:val="20"/>
              </w:rPr>
            </w:pPr>
            <w:r w:rsidRPr="005A67C6">
              <w:rPr>
                <w:rFonts w:ascii="Arial Narrow" w:hAnsi="Arial Narrow"/>
                <w:sz w:val="20"/>
                <w:szCs w:val="20"/>
              </w:rPr>
              <w:t>1,000 mg</w:t>
            </w:r>
          </w:p>
        </w:tc>
        <w:tc>
          <w:tcPr>
            <w:tcW w:w="1853" w:type="dxa"/>
            <w:vAlign w:val="center"/>
          </w:tcPr>
          <w:p w14:paraId="791AC10B" w14:textId="77777777" w:rsidR="005A67C6" w:rsidRPr="005A67C6" w:rsidRDefault="005A67C6" w:rsidP="00C56260">
            <w:pPr>
              <w:spacing w:before="100" w:beforeAutospacing="1"/>
              <w:contextualSpacing/>
              <w:rPr>
                <w:rFonts w:ascii="Arial Narrow" w:hAnsi="Arial Narrow"/>
                <w:sz w:val="20"/>
                <w:szCs w:val="20"/>
              </w:rPr>
            </w:pPr>
            <w:r w:rsidRPr="005A67C6">
              <w:rPr>
                <w:rFonts w:ascii="Arial Narrow" w:hAnsi="Arial Narrow"/>
                <w:sz w:val="20"/>
                <w:szCs w:val="20"/>
              </w:rPr>
              <w:t>3</w:t>
            </w:r>
          </w:p>
        </w:tc>
      </w:tr>
      <w:tr w:rsidR="005A67C6" w:rsidRPr="005A67C6" w14:paraId="3F341EEA" w14:textId="77777777" w:rsidTr="00C56260">
        <w:trPr>
          <w:cantSplit/>
          <w:trHeight w:val="20"/>
        </w:trPr>
        <w:tc>
          <w:tcPr>
            <w:tcW w:w="9067" w:type="dxa"/>
            <w:gridSpan w:val="6"/>
            <w:vAlign w:val="center"/>
          </w:tcPr>
          <w:p w14:paraId="725843F6" w14:textId="77777777" w:rsidR="005A67C6" w:rsidRPr="005A67C6" w:rsidRDefault="005A67C6" w:rsidP="00C56260">
            <w:pPr>
              <w:spacing w:before="100" w:beforeAutospacing="1"/>
              <w:rPr>
                <w:rFonts w:ascii="Arial Narrow" w:hAnsi="Arial Narrow"/>
                <w:sz w:val="20"/>
                <w:szCs w:val="20"/>
              </w:rPr>
            </w:pPr>
            <w:r w:rsidRPr="005A67C6">
              <w:rPr>
                <w:rFonts w:ascii="Arial Narrow" w:hAnsi="Arial Narrow"/>
                <w:sz w:val="20"/>
                <w:szCs w:val="20"/>
              </w:rPr>
              <w:t xml:space="preserve">Available brands </w:t>
            </w:r>
          </w:p>
        </w:tc>
      </w:tr>
      <w:tr w:rsidR="005A67C6" w:rsidRPr="005A67C6" w14:paraId="1617D2D9" w14:textId="77777777" w:rsidTr="00C56260">
        <w:trPr>
          <w:cantSplit/>
          <w:trHeight w:val="20"/>
        </w:trPr>
        <w:tc>
          <w:tcPr>
            <w:tcW w:w="9067" w:type="dxa"/>
            <w:gridSpan w:val="6"/>
            <w:vAlign w:val="center"/>
          </w:tcPr>
          <w:p w14:paraId="4D92DC3C" w14:textId="77777777" w:rsidR="005A67C6" w:rsidRPr="005A67C6" w:rsidRDefault="005A67C6" w:rsidP="00C56260">
            <w:pPr>
              <w:spacing w:before="100" w:beforeAutospacing="1"/>
              <w:rPr>
                <w:rFonts w:ascii="Arial Narrow" w:hAnsi="Arial Narrow"/>
                <w:sz w:val="20"/>
                <w:szCs w:val="20"/>
              </w:rPr>
            </w:pPr>
            <w:r w:rsidRPr="005A67C6">
              <w:rPr>
                <w:rFonts w:ascii="Arial Narrow" w:hAnsi="Arial Narrow"/>
                <w:sz w:val="20"/>
                <w:szCs w:val="20"/>
              </w:rPr>
              <w:t>Jemperli</w:t>
            </w:r>
            <w:r w:rsidRPr="005A67C6">
              <w:rPr>
                <w:rFonts w:ascii="Arial Narrow" w:hAnsi="Arial Narrow"/>
                <w:sz w:val="20"/>
                <w:szCs w:val="20"/>
              </w:rPr>
              <w:br/>
              <w:t>dostarlimab 500 mg/10 mL injection, 10 mL vial</w:t>
            </w:r>
          </w:p>
        </w:tc>
      </w:tr>
      <w:tr w:rsidR="005A67C6" w:rsidRPr="005A67C6" w14:paraId="515F76A8" w14:textId="77777777" w:rsidTr="00C56260">
        <w:trPr>
          <w:cantSplit/>
          <w:trHeight w:val="20"/>
        </w:trPr>
        <w:tc>
          <w:tcPr>
            <w:tcW w:w="9067" w:type="dxa"/>
            <w:gridSpan w:val="6"/>
            <w:tcBorders>
              <w:top w:val="single" w:sz="4" w:space="0" w:color="auto"/>
              <w:left w:val="single" w:sz="4" w:space="0" w:color="auto"/>
              <w:bottom w:val="single" w:sz="4" w:space="0" w:color="auto"/>
              <w:right w:val="single" w:sz="4" w:space="0" w:color="auto"/>
            </w:tcBorders>
            <w:vAlign w:val="center"/>
          </w:tcPr>
          <w:p w14:paraId="2B009BA3" w14:textId="77777777" w:rsidR="005A67C6" w:rsidRPr="005A67C6" w:rsidRDefault="005A67C6" w:rsidP="00C56260">
            <w:pPr>
              <w:spacing w:before="100" w:beforeAutospacing="1"/>
              <w:rPr>
                <w:rFonts w:ascii="Arial Narrow" w:hAnsi="Arial Narrow"/>
                <w:b/>
                <w:bCs/>
                <w:sz w:val="20"/>
                <w:szCs w:val="20"/>
              </w:rPr>
            </w:pPr>
          </w:p>
        </w:tc>
      </w:tr>
      <w:tr w:rsidR="005A67C6" w:rsidRPr="005A67C6" w14:paraId="08DC63AF" w14:textId="77777777" w:rsidTr="00C56260">
        <w:trPr>
          <w:cantSplit/>
          <w:trHeight w:val="20"/>
        </w:trPr>
        <w:tc>
          <w:tcPr>
            <w:tcW w:w="9067" w:type="dxa"/>
            <w:gridSpan w:val="6"/>
            <w:tcBorders>
              <w:top w:val="single" w:sz="4" w:space="0" w:color="auto"/>
              <w:left w:val="single" w:sz="4" w:space="0" w:color="auto"/>
              <w:bottom w:val="single" w:sz="4" w:space="0" w:color="auto"/>
              <w:right w:val="single" w:sz="4" w:space="0" w:color="auto"/>
            </w:tcBorders>
            <w:vAlign w:val="center"/>
          </w:tcPr>
          <w:p w14:paraId="5657FEF2" w14:textId="19E5D444" w:rsidR="005A67C6" w:rsidRPr="005A67C6" w:rsidRDefault="005A67C6" w:rsidP="00C56260">
            <w:pPr>
              <w:spacing w:before="100" w:beforeAutospacing="1"/>
              <w:rPr>
                <w:rFonts w:ascii="Arial Narrow" w:hAnsi="Arial Narrow"/>
                <w:sz w:val="20"/>
                <w:szCs w:val="20"/>
              </w:rPr>
            </w:pPr>
            <w:r w:rsidRPr="005A67C6">
              <w:rPr>
                <w:rFonts w:ascii="Arial Narrow" w:hAnsi="Arial Narrow"/>
                <w:b/>
                <w:bCs/>
                <w:sz w:val="20"/>
                <w:szCs w:val="20"/>
              </w:rPr>
              <w:t xml:space="preserve">Restriction Summary / Treatment of Concept: </w:t>
            </w:r>
          </w:p>
        </w:tc>
      </w:tr>
      <w:tr w:rsidR="005A67C6" w:rsidRPr="005A67C6" w14:paraId="7130A62A" w14:textId="77777777" w:rsidTr="00C56260">
        <w:tblPrEx>
          <w:tblCellMar>
            <w:top w:w="15" w:type="dxa"/>
            <w:bottom w:w="15" w:type="dxa"/>
          </w:tblCellMar>
          <w:tblLook w:val="04A0" w:firstRow="1" w:lastRow="0" w:firstColumn="1" w:lastColumn="0" w:noHBand="0" w:noVBand="1"/>
        </w:tblPrEx>
        <w:trPr>
          <w:cantSplit/>
          <w:trHeight w:val="20"/>
        </w:trPr>
        <w:tc>
          <w:tcPr>
            <w:tcW w:w="1208" w:type="dxa"/>
            <w:gridSpan w:val="2"/>
            <w:vMerge w:val="restart"/>
          </w:tcPr>
          <w:p w14:paraId="09E8D4EB" w14:textId="210CFF55" w:rsidR="005A67C6" w:rsidRPr="005A67C6" w:rsidRDefault="005A67C6" w:rsidP="00C56260">
            <w:pPr>
              <w:spacing w:before="100" w:beforeAutospacing="1"/>
              <w:rPr>
                <w:rFonts w:ascii="Arial Narrow" w:hAnsi="Arial Narrow"/>
                <w:sz w:val="20"/>
                <w:szCs w:val="20"/>
              </w:rPr>
            </w:pPr>
          </w:p>
        </w:tc>
        <w:tc>
          <w:tcPr>
            <w:tcW w:w="7859" w:type="dxa"/>
            <w:gridSpan w:val="4"/>
          </w:tcPr>
          <w:p w14:paraId="443CF285" w14:textId="77777777" w:rsidR="005A67C6" w:rsidRPr="005A67C6" w:rsidRDefault="005A67C6" w:rsidP="00C56260">
            <w:pPr>
              <w:spacing w:before="100" w:beforeAutospacing="1"/>
              <w:rPr>
                <w:rFonts w:ascii="Arial Narrow" w:hAnsi="Arial Narrow"/>
                <w:sz w:val="20"/>
                <w:szCs w:val="20"/>
              </w:rPr>
            </w:pPr>
            <w:r w:rsidRPr="005A67C6">
              <w:rPr>
                <w:rFonts w:ascii="Arial Narrow" w:hAnsi="Arial Narrow"/>
                <w:b/>
                <w:bCs/>
                <w:sz w:val="20"/>
                <w:szCs w:val="20"/>
              </w:rPr>
              <w:t>Category</w:t>
            </w:r>
            <w:r w:rsidRPr="005A67C6">
              <w:rPr>
                <w:rFonts w:ascii="Arial Narrow" w:hAnsi="Arial Narrow"/>
                <w:sz w:val="20"/>
                <w:szCs w:val="20"/>
              </w:rPr>
              <w:t xml:space="preserve"> / </w:t>
            </w:r>
            <w:r w:rsidRPr="005A67C6">
              <w:rPr>
                <w:rFonts w:ascii="Arial Narrow" w:hAnsi="Arial Narrow"/>
                <w:b/>
                <w:bCs/>
                <w:sz w:val="20"/>
                <w:szCs w:val="20"/>
              </w:rPr>
              <w:t>Program</w:t>
            </w:r>
            <w:r w:rsidRPr="005A67C6">
              <w:rPr>
                <w:rFonts w:ascii="Arial Narrow" w:hAnsi="Arial Narrow"/>
                <w:sz w:val="20"/>
                <w:szCs w:val="20"/>
              </w:rPr>
              <w:t>: Section 100 – Efficient Funding of Chemotherapy Public/Private hospitals</w:t>
            </w:r>
          </w:p>
        </w:tc>
      </w:tr>
      <w:tr w:rsidR="005A67C6" w:rsidRPr="005A67C6" w14:paraId="3E9B95C1" w14:textId="77777777" w:rsidTr="00C56260">
        <w:tblPrEx>
          <w:tblCellMar>
            <w:top w:w="15" w:type="dxa"/>
            <w:bottom w:w="15" w:type="dxa"/>
          </w:tblCellMar>
          <w:tblLook w:val="04A0" w:firstRow="1" w:lastRow="0" w:firstColumn="1" w:lastColumn="0" w:noHBand="0" w:noVBand="1"/>
        </w:tblPrEx>
        <w:trPr>
          <w:cantSplit/>
          <w:trHeight w:val="20"/>
        </w:trPr>
        <w:tc>
          <w:tcPr>
            <w:tcW w:w="1208" w:type="dxa"/>
            <w:gridSpan w:val="2"/>
            <w:vMerge/>
          </w:tcPr>
          <w:p w14:paraId="72638EE4" w14:textId="77777777" w:rsidR="005A67C6" w:rsidRPr="005A67C6" w:rsidRDefault="005A67C6" w:rsidP="00C56260">
            <w:pPr>
              <w:spacing w:before="100" w:beforeAutospacing="1"/>
              <w:rPr>
                <w:rFonts w:ascii="Arial Narrow" w:hAnsi="Arial Narrow"/>
                <w:sz w:val="20"/>
                <w:szCs w:val="20"/>
              </w:rPr>
            </w:pPr>
          </w:p>
        </w:tc>
        <w:tc>
          <w:tcPr>
            <w:tcW w:w="7859" w:type="dxa"/>
            <w:gridSpan w:val="4"/>
          </w:tcPr>
          <w:p w14:paraId="706DC7EC" w14:textId="45D41AEB" w:rsidR="005A67C6" w:rsidRPr="005A67C6" w:rsidRDefault="005A67C6" w:rsidP="00C56260">
            <w:pPr>
              <w:spacing w:before="100" w:beforeAutospacing="1"/>
              <w:rPr>
                <w:rFonts w:ascii="Arial Narrow" w:hAnsi="Arial Narrow"/>
                <w:sz w:val="20"/>
                <w:szCs w:val="20"/>
              </w:rPr>
            </w:pPr>
            <w:r w:rsidRPr="005A67C6">
              <w:rPr>
                <w:rFonts w:ascii="Arial Narrow" w:hAnsi="Arial Narrow"/>
                <w:b/>
                <w:bCs/>
                <w:sz w:val="20"/>
                <w:szCs w:val="20"/>
              </w:rPr>
              <w:t>Prescriber</w:t>
            </w:r>
            <w:r w:rsidRPr="005A67C6">
              <w:rPr>
                <w:rFonts w:ascii="Arial Narrow" w:hAnsi="Arial Narrow"/>
                <w:sz w:val="20"/>
                <w:szCs w:val="20"/>
              </w:rPr>
              <w:t xml:space="preserve"> </w:t>
            </w:r>
            <w:r w:rsidRPr="005A67C6">
              <w:rPr>
                <w:rFonts w:ascii="Arial Narrow" w:hAnsi="Arial Narrow"/>
                <w:b/>
                <w:bCs/>
                <w:sz w:val="20"/>
                <w:szCs w:val="20"/>
              </w:rPr>
              <w:t>type</w:t>
            </w:r>
            <w:r w:rsidRPr="005A67C6">
              <w:rPr>
                <w:rFonts w:ascii="Arial Narrow" w:hAnsi="Arial Narrow"/>
                <w:sz w:val="20"/>
                <w:szCs w:val="20"/>
              </w:rPr>
              <w:t>:</w:t>
            </w:r>
            <w:r w:rsidR="00891A67">
              <w:rPr>
                <w:rFonts w:ascii="Arial Narrow" w:hAnsi="Arial Narrow"/>
                <w:sz w:val="20"/>
                <w:szCs w:val="20"/>
              </w:rPr>
              <w:t xml:space="preserve"> </w:t>
            </w:r>
            <w:r w:rsidRPr="005A67C6">
              <w:rPr>
                <w:rFonts w:ascii="Arial Narrow" w:hAnsi="Arial Narrow"/>
                <w:sz w:val="20"/>
                <w:szCs w:val="20"/>
              </w:rPr>
              <w:t xml:space="preserve"> </w:t>
            </w:r>
            <w:r w:rsidRPr="005A67C6">
              <w:rPr>
                <w:rFonts w:ascii="Arial Narrow" w:hAnsi="Arial Narrow"/>
                <w:sz w:val="20"/>
                <w:szCs w:val="20"/>
              </w:rPr>
              <w:fldChar w:fldCharType="begin">
                <w:ffData>
                  <w:name w:val=""/>
                  <w:enabled/>
                  <w:calcOnExit w:val="0"/>
                  <w:checkBox>
                    <w:sizeAuto/>
                    <w:default w:val="1"/>
                  </w:checkBox>
                </w:ffData>
              </w:fldChar>
            </w:r>
            <w:r w:rsidRPr="005A67C6">
              <w:rPr>
                <w:rFonts w:ascii="Arial Narrow" w:hAnsi="Arial Narrow"/>
                <w:sz w:val="20"/>
                <w:szCs w:val="20"/>
              </w:rPr>
              <w:instrText xml:space="preserve"> FORMCHECKBOX </w:instrText>
            </w:r>
            <w:r w:rsidRPr="005A67C6">
              <w:rPr>
                <w:rFonts w:ascii="Arial Narrow" w:hAnsi="Arial Narrow"/>
                <w:sz w:val="20"/>
                <w:szCs w:val="20"/>
              </w:rPr>
            </w:r>
            <w:r w:rsidRPr="005A67C6">
              <w:rPr>
                <w:rFonts w:ascii="Arial Narrow" w:hAnsi="Arial Narrow"/>
                <w:sz w:val="20"/>
                <w:szCs w:val="20"/>
              </w:rPr>
              <w:fldChar w:fldCharType="separate"/>
            </w:r>
            <w:r w:rsidRPr="005A67C6">
              <w:rPr>
                <w:rFonts w:ascii="Arial Narrow" w:hAnsi="Arial Narrow"/>
                <w:sz w:val="20"/>
                <w:szCs w:val="20"/>
              </w:rPr>
              <w:fldChar w:fldCharType="end"/>
            </w:r>
            <w:r w:rsidRPr="005A67C6">
              <w:rPr>
                <w:rFonts w:ascii="Arial Narrow" w:hAnsi="Arial Narrow"/>
                <w:sz w:val="20"/>
                <w:szCs w:val="20"/>
              </w:rPr>
              <w:t>Medical Practitioners</w:t>
            </w:r>
          </w:p>
        </w:tc>
      </w:tr>
      <w:tr w:rsidR="005A67C6" w:rsidRPr="005A67C6" w14:paraId="4AF93E6B" w14:textId="77777777" w:rsidTr="00C56260">
        <w:tblPrEx>
          <w:tblCellMar>
            <w:top w:w="15" w:type="dxa"/>
            <w:bottom w:w="15" w:type="dxa"/>
          </w:tblCellMar>
          <w:tblLook w:val="04A0" w:firstRow="1" w:lastRow="0" w:firstColumn="1" w:lastColumn="0" w:noHBand="0" w:noVBand="1"/>
        </w:tblPrEx>
        <w:trPr>
          <w:cantSplit/>
          <w:trHeight w:val="20"/>
        </w:trPr>
        <w:tc>
          <w:tcPr>
            <w:tcW w:w="1208" w:type="dxa"/>
            <w:gridSpan w:val="2"/>
            <w:vMerge/>
          </w:tcPr>
          <w:p w14:paraId="71CCF20A" w14:textId="77777777" w:rsidR="005A67C6" w:rsidRPr="005A67C6" w:rsidRDefault="005A67C6" w:rsidP="00C56260">
            <w:pPr>
              <w:spacing w:before="100" w:beforeAutospacing="1"/>
              <w:rPr>
                <w:rFonts w:ascii="Arial Narrow" w:hAnsi="Arial Narrow"/>
                <w:sz w:val="20"/>
                <w:szCs w:val="20"/>
              </w:rPr>
            </w:pPr>
          </w:p>
        </w:tc>
        <w:tc>
          <w:tcPr>
            <w:tcW w:w="7859" w:type="dxa"/>
            <w:gridSpan w:val="4"/>
          </w:tcPr>
          <w:p w14:paraId="5E6E5D2C" w14:textId="77777777" w:rsidR="005A67C6" w:rsidRPr="005A67C6" w:rsidRDefault="005A67C6" w:rsidP="00C56260">
            <w:pPr>
              <w:spacing w:before="100" w:beforeAutospacing="1"/>
              <w:rPr>
                <w:rFonts w:ascii="Arial Narrow" w:hAnsi="Arial Narrow"/>
                <w:sz w:val="20"/>
                <w:szCs w:val="20"/>
              </w:rPr>
            </w:pPr>
            <w:r w:rsidRPr="005A67C6">
              <w:rPr>
                <w:rFonts w:ascii="Arial Narrow" w:hAnsi="Arial Narrow"/>
                <w:b/>
                <w:bCs/>
                <w:sz w:val="20"/>
                <w:szCs w:val="20"/>
              </w:rPr>
              <w:t>Restriction</w:t>
            </w:r>
            <w:r w:rsidRPr="005A67C6">
              <w:rPr>
                <w:rFonts w:ascii="Arial Narrow" w:hAnsi="Arial Narrow"/>
                <w:sz w:val="20"/>
                <w:szCs w:val="20"/>
              </w:rPr>
              <w:t xml:space="preserve"> </w:t>
            </w:r>
            <w:r w:rsidRPr="005A67C6">
              <w:rPr>
                <w:rFonts w:ascii="Arial Narrow" w:hAnsi="Arial Narrow"/>
                <w:b/>
                <w:bCs/>
                <w:sz w:val="20"/>
                <w:szCs w:val="20"/>
              </w:rPr>
              <w:t>type</w:t>
            </w:r>
            <w:r w:rsidRPr="005A67C6">
              <w:rPr>
                <w:rFonts w:ascii="Arial Narrow" w:hAnsi="Arial Narrow"/>
                <w:sz w:val="20"/>
                <w:szCs w:val="20"/>
              </w:rPr>
              <w:t xml:space="preserve">: </w:t>
            </w:r>
            <w:r w:rsidRPr="005A67C6">
              <w:rPr>
                <w:rFonts w:ascii="Arial Narrow" w:hAnsi="Arial Narrow"/>
                <w:sz w:val="20"/>
                <w:szCs w:val="20"/>
              </w:rPr>
              <w:fldChar w:fldCharType="begin">
                <w:ffData>
                  <w:name w:val=""/>
                  <w:enabled/>
                  <w:calcOnExit w:val="0"/>
                  <w:checkBox>
                    <w:sizeAuto/>
                    <w:default w:val="1"/>
                  </w:checkBox>
                </w:ffData>
              </w:fldChar>
            </w:r>
            <w:r w:rsidRPr="005A67C6">
              <w:rPr>
                <w:rFonts w:ascii="Arial Narrow" w:hAnsi="Arial Narrow"/>
                <w:sz w:val="20"/>
                <w:szCs w:val="20"/>
              </w:rPr>
              <w:instrText xml:space="preserve"> FORMCHECKBOX </w:instrText>
            </w:r>
            <w:r w:rsidRPr="005A67C6">
              <w:rPr>
                <w:rFonts w:ascii="Arial Narrow" w:hAnsi="Arial Narrow"/>
                <w:sz w:val="20"/>
                <w:szCs w:val="20"/>
              </w:rPr>
            </w:r>
            <w:r w:rsidRPr="005A67C6">
              <w:rPr>
                <w:rFonts w:ascii="Arial Narrow" w:hAnsi="Arial Narrow"/>
                <w:sz w:val="20"/>
                <w:szCs w:val="20"/>
              </w:rPr>
              <w:fldChar w:fldCharType="separate"/>
            </w:r>
            <w:r w:rsidRPr="005A67C6">
              <w:rPr>
                <w:rFonts w:ascii="Arial Narrow" w:hAnsi="Arial Narrow"/>
                <w:sz w:val="20"/>
                <w:szCs w:val="20"/>
              </w:rPr>
              <w:fldChar w:fldCharType="end"/>
            </w:r>
            <w:r w:rsidRPr="005A67C6">
              <w:rPr>
                <w:rFonts w:ascii="Arial Narrow" w:hAnsi="Arial Narrow"/>
                <w:sz w:val="20"/>
                <w:szCs w:val="20"/>
              </w:rPr>
              <w:t xml:space="preserve">Authority Required (STREAMLINED) [new] </w:t>
            </w:r>
          </w:p>
        </w:tc>
      </w:tr>
      <w:tr w:rsidR="005A67C6" w:rsidRPr="005A67C6" w14:paraId="66809BAB" w14:textId="77777777" w:rsidTr="00C56260">
        <w:tblPrEx>
          <w:tblCellMar>
            <w:top w:w="15" w:type="dxa"/>
            <w:bottom w:w="15" w:type="dxa"/>
          </w:tblCellMar>
          <w:tblLook w:val="04A0" w:firstRow="1" w:lastRow="0" w:firstColumn="1" w:lastColumn="0" w:noHBand="0" w:noVBand="1"/>
        </w:tblPrEx>
        <w:trPr>
          <w:trHeight w:val="364"/>
        </w:trPr>
        <w:tc>
          <w:tcPr>
            <w:tcW w:w="533" w:type="dxa"/>
            <w:vMerge w:val="restart"/>
            <w:textDirection w:val="btLr"/>
            <w:vAlign w:val="center"/>
          </w:tcPr>
          <w:p w14:paraId="56DC7C1E" w14:textId="0AAC366D" w:rsidR="005A67C6" w:rsidRPr="005A67C6" w:rsidRDefault="005A67C6" w:rsidP="00C56260">
            <w:pPr>
              <w:keepLines/>
              <w:spacing w:before="100" w:beforeAutospacing="1"/>
              <w:jc w:val="center"/>
              <w:rPr>
                <w:rFonts w:ascii="Arial Narrow" w:hAnsi="Arial Narrow"/>
                <w:sz w:val="20"/>
                <w:szCs w:val="20"/>
              </w:rPr>
            </w:pPr>
          </w:p>
        </w:tc>
        <w:tc>
          <w:tcPr>
            <w:tcW w:w="675" w:type="dxa"/>
            <w:vAlign w:val="center"/>
          </w:tcPr>
          <w:p w14:paraId="63925E4B" w14:textId="0BB09F36" w:rsidR="005A67C6" w:rsidRPr="005A67C6" w:rsidRDefault="005A67C6" w:rsidP="00C56260">
            <w:pPr>
              <w:keepLines/>
              <w:spacing w:before="100" w:beforeAutospacing="1"/>
              <w:rPr>
                <w:rFonts w:ascii="Arial Narrow" w:hAnsi="Arial Narrow"/>
                <w:i/>
                <w:iCs/>
                <w:sz w:val="20"/>
                <w:szCs w:val="20"/>
              </w:rPr>
            </w:pPr>
          </w:p>
        </w:tc>
        <w:tc>
          <w:tcPr>
            <w:tcW w:w="7859" w:type="dxa"/>
            <w:gridSpan w:val="4"/>
            <w:vAlign w:val="center"/>
          </w:tcPr>
          <w:p w14:paraId="01384375" w14:textId="77777777" w:rsidR="005A67C6" w:rsidRPr="005A67C6" w:rsidRDefault="005A67C6" w:rsidP="00C56260">
            <w:pPr>
              <w:widowControl w:val="0"/>
              <w:spacing w:before="100" w:beforeAutospacing="1"/>
              <w:rPr>
                <w:rFonts w:ascii="Arial Narrow" w:hAnsi="Arial Narrow"/>
                <w:sz w:val="20"/>
                <w:szCs w:val="20"/>
              </w:rPr>
            </w:pPr>
            <w:r w:rsidRPr="005A67C6">
              <w:rPr>
                <w:rFonts w:ascii="Arial Narrow" w:hAnsi="Arial Narrow"/>
                <w:b/>
                <w:bCs/>
                <w:sz w:val="20"/>
                <w:szCs w:val="20"/>
              </w:rPr>
              <w:t>Administrative Advice</w:t>
            </w:r>
            <w:r w:rsidRPr="005A67C6">
              <w:rPr>
                <w:rFonts w:ascii="Arial Narrow" w:hAnsi="Arial Narrow"/>
                <w:sz w:val="20"/>
                <w:szCs w:val="20"/>
              </w:rPr>
              <w:t>: No increase in the maximum number of repeats may be authorised.</w:t>
            </w:r>
          </w:p>
        </w:tc>
      </w:tr>
      <w:tr w:rsidR="005A67C6" w:rsidRPr="005A67C6" w14:paraId="584BEA6E" w14:textId="77777777" w:rsidTr="00C56260">
        <w:tblPrEx>
          <w:tblCellMar>
            <w:top w:w="15" w:type="dxa"/>
            <w:bottom w:w="15" w:type="dxa"/>
          </w:tblCellMar>
          <w:tblLook w:val="04A0" w:firstRow="1" w:lastRow="0" w:firstColumn="1" w:lastColumn="0" w:noHBand="0" w:noVBand="1"/>
        </w:tblPrEx>
        <w:trPr>
          <w:trHeight w:val="323"/>
        </w:trPr>
        <w:tc>
          <w:tcPr>
            <w:tcW w:w="533" w:type="dxa"/>
            <w:vMerge/>
            <w:textDirection w:val="btLr"/>
            <w:vAlign w:val="center"/>
          </w:tcPr>
          <w:p w14:paraId="6EE0E9DA" w14:textId="77777777" w:rsidR="005A67C6" w:rsidRPr="005A67C6" w:rsidRDefault="005A67C6" w:rsidP="00C56260">
            <w:pPr>
              <w:keepLines/>
              <w:spacing w:before="100" w:beforeAutospacing="1"/>
              <w:rPr>
                <w:rFonts w:ascii="Arial Narrow" w:hAnsi="Arial Narrow"/>
                <w:b/>
                <w:bCs/>
                <w:sz w:val="20"/>
                <w:szCs w:val="20"/>
              </w:rPr>
            </w:pPr>
          </w:p>
        </w:tc>
        <w:tc>
          <w:tcPr>
            <w:tcW w:w="675" w:type="dxa"/>
            <w:vAlign w:val="center"/>
          </w:tcPr>
          <w:p w14:paraId="457849BB" w14:textId="11D88328" w:rsidR="005A67C6" w:rsidRPr="005A67C6" w:rsidRDefault="005A67C6" w:rsidP="00C56260">
            <w:pPr>
              <w:keepLines/>
              <w:spacing w:before="100" w:beforeAutospacing="1"/>
              <w:rPr>
                <w:rFonts w:ascii="Arial Narrow" w:hAnsi="Arial Narrow"/>
                <w:i/>
                <w:iCs/>
                <w:sz w:val="20"/>
                <w:szCs w:val="20"/>
              </w:rPr>
            </w:pPr>
          </w:p>
        </w:tc>
        <w:tc>
          <w:tcPr>
            <w:tcW w:w="7859" w:type="dxa"/>
            <w:gridSpan w:val="4"/>
            <w:vAlign w:val="center"/>
          </w:tcPr>
          <w:p w14:paraId="32B15663" w14:textId="77777777" w:rsidR="005A67C6" w:rsidRPr="005A67C6" w:rsidRDefault="005A67C6" w:rsidP="00C56260">
            <w:pPr>
              <w:widowControl w:val="0"/>
              <w:spacing w:before="100" w:beforeAutospacing="1"/>
              <w:rPr>
                <w:rFonts w:ascii="Arial Narrow" w:hAnsi="Arial Narrow"/>
                <w:strike/>
                <w:sz w:val="20"/>
                <w:szCs w:val="20"/>
              </w:rPr>
            </w:pPr>
            <w:r w:rsidRPr="005A67C6">
              <w:rPr>
                <w:rFonts w:ascii="Arial Narrow" w:hAnsi="Arial Narrow"/>
                <w:b/>
                <w:bCs/>
                <w:sz w:val="20"/>
                <w:szCs w:val="20"/>
              </w:rPr>
              <w:t>Administrative Advice</w:t>
            </w:r>
            <w:r w:rsidRPr="005A67C6">
              <w:rPr>
                <w:rFonts w:ascii="Arial Narrow" w:hAnsi="Arial Narrow"/>
                <w:sz w:val="20"/>
                <w:szCs w:val="20"/>
              </w:rPr>
              <w:t>: No increase in the maximum amount or number of units may be authorised</w:t>
            </w:r>
          </w:p>
        </w:tc>
      </w:tr>
      <w:tr w:rsidR="005A67C6" w:rsidRPr="005A67C6" w14:paraId="09797A47" w14:textId="77777777" w:rsidTr="00C56260">
        <w:tblPrEx>
          <w:tblCellMar>
            <w:top w:w="15" w:type="dxa"/>
            <w:bottom w:w="15" w:type="dxa"/>
          </w:tblCellMar>
          <w:tblLook w:val="04A0" w:firstRow="1" w:lastRow="0" w:firstColumn="1" w:lastColumn="0" w:noHBand="0" w:noVBand="1"/>
        </w:tblPrEx>
        <w:trPr>
          <w:trHeight w:val="360"/>
        </w:trPr>
        <w:tc>
          <w:tcPr>
            <w:tcW w:w="533" w:type="dxa"/>
            <w:vMerge/>
            <w:vAlign w:val="center"/>
          </w:tcPr>
          <w:p w14:paraId="736D6F53" w14:textId="77777777" w:rsidR="005A67C6" w:rsidRPr="005A67C6" w:rsidRDefault="005A67C6" w:rsidP="00C56260">
            <w:pPr>
              <w:keepLines/>
              <w:spacing w:before="100" w:beforeAutospacing="1"/>
              <w:rPr>
                <w:rFonts w:ascii="Arial Narrow" w:hAnsi="Arial Narrow"/>
                <w:sz w:val="20"/>
                <w:szCs w:val="20"/>
              </w:rPr>
            </w:pPr>
          </w:p>
        </w:tc>
        <w:tc>
          <w:tcPr>
            <w:tcW w:w="675" w:type="dxa"/>
            <w:vAlign w:val="center"/>
          </w:tcPr>
          <w:p w14:paraId="4854BC89" w14:textId="3A2C5346" w:rsidR="005A67C6" w:rsidRPr="005A67C6" w:rsidRDefault="005A67C6" w:rsidP="00C56260">
            <w:pPr>
              <w:keepLines/>
              <w:spacing w:before="100" w:beforeAutospacing="1"/>
              <w:rPr>
                <w:rFonts w:ascii="Arial Narrow" w:hAnsi="Arial Narrow"/>
                <w:i/>
                <w:iCs/>
                <w:sz w:val="20"/>
                <w:szCs w:val="20"/>
              </w:rPr>
            </w:pPr>
          </w:p>
        </w:tc>
        <w:tc>
          <w:tcPr>
            <w:tcW w:w="7859" w:type="dxa"/>
            <w:gridSpan w:val="4"/>
            <w:vAlign w:val="center"/>
          </w:tcPr>
          <w:p w14:paraId="75D1B77F" w14:textId="77777777" w:rsidR="005A67C6" w:rsidRPr="005A67C6" w:rsidRDefault="005A67C6" w:rsidP="00C56260">
            <w:pPr>
              <w:keepLines/>
              <w:spacing w:before="100" w:beforeAutospacing="1"/>
              <w:rPr>
                <w:rFonts w:ascii="Arial Narrow" w:hAnsi="Arial Narrow"/>
                <w:sz w:val="20"/>
                <w:szCs w:val="20"/>
              </w:rPr>
            </w:pPr>
            <w:r w:rsidRPr="005A67C6">
              <w:rPr>
                <w:rFonts w:ascii="Arial Narrow" w:hAnsi="Arial Narrow"/>
                <w:b/>
                <w:bCs/>
                <w:sz w:val="20"/>
                <w:szCs w:val="20"/>
              </w:rPr>
              <w:t>Administrative Advice</w:t>
            </w:r>
            <w:r w:rsidRPr="005A67C6">
              <w:rPr>
                <w:rFonts w:ascii="Arial Narrow" w:hAnsi="Arial Narrow"/>
                <w:sz w:val="20"/>
                <w:szCs w:val="20"/>
              </w:rPr>
              <w:t>: Special Pricing Arrangements apply.</w:t>
            </w:r>
          </w:p>
        </w:tc>
      </w:tr>
      <w:tr w:rsidR="005A67C6" w:rsidRPr="005A67C6" w14:paraId="1658AF8C" w14:textId="77777777" w:rsidTr="00C56260">
        <w:tblPrEx>
          <w:tblCellMar>
            <w:top w:w="15" w:type="dxa"/>
            <w:bottom w:w="15" w:type="dxa"/>
          </w:tblCellMar>
          <w:tblLook w:val="04A0" w:firstRow="1" w:lastRow="0" w:firstColumn="1" w:lastColumn="0" w:noHBand="0" w:noVBand="1"/>
        </w:tblPrEx>
        <w:trPr>
          <w:cantSplit/>
          <w:trHeight w:val="20"/>
        </w:trPr>
        <w:tc>
          <w:tcPr>
            <w:tcW w:w="1208" w:type="dxa"/>
            <w:gridSpan w:val="2"/>
            <w:vAlign w:val="center"/>
          </w:tcPr>
          <w:p w14:paraId="1454A214" w14:textId="518371AE" w:rsidR="005A67C6" w:rsidRPr="005A67C6" w:rsidRDefault="005A67C6" w:rsidP="00C56260">
            <w:pPr>
              <w:rPr>
                <w:rFonts w:ascii="Arial Narrow" w:hAnsi="Arial Narrow"/>
                <w:i/>
                <w:iCs/>
                <w:sz w:val="20"/>
                <w:szCs w:val="20"/>
              </w:rPr>
            </w:pPr>
          </w:p>
        </w:tc>
        <w:tc>
          <w:tcPr>
            <w:tcW w:w="7859" w:type="dxa"/>
            <w:gridSpan w:val="4"/>
            <w:vAlign w:val="center"/>
            <w:hideMark/>
          </w:tcPr>
          <w:p w14:paraId="0DDA9A28" w14:textId="77777777" w:rsidR="005A67C6" w:rsidRPr="005A67C6" w:rsidRDefault="005A67C6" w:rsidP="00C56260">
            <w:pPr>
              <w:rPr>
                <w:rFonts w:ascii="Arial Narrow" w:hAnsi="Arial Narrow"/>
                <w:sz w:val="20"/>
                <w:szCs w:val="20"/>
              </w:rPr>
            </w:pPr>
            <w:r w:rsidRPr="005A67C6">
              <w:rPr>
                <w:rFonts w:ascii="Arial Narrow" w:hAnsi="Arial Narrow"/>
                <w:b/>
                <w:bCs/>
                <w:sz w:val="20"/>
                <w:szCs w:val="20"/>
              </w:rPr>
              <w:t xml:space="preserve">Indication: </w:t>
            </w:r>
            <w:r w:rsidRPr="005A67C6">
              <w:rPr>
                <w:rFonts w:ascii="Arial Narrow" w:hAnsi="Arial Narrow"/>
                <w:sz w:val="20"/>
                <w:szCs w:val="20"/>
              </w:rPr>
              <w:t>Advanced, metastatic or recurrent endometrial carcinoma</w:t>
            </w:r>
          </w:p>
        </w:tc>
      </w:tr>
      <w:tr w:rsidR="005A67C6" w:rsidRPr="005A67C6" w14:paraId="47983EDD" w14:textId="77777777" w:rsidTr="00C56260">
        <w:tblPrEx>
          <w:tblCellMar>
            <w:top w:w="15" w:type="dxa"/>
            <w:bottom w:w="15" w:type="dxa"/>
          </w:tblCellMar>
          <w:tblLook w:val="04A0" w:firstRow="1" w:lastRow="0" w:firstColumn="1" w:lastColumn="0" w:noHBand="0" w:noVBand="1"/>
        </w:tblPrEx>
        <w:trPr>
          <w:cantSplit/>
          <w:trHeight w:val="20"/>
        </w:trPr>
        <w:tc>
          <w:tcPr>
            <w:tcW w:w="1208" w:type="dxa"/>
            <w:gridSpan w:val="2"/>
            <w:vAlign w:val="center"/>
          </w:tcPr>
          <w:p w14:paraId="63535E7B" w14:textId="77777777" w:rsidR="005A67C6" w:rsidRPr="005A67C6" w:rsidRDefault="005A67C6" w:rsidP="00C56260">
            <w:pPr>
              <w:spacing w:before="100" w:beforeAutospacing="1"/>
              <w:rPr>
                <w:rFonts w:ascii="Arial Narrow" w:hAnsi="Arial Narrow"/>
                <w:i/>
                <w:iCs/>
                <w:sz w:val="20"/>
                <w:szCs w:val="20"/>
              </w:rPr>
            </w:pPr>
          </w:p>
        </w:tc>
        <w:tc>
          <w:tcPr>
            <w:tcW w:w="7859" w:type="dxa"/>
            <w:gridSpan w:val="4"/>
            <w:vAlign w:val="center"/>
            <w:hideMark/>
          </w:tcPr>
          <w:p w14:paraId="105C7F9C" w14:textId="77777777" w:rsidR="005A67C6" w:rsidRPr="005A67C6" w:rsidRDefault="005A67C6" w:rsidP="00C56260">
            <w:pPr>
              <w:spacing w:before="100" w:beforeAutospacing="1"/>
              <w:rPr>
                <w:rFonts w:ascii="Arial Narrow" w:hAnsi="Arial Narrow"/>
                <w:sz w:val="20"/>
                <w:szCs w:val="20"/>
              </w:rPr>
            </w:pPr>
            <w:r w:rsidRPr="005A67C6">
              <w:rPr>
                <w:rFonts w:ascii="Arial Narrow" w:hAnsi="Arial Narrow"/>
                <w:b/>
                <w:bCs/>
                <w:sz w:val="20"/>
                <w:szCs w:val="20"/>
              </w:rPr>
              <w:t>Treatment</w:t>
            </w:r>
            <w:r w:rsidRPr="005A67C6">
              <w:rPr>
                <w:rFonts w:ascii="Arial Narrow" w:hAnsi="Arial Narrow"/>
                <w:sz w:val="20"/>
                <w:szCs w:val="20"/>
              </w:rPr>
              <w:t xml:space="preserve"> </w:t>
            </w:r>
            <w:r w:rsidRPr="005A67C6">
              <w:rPr>
                <w:rFonts w:ascii="Arial Narrow" w:hAnsi="Arial Narrow"/>
                <w:b/>
                <w:bCs/>
                <w:sz w:val="20"/>
                <w:szCs w:val="20"/>
              </w:rPr>
              <w:t>Phase</w:t>
            </w:r>
            <w:r w:rsidRPr="005A67C6">
              <w:rPr>
                <w:rFonts w:ascii="Arial Narrow" w:hAnsi="Arial Narrow"/>
                <w:sz w:val="20"/>
                <w:szCs w:val="20"/>
              </w:rPr>
              <w:t>: Continuing treatment</w:t>
            </w:r>
          </w:p>
        </w:tc>
      </w:tr>
      <w:tr w:rsidR="005A67C6" w:rsidRPr="005A67C6" w14:paraId="3742443A" w14:textId="77777777" w:rsidTr="00C56260">
        <w:tblPrEx>
          <w:tblCellMar>
            <w:top w:w="15" w:type="dxa"/>
            <w:bottom w:w="15" w:type="dxa"/>
          </w:tblCellMar>
          <w:tblLook w:val="04A0" w:firstRow="1" w:lastRow="0" w:firstColumn="1" w:lastColumn="0" w:noHBand="0" w:noVBand="1"/>
        </w:tblPrEx>
        <w:trPr>
          <w:cantSplit/>
          <w:trHeight w:val="20"/>
        </w:trPr>
        <w:tc>
          <w:tcPr>
            <w:tcW w:w="1208" w:type="dxa"/>
            <w:gridSpan w:val="2"/>
            <w:tcBorders>
              <w:top w:val="single" w:sz="4" w:space="0" w:color="auto"/>
              <w:left w:val="single" w:sz="4" w:space="0" w:color="auto"/>
              <w:bottom w:val="single" w:sz="4" w:space="0" w:color="auto"/>
              <w:right w:val="single" w:sz="4" w:space="0" w:color="auto"/>
            </w:tcBorders>
            <w:vAlign w:val="center"/>
          </w:tcPr>
          <w:p w14:paraId="36B09128" w14:textId="3AAD0477" w:rsidR="005A67C6" w:rsidRPr="005A67C6" w:rsidRDefault="005A67C6" w:rsidP="00C56260">
            <w:pPr>
              <w:spacing w:before="100" w:beforeAutospacing="1"/>
              <w:rPr>
                <w:rFonts w:ascii="Arial Narrow" w:hAnsi="Arial Narrow"/>
                <w:i/>
                <w:iCs/>
                <w:sz w:val="20"/>
                <w:szCs w:val="20"/>
              </w:rPr>
            </w:pPr>
          </w:p>
        </w:tc>
        <w:tc>
          <w:tcPr>
            <w:tcW w:w="7859" w:type="dxa"/>
            <w:gridSpan w:val="4"/>
            <w:tcBorders>
              <w:top w:val="single" w:sz="4" w:space="0" w:color="auto"/>
              <w:left w:val="single" w:sz="4" w:space="0" w:color="auto"/>
              <w:bottom w:val="single" w:sz="4" w:space="0" w:color="auto"/>
              <w:right w:val="single" w:sz="4" w:space="0" w:color="auto"/>
            </w:tcBorders>
            <w:vAlign w:val="center"/>
            <w:hideMark/>
          </w:tcPr>
          <w:p w14:paraId="2EBD8273" w14:textId="77777777" w:rsidR="005A67C6" w:rsidRPr="005A67C6" w:rsidRDefault="005A67C6" w:rsidP="00C56260">
            <w:pPr>
              <w:spacing w:before="100" w:beforeAutospacing="1"/>
              <w:rPr>
                <w:rFonts w:ascii="Arial Narrow" w:hAnsi="Arial Narrow"/>
                <w:sz w:val="20"/>
                <w:szCs w:val="20"/>
              </w:rPr>
            </w:pPr>
            <w:r w:rsidRPr="005A67C6">
              <w:rPr>
                <w:rFonts w:ascii="Arial Narrow" w:hAnsi="Arial Narrow"/>
                <w:b/>
                <w:bCs/>
                <w:sz w:val="20"/>
                <w:szCs w:val="20"/>
              </w:rPr>
              <w:t>Clinical</w:t>
            </w:r>
            <w:r w:rsidRPr="005A67C6">
              <w:rPr>
                <w:rFonts w:ascii="Arial Narrow" w:hAnsi="Arial Narrow"/>
                <w:sz w:val="20"/>
                <w:szCs w:val="20"/>
              </w:rPr>
              <w:t xml:space="preserve"> </w:t>
            </w:r>
            <w:r w:rsidRPr="005A67C6">
              <w:rPr>
                <w:rFonts w:ascii="Arial Narrow" w:hAnsi="Arial Narrow"/>
                <w:b/>
                <w:bCs/>
                <w:sz w:val="20"/>
                <w:szCs w:val="20"/>
              </w:rPr>
              <w:t>criteria</w:t>
            </w:r>
            <w:r w:rsidRPr="005A67C6">
              <w:rPr>
                <w:rFonts w:ascii="Arial Narrow" w:hAnsi="Arial Narrow"/>
                <w:sz w:val="20"/>
                <w:szCs w:val="20"/>
              </w:rPr>
              <w:t xml:space="preserve">: </w:t>
            </w:r>
          </w:p>
        </w:tc>
      </w:tr>
      <w:tr w:rsidR="005A67C6" w:rsidRPr="005A67C6" w14:paraId="4A969ADE" w14:textId="77777777" w:rsidTr="00C56260">
        <w:tblPrEx>
          <w:tblCellMar>
            <w:top w:w="15" w:type="dxa"/>
            <w:bottom w:w="15" w:type="dxa"/>
          </w:tblCellMar>
          <w:tblLook w:val="04A0" w:firstRow="1" w:lastRow="0" w:firstColumn="1" w:lastColumn="0" w:noHBand="0" w:noVBand="1"/>
        </w:tblPrEx>
        <w:trPr>
          <w:cantSplit/>
          <w:trHeight w:val="20"/>
        </w:trPr>
        <w:tc>
          <w:tcPr>
            <w:tcW w:w="1208" w:type="dxa"/>
            <w:gridSpan w:val="2"/>
            <w:tcBorders>
              <w:top w:val="single" w:sz="4" w:space="0" w:color="auto"/>
              <w:left w:val="single" w:sz="4" w:space="0" w:color="auto"/>
              <w:bottom w:val="single" w:sz="4" w:space="0" w:color="auto"/>
              <w:right w:val="single" w:sz="4" w:space="0" w:color="auto"/>
            </w:tcBorders>
            <w:vAlign w:val="center"/>
          </w:tcPr>
          <w:p w14:paraId="044045BB" w14:textId="1A91246C" w:rsidR="005A67C6" w:rsidRPr="005A67C6" w:rsidRDefault="005A67C6" w:rsidP="00C56260">
            <w:pPr>
              <w:spacing w:before="100" w:beforeAutospacing="1"/>
              <w:rPr>
                <w:rFonts w:ascii="Arial Narrow" w:hAnsi="Arial Narrow"/>
                <w:i/>
                <w:iCs/>
                <w:sz w:val="20"/>
                <w:szCs w:val="20"/>
              </w:rPr>
            </w:pPr>
          </w:p>
        </w:tc>
        <w:tc>
          <w:tcPr>
            <w:tcW w:w="7859" w:type="dxa"/>
            <w:gridSpan w:val="4"/>
            <w:tcBorders>
              <w:top w:val="single" w:sz="4" w:space="0" w:color="auto"/>
              <w:left w:val="single" w:sz="4" w:space="0" w:color="auto"/>
              <w:bottom w:val="single" w:sz="4" w:space="0" w:color="auto"/>
              <w:right w:val="single" w:sz="4" w:space="0" w:color="auto"/>
            </w:tcBorders>
            <w:vAlign w:val="center"/>
          </w:tcPr>
          <w:p w14:paraId="30BFD68D" w14:textId="77777777" w:rsidR="005A67C6" w:rsidRPr="005A67C6" w:rsidRDefault="005A67C6" w:rsidP="00C56260">
            <w:pPr>
              <w:spacing w:before="100" w:beforeAutospacing="1"/>
              <w:rPr>
                <w:rFonts w:ascii="Arial Narrow" w:hAnsi="Arial Narrow"/>
                <w:sz w:val="20"/>
                <w:szCs w:val="20"/>
              </w:rPr>
            </w:pPr>
            <w:r w:rsidRPr="005A67C6">
              <w:rPr>
                <w:rFonts w:ascii="Arial Narrow" w:hAnsi="Arial Narrow"/>
                <w:sz w:val="20"/>
                <w:szCs w:val="20"/>
              </w:rPr>
              <w:t xml:space="preserve">Patient must have previously received PBS-subsidised treatment with this drug for this condition </w:t>
            </w:r>
          </w:p>
        </w:tc>
      </w:tr>
      <w:tr w:rsidR="005A67C6" w:rsidRPr="005A67C6" w14:paraId="22C11733" w14:textId="77777777" w:rsidTr="00C56260">
        <w:tblPrEx>
          <w:tblCellMar>
            <w:top w:w="15" w:type="dxa"/>
            <w:bottom w:w="15" w:type="dxa"/>
          </w:tblCellMar>
          <w:tblLook w:val="04A0" w:firstRow="1" w:lastRow="0" w:firstColumn="1" w:lastColumn="0" w:noHBand="0" w:noVBand="1"/>
        </w:tblPrEx>
        <w:trPr>
          <w:cantSplit/>
          <w:trHeight w:val="20"/>
        </w:trPr>
        <w:tc>
          <w:tcPr>
            <w:tcW w:w="1208" w:type="dxa"/>
            <w:gridSpan w:val="2"/>
            <w:tcBorders>
              <w:top w:val="single" w:sz="4" w:space="0" w:color="auto"/>
              <w:left w:val="single" w:sz="4" w:space="0" w:color="auto"/>
              <w:bottom w:val="single" w:sz="4" w:space="0" w:color="auto"/>
              <w:right w:val="single" w:sz="4" w:space="0" w:color="auto"/>
            </w:tcBorders>
            <w:vAlign w:val="center"/>
          </w:tcPr>
          <w:p w14:paraId="0EC0009B" w14:textId="77777777" w:rsidR="005A67C6" w:rsidRPr="005A67C6" w:rsidRDefault="005A67C6" w:rsidP="00C56260">
            <w:pPr>
              <w:spacing w:before="100" w:beforeAutospacing="1"/>
              <w:rPr>
                <w:rFonts w:ascii="Arial Narrow" w:hAnsi="Arial Narrow"/>
                <w:sz w:val="20"/>
                <w:szCs w:val="20"/>
              </w:rPr>
            </w:pPr>
          </w:p>
        </w:tc>
        <w:tc>
          <w:tcPr>
            <w:tcW w:w="7859" w:type="dxa"/>
            <w:gridSpan w:val="4"/>
            <w:tcBorders>
              <w:top w:val="single" w:sz="4" w:space="0" w:color="auto"/>
              <w:left w:val="single" w:sz="4" w:space="0" w:color="auto"/>
              <w:bottom w:val="single" w:sz="4" w:space="0" w:color="auto"/>
              <w:right w:val="single" w:sz="4" w:space="0" w:color="auto"/>
            </w:tcBorders>
            <w:vAlign w:val="center"/>
            <w:hideMark/>
          </w:tcPr>
          <w:p w14:paraId="76E3F87F" w14:textId="77777777" w:rsidR="005A67C6" w:rsidRPr="005A67C6" w:rsidRDefault="005A67C6" w:rsidP="00C56260">
            <w:pPr>
              <w:spacing w:before="100" w:beforeAutospacing="1"/>
              <w:rPr>
                <w:rFonts w:ascii="Arial Narrow" w:hAnsi="Arial Narrow"/>
                <w:sz w:val="20"/>
                <w:szCs w:val="20"/>
              </w:rPr>
            </w:pPr>
            <w:r w:rsidRPr="005A67C6">
              <w:rPr>
                <w:rFonts w:ascii="Arial Narrow" w:hAnsi="Arial Narrow"/>
                <w:b/>
                <w:bCs/>
                <w:sz w:val="20"/>
                <w:szCs w:val="20"/>
              </w:rPr>
              <w:t>AND</w:t>
            </w:r>
          </w:p>
        </w:tc>
      </w:tr>
      <w:tr w:rsidR="005A67C6" w:rsidRPr="005A67C6" w14:paraId="7CD40673" w14:textId="77777777" w:rsidTr="00C56260">
        <w:tblPrEx>
          <w:tblCellMar>
            <w:top w:w="15" w:type="dxa"/>
            <w:bottom w:w="15" w:type="dxa"/>
          </w:tblCellMar>
          <w:tblLook w:val="04A0" w:firstRow="1" w:lastRow="0" w:firstColumn="1" w:lastColumn="0" w:noHBand="0" w:noVBand="1"/>
        </w:tblPrEx>
        <w:trPr>
          <w:cantSplit/>
          <w:trHeight w:val="20"/>
        </w:trPr>
        <w:tc>
          <w:tcPr>
            <w:tcW w:w="1208" w:type="dxa"/>
            <w:gridSpan w:val="2"/>
            <w:tcBorders>
              <w:top w:val="single" w:sz="4" w:space="0" w:color="auto"/>
              <w:left w:val="single" w:sz="4" w:space="0" w:color="auto"/>
              <w:bottom w:val="single" w:sz="4" w:space="0" w:color="auto"/>
              <w:right w:val="single" w:sz="4" w:space="0" w:color="auto"/>
            </w:tcBorders>
            <w:vAlign w:val="center"/>
          </w:tcPr>
          <w:p w14:paraId="64A3CB21" w14:textId="4D2EF8E2" w:rsidR="005A67C6" w:rsidRPr="005A67C6" w:rsidRDefault="005A67C6" w:rsidP="00C56260">
            <w:pPr>
              <w:spacing w:before="100" w:beforeAutospacing="1"/>
              <w:rPr>
                <w:rFonts w:ascii="Arial Narrow" w:hAnsi="Arial Narrow"/>
                <w:i/>
                <w:iCs/>
                <w:sz w:val="20"/>
                <w:szCs w:val="20"/>
              </w:rPr>
            </w:pPr>
          </w:p>
        </w:tc>
        <w:tc>
          <w:tcPr>
            <w:tcW w:w="7859" w:type="dxa"/>
            <w:gridSpan w:val="4"/>
            <w:tcBorders>
              <w:top w:val="single" w:sz="4" w:space="0" w:color="auto"/>
              <w:left w:val="single" w:sz="4" w:space="0" w:color="auto"/>
              <w:bottom w:val="single" w:sz="4" w:space="0" w:color="auto"/>
              <w:right w:val="single" w:sz="4" w:space="0" w:color="auto"/>
            </w:tcBorders>
            <w:vAlign w:val="center"/>
            <w:hideMark/>
          </w:tcPr>
          <w:p w14:paraId="7AB49564" w14:textId="77777777" w:rsidR="005A67C6" w:rsidRPr="005A67C6" w:rsidRDefault="005A67C6" w:rsidP="00C56260">
            <w:pPr>
              <w:spacing w:before="100" w:beforeAutospacing="1"/>
              <w:rPr>
                <w:rFonts w:ascii="Arial Narrow" w:hAnsi="Arial Narrow"/>
                <w:sz w:val="20"/>
                <w:szCs w:val="20"/>
              </w:rPr>
            </w:pPr>
            <w:r w:rsidRPr="005A67C6">
              <w:rPr>
                <w:rFonts w:ascii="Arial Narrow" w:hAnsi="Arial Narrow"/>
                <w:b/>
                <w:bCs/>
                <w:sz w:val="20"/>
                <w:szCs w:val="20"/>
              </w:rPr>
              <w:t>Clinical</w:t>
            </w:r>
            <w:r w:rsidRPr="005A67C6">
              <w:rPr>
                <w:rFonts w:ascii="Arial Narrow" w:hAnsi="Arial Narrow"/>
                <w:sz w:val="20"/>
                <w:szCs w:val="20"/>
              </w:rPr>
              <w:t xml:space="preserve"> </w:t>
            </w:r>
            <w:r w:rsidRPr="005A67C6">
              <w:rPr>
                <w:rFonts w:ascii="Arial Narrow" w:hAnsi="Arial Narrow"/>
                <w:b/>
                <w:bCs/>
                <w:sz w:val="20"/>
                <w:szCs w:val="20"/>
              </w:rPr>
              <w:t>criteria</w:t>
            </w:r>
            <w:r w:rsidRPr="005A67C6">
              <w:rPr>
                <w:rFonts w:ascii="Arial Narrow" w:hAnsi="Arial Narrow"/>
                <w:sz w:val="20"/>
                <w:szCs w:val="20"/>
              </w:rPr>
              <w:t>:</w:t>
            </w:r>
          </w:p>
        </w:tc>
      </w:tr>
      <w:tr w:rsidR="005A67C6" w:rsidRPr="005A67C6" w14:paraId="2AF4DAA4" w14:textId="77777777" w:rsidTr="00C56260">
        <w:tblPrEx>
          <w:tblCellMar>
            <w:top w:w="15" w:type="dxa"/>
            <w:bottom w:w="15" w:type="dxa"/>
          </w:tblCellMar>
          <w:tblLook w:val="04A0" w:firstRow="1" w:lastRow="0" w:firstColumn="1" w:lastColumn="0" w:noHBand="0" w:noVBand="1"/>
        </w:tblPrEx>
        <w:trPr>
          <w:cantSplit/>
          <w:trHeight w:val="20"/>
        </w:trPr>
        <w:tc>
          <w:tcPr>
            <w:tcW w:w="1208" w:type="dxa"/>
            <w:gridSpan w:val="2"/>
            <w:tcBorders>
              <w:top w:val="single" w:sz="4" w:space="0" w:color="auto"/>
              <w:left w:val="single" w:sz="4" w:space="0" w:color="auto"/>
              <w:bottom w:val="single" w:sz="4" w:space="0" w:color="auto"/>
              <w:right w:val="single" w:sz="4" w:space="0" w:color="auto"/>
            </w:tcBorders>
            <w:vAlign w:val="center"/>
          </w:tcPr>
          <w:p w14:paraId="6D0863FC" w14:textId="1E0ED20A" w:rsidR="005A67C6" w:rsidRPr="005A67C6" w:rsidRDefault="005A67C6" w:rsidP="00C56260">
            <w:pPr>
              <w:spacing w:before="100" w:beforeAutospacing="1"/>
              <w:rPr>
                <w:rFonts w:ascii="Arial Narrow" w:hAnsi="Arial Narrow"/>
                <w:i/>
                <w:iCs/>
                <w:sz w:val="20"/>
                <w:szCs w:val="20"/>
              </w:rPr>
            </w:pPr>
          </w:p>
        </w:tc>
        <w:tc>
          <w:tcPr>
            <w:tcW w:w="7859" w:type="dxa"/>
            <w:gridSpan w:val="4"/>
            <w:tcBorders>
              <w:top w:val="single" w:sz="4" w:space="0" w:color="auto"/>
              <w:left w:val="single" w:sz="4" w:space="0" w:color="auto"/>
              <w:bottom w:val="single" w:sz="4" w:space="0" w:color="auto"/>
              <w:right w:val="single" w:sz="4" w:space="0" w:color="auto"/>
            </w:tcBorders>
            <w:vAlign w:val="center"/>
          </w:tcPr>
          <w:p w14:paraId="75F09E46" w14:textId="77777777" w:rsidR="005A67C6" w:rsidRPr="005A67C6" w:rsidRDefault="005A67C6" w:rsidP="00C56260">
            <w:pPr>
              <w:spacing w:before="100" w:beforeAutospacing="1"/>
              <w:rPr>
                <w:rFonts w:ascii="Arial Narrow" w:hAnsi="Arial Narrow"/>
                <w:sz w:val="20"/>
                <w:szCs w:val="20"/>
              </w:rPr>
            </w:pPr>
            <w:r w:rsidRPr="005A67C6">
              <w:rPr>
                <w:rFonts w:ascii="Arial Narrow" w:hAnsi="Arial Narrow"/>
                <w:sz w:val="20"/>
                <w:szCs w:val="20"/>
              </w:rPr>
              <w:t>Patient must not have developed disease progression while receiving PBS-subsidised treatment with this drug for this condition,</w:t>
            </w:r>
          </w:p>
        </w:tc>
      </w:tr>
      <w:tr w:rsidR="005A67C6" w:rsidRPr="005A67C6" w14:paraId="17D30F53" w14:textId="77777777" w:rsidTr="00C56260">
        <w:tblPrEx>
          <w:tblCellMar>
            <w:top w:w="15" w:type="dxa"/>
            <w:bottom w:w="15" w:type="dxa"/>
          </w:tblCellMar>
          <w:tblLook w:val="04A0" w:firstRow="1" w:lastRow="0" w:firstColumn="1" w:lastColumn="0" w:noHBand="0" w:noVBand="1"/>
        </w:tblPrEx>
        <w:trPr>
          <w:cantSplit/>
          <w:trHeight w:val="20"/>
        </w:trPr>
        <w:tc>
          <w:tcPr>
            <w:tcW w:w="1208" w:type="dxa"/>
            <w:gridSpan w:val="2"/>
            <w:tcBorders>
              <w:top w:val="single" w:sz="4" w:space="0" w:color="auto"/>
              <w:left w:val="single" w:sz="4" w:space="0" w:color="auto"/>
              <w:bottom w:val="single" w:sz="4" w:space="0" w:color="auto"/>
              <w:right w:val="single" w:sz="4" w:space="0" w:color="auto"/>
            </w:tcBorders>
            <w:vAlign w:val="center"/>
          </w:tcPr>
          <w:p w14:paraId="0E749F1F" w14:textId="77777777" w:rsidR="005A67C6" w:rsidRPr="005A67C6" w:rsidRDefault="005A67C6" w:rsidP="00C56260">
            <w:pPr>
              <w:spacing w:before="100" w:beforeAutospacing="1"/>
              <w:rPr>
                <w:rFonts w:ascii="Arial Narrow" w:hAnsi="Arial Narrow"/>
                <w:i/>
                <w:iCs/>
                <w:sz w:val="20"/>
                <w:szCs w:val="20"/>
              </w:rPr>
            </w:pPr>
          </w:p>
        </w:tc>
        <w:tc>
          <w:tcPr>
            <w:tcW w:w="7859" w:type="dxa"/>
            <w:gridSpan w:val="4"/>
            <w:tcBorders>
              <w:top w:val="single" w:sz="4" w:space="0" w:color="auto"/>
              <w:left w:val="single" w:sz="4" w:space="0" w:color="auto"/>
              <w:bottom w:val="single" w:sz="4" w:space="0" w:color="auto"/>
              <w:right w:val="single" w:sz="4" w:space="0" w:color="auto"/>
            </w:tcBorders>
            <w:vAlign w:val="center"/>
            <w:hideMark/>
          </w:tcPr>
          <w:p w14:paraId="2B091E10" w14:textId="77777777" w:rsidR="005A67C6" w:rsidRPr="005A67C6" w:rsidRDefault="005A67C6" w:rsidP="00C56260">
            <w:pPr>
              <w:spacing w:before="100" w:beforeAutospacing="1"/>
              <w:rPr>
                <w:rFonts w:ascii="Arial Narrow" w:hAnsi="Arial Narrow"/>
                <w:sz w:val="20"/>
                <w:szCs w:val="20"/>
              </w:rPr>
            </w:pPr>
            <w:r w:rsidRPr="005A67C6">
              <w:rPr>
                <w:rFonts w:ascii="Arial Narrow" w:hAnsi="Arial Narrow"/>
                <w:b/>
                <w:bCs/>
                <w:sz w:val="20"/>
                <w:szCs w:val="20"/>
              </w:rPr>
              <w:t>AND</w:t>
            </w:r>
          </w:p>
        </w:tc>
      </w:tr>
      <w:tr w:rsidR="005A67C6" w:rsidRPr="005A67C6" w14:paraId="48871370" w14:textId="77777777" w:rsidTr="00C56260">
        <w:tblPrEx>
          <w:tblCellMar>
            <w:top w:w="15" w:type="dxa"/>
            <w:bottom w:w="15" w:type="dxa"/>
          </w:tblCellMar>
          <w:tblLook w:val="04A0" w:firstRow="1" w:lastRow="0" w:firstColumn="1" w:lastColumn="0" w:noHBand="0" w:noVBand="1"/>
        </w:tblPrEx>
        <w:trPr>
          <w:cantSplit/>
          <w:trHeight w:val="20"/>
        </w:trPr>
        <w:tc>
          <w:tcPr>
            <w:tcW w:w="1208" w:type="dxa"/>
            <w:gridSpan w:val="2"/>
            <w:tcBorders>
              <w:top w:val="single" w:sz="4" w:space="0" w:color="auto"/>
              <w:left w:val="single" w:sz="4" w:space="0" w:color="auto"/>
              <w:bottom w:val="single" w:sz="4" w:space="0" w:color="auto"/>
              <w:right w:val="single" w:sz="4" w:space="0" w:color="auto"/>
            </w:tcBorders>
            <w:vAlign w:val="center"/>
          </w:tcPr>
          <w:p w14:paraId="16FFAFE2" w14:textId="399C9E9A" w:rsidR="005A67C6" w:rsidRPr="005A67C6" w:rsidRDefault="005A67C6" w:rsidP="00C56260">
            <w:pPr>
              <w:spacing w:before="100" w:beforeAutospacing="1"/>
              <w:rPr>
                <w:rFonts w:ascii="Arial Narrow" w:hAnsi="Arial Narrow"/>
                <w:i/>
                <w:iCs/>
                <w:sz w:val="20"/>
                <w:szCs w:val="20"/>
              </w:rPr>
            </w:pPr>
          </w:p>
        </w:tc>
        <w:tc>
          <w:tcPr>
            <w:tcW w:w="7859" w:type="dxa"/>
            <w:gridSpan w:val="4"/>
            <w:tcBorders>
              <w:top w:val="single" w:sz="4" w:space="0" w:color="auto"/>
              <w:left w:val="single" w:sz="4" w:space="0" w:color="auto"/>
              <w:bottom w:val="single" w:sz="4" w:space="0" w:color="auto"/>
              <w:right w:val="single" w:sz="4" w:space="0" w:color="auto"/>
            </w:tcBorders>
            <w:vAlign w:val="center"/>
            <w:hideMark/>
          </w:tcPr>
          <w:p w14:paraId="6A0B2493" w14:textId="77777777" w:rsidR="005A67C6" w:rsidRPr="005A67C6" w:rsidRDefault="005A67C6" w:rsidP="00C56260">
            <w:pPr>
              <w:spacing w:before="100" w:beforeAutospacing="1"/>
              <w:rPr>
                <w:rFonts w:ascii="Arial Narrow" w:hAnsi="Arial Narrow"/>
                <w:b/>
                <w:bCs/>
                <w:sz w:val="20"/>
                <w:szCs w:val="20"/>
              </w:rPr>
            </w:pPr>
            <w:r w:rsidRPr="005A67C6">
              <w:rPr>
                <w:rFonts w:ascii="Arial Narrow" w:hAnsi="Arial Narrow"/>
                <w:b/>
                <w:bCs/>
                <w:sz w:val="20"/>
                <w:szCs w:val="20"/>
              </w:rPr>
              <w:t>Treatment criteria:</w:t>
            </w:r>
          </w:p>
        </w:tc>
      </w:tr>
      <w:tr w:rsidR="005A67C6" w:rsidRPr="005A67C6" w14:paraId="6BA4B786" w14:textId="77777777" w:rsidTr="00C56260">
        <w:tblPrEx>
          <w:tblCellMar>
            <w:top w:w="15" w:type="dxa"/>
            <w:bottom w:w="15" w:type="dxa"/>
          </w:tblCellMar>
          <w:tblLook w:val="04A0" w:firstRow="1" w:lastRow="0" w:firstColumn="1" w:lastColumn="0" w:noHBand="0" w:noVBand="1"/>
        </w:tblPrEx>
        <w:trPr>
          <w:cantSplit/>
          <w:trHeight w:val="20"/>
        </w:trPr>
        <w:tc>
          <w:tcPr>
            <w:tcW w:w="1208" w:type="dxa"/>
            <w:gridSpan w:val="2"/>
            <w:tcBorders>
              <w:top w:val="single" w:sz="4" w:space="0" w:color="auto"/>
              <w:left w:val="single" w:sz="4" w:space="0" w:color="auto"/>
              <w:bottom w:val="single" w:sz="4" w:space="0" w:color="auto"/>
              <w:right w:val="single" w:sz="4" w:space="0" w:color="auto"/>
            </w:tcBorders>
            <w:vAlign w:val="center"/>
          </w:tcPr>
          <w:p w14:paraId="01018915" w14:textId="487D5309" w:rsidR="005A67C6" w:rsidRPr="005A67C6" w:rsidRDefault="005A67C6" w:rsidP="00C56260">
            <w:pPr>
              <w:spacing w:before="100" w:beforeAutospacing="1"/>
              <w:rPr>
                <w:rFonts w:ascii="Arial Narrow" w:hAnsi="Arial Narrow"/>
                <w:i/>
                <w:iCs/>
                <w:sz w:val="20"/>
                <w:szCs w:val="20"/>
              </w:rPr>
            </w:pPr>
          </w:p>
        </w:tc>
        <w:tc>
          <w:tcPr>
            <w:tcW w:w="7859" w:type="dxa"/>
            <w:gridSpan w:val="4"/>
            <w:tcBorders>
              <w:top w:val="single" w:sz="4" w:space="0" w:color="auto"/>
              <w:left w:val="single" w:sz="4" w:space="0" w:color="auto"/>
              <w:bottom w:val="single" w:sz="4" w:space="0" w:color="auto"/>
              <w:right w:val="single" w:sz="4" w:space="0" w:color="auto"/>
            </w:tcBorders>
            <w:vAlign w:val="center"/>
          </w:tcPr>
          <w:p w14:paraId="32F4927E" w14:textId="77777777" w:rsidR="005A67C6" w:rsidRPr="005A67C6" w:rsidRDefault="005A67C6" w:rsidP="00C56260">
            <w:pPr>
              <w:rPr>
                <w:rFonts w:ascii="Arial Narrow" w:hAnsi="Arial Narrow"/>
                <w:sz w:val="20"/>
                <w:szCs w:val="20"/>
              </w:rPr>
            </w:pPr>
            <w:r w:rsidRPr="005A67C6">
              <w:rPr>
                <w:rFonts w:ascii="Arial Narrow" w:hAnsi="Arial Narrow" w:cs="Segoe UI"/>
                <w:color w:val="333333"/>
                <w:sz w:val="20"/>
                <w:szCs w:val="20"/>
                <w:shd w:val="clear" w:color="auto" w:fill="FFFFFF"/>
              </w:rPr>
              <w:t>Patient must not be undergoing continuing PBS-subsidised treatment where this benefit is extending treatment beyond 36 cumulative months from the first administered dose, once in a lifetime</w:t>
            </w:r>
            <w:r w:rsidRPr="005A67C6">
              <w:rPr>
                <w:rFonts w:ascii="Arial Narrow" w:hAnsi="Arial Narrow" w:cs="Segoe UI"/>
                <w:sz w:val="20"/>
                <w:szCs w:val="20"/>
              </w:rPr>
              <w:t>.</w:t>
            </w:r>
          </w:p>
        </w:tc>
      </w:tr>
      <w:tr w:rsidR="005A67C6" w:rsidRPr="005A67C6" w14:paraId="1A5DC7B4" w14:textId="77777777" w:rsidTr="00C56260">
        <w:tblPrEx>
          <w:tblCellMar>
            <w:top w:w="15" w:type="dxa"/>
            <w:bottom w:w="15" w:type="dxa"/>
          </w:tblCellMar>
          <w:tblLook w:val="04A0" w:firstRow="1" w:lastRow="0" w:firstColumn="1" w:lastColumn="0" w:noHBand="0" w:noVBand="1"/>
        </w:tblPrEx>
        <w:trPr>
          <w:cantSplit/>
          <w:trHeight w:val="20"/>
        </w:trPr>
        <w:tc>
          <w:tcPr>
            <w:tcW w:w="1208" w:type="dxa"/>
            <w:gridSpan w:val="2"/>
            <w:tcBorders>
              <w:top w:val="single" w:sz="4" w:space="0" w:color="auto"/>
              <w:left w:val="single" w:sz="4" w:space="0" w:color="auto"/>
              <w:bottom w:val="single" w:sz="4" w:space="0" w:color="auto"/>
              <w:right w:val="single" w:sz="4" w:space="0" w:color="auto"/>
            </w:tcBorders>
            <w:vAlign w:val="center"/>
          </w:tcPr>
          <w:p w14:paraId="29218D86" w14:textId="77777777" w:rsidR="005A67C6" w:rsidRPr="005A67C6" w:rsidRDefault="005A67C6" w:rsidP="00C56260">
            <w:pPr>
              <w:spacing w:before="100" w:beforeAutospacing="1"/>
              <w:rPr>
                <w:rFonts w:ascii="Arial Narrow" w:hAnsi="Arial Narrow"/>
                <w:i/>
                <w:iCs/>
                <w:sz w:val="20"/>
                <w:szCs w:val="20"/>
              </w:rPr>
            </w:pPr>
          </w:p>
        </w:tc>
        <w:tc>
          <w:tcPr>
            <w:tcW w:w="7859" w:type="dxa"/>
            <w:gridSpan w:val="4"/>
            <w:tcBorders>
              <w:top w:val="single" w:sz="4" w:space="0" w:color="auto"/>
              <w:left w:val="single" w:sz="4" w:space="0" w:color="auto"/>
              <w:bottom w:val="single" w:sz="4" w:space="0" w:color="auto"/>
              <w:right w:val="single" w:sz="4" w:space="0" w:color="auto"/>
            </w:tcBorders>
            <w:vAlign w:val="center"/>
          </w:tcPr>
          <w:p w14:paraId="073F16E3" w14:textId="77777777" w:rsidR="005A67C6" w:rsidRPr="005A67C6" w:rsidRDefault="005A67C6" w:rsidP="00C56260">
            <w:pPr>
              <w:rPr>
                <w:rFonts w:ascii="Arial Narrow" w:hAnsi="Arial Narrow" w:cs="Segoe UI"/>
                <w:color w:val="333333"/>
                <w:sz w:val="20"/>
                <w:szCs w:val="20"/>
                <w:shd w:val="clear" w:color="auto" w:fill="FFFFFF"/>
              </w:rPr>
            </w:pPr>
          </w:p>
        </w:tc>
      </w:tr>
      <w:tr w:rsidR="005A67C6" w:rsidRPr="005A67C6" w14:paraId="43BA5C2F" w14:textId="77777777" w:rsidTr="00C56260">
        <w:tblPrEx>
          <w:tblCellMar>
            <w:top w:w="15" w:type="dxa"/>
            <w:bottom w:w="15" w:type="dxa"/>
          </w:tblCellMar>
          <w:tblLook w:val="04A0" w:firstRow="1" w:lastRow="0" w:firstColumn="1" w:lastColumn="0" w:noHBand="0" w:noVBand="1"/>
        </w:tblPrEx>
        <w:trPr>
          <w:cantSplit/>
          <w:trHeight w:val="20"/>
        </w:trPr>
        <w:tc>
          <w:tcPr>
            <w:tcW w:w="9067" w:type="dxa"/>
            <w:gridSpan w:val="6"/>
            <w:tcBorders>
              <w:top w:val="single" w:sz="4" w:space="0" w:color="auto"/>
              <w:left w:val="single" w:sz="4" w:space="0" w:color="auto"/>
              <w:bottom w:val="single" w:sz="4" w:space="0" w:color="auto"/>
              <w:right w:val="single" w:sz="4" w:space="0" w:color="auto"/>
            </w:tcBorders>
            <w:vAlign w:val="center"/>
          </w:tcPr>
          <w:p w14:paraId="1AC2F193" w14:textId="684D97C8" w:rsidR="005A67C6" w:rsidRPr="005A67C6" w:rsidRDefault="005A67C6" w:rsidP="00C56260">
            <w:pPr>
              <w:rPr>
                <w:rFonts w:ascii="Arial Narrow" w:hAnsi="Arial Narrow" w:cs="Segoe UI"/>
                <w:color w:val="333333"/>
                <w:sz w:val="20"/>
                <w:szCs w:val="20"/>
                <w:shd w:val="clear" w:color="auto" w:fill="FFFFFF"/>
              </w:rPr>
            </w:pPr>
            <w:r w:rsidRPr="005A67C6">
              <w:rPr>
                <w:rFonts w:ascii="Arial Narrow" w:hAnsi="Arial Narrow"/>
                <w:b/>
                <w:bCs/>
                <w:sz w:val="20"/>
                <w:szCs w:val="20"/>
              </w:rPr>
              <w:t xml:space="preserve">Restriction Summary / Treatment of Concept: </w:t>
            </w:r>
          </w:p>
        </w:tc>
      </w:tr>
      <w:tr w:rsidR="005A67C6" w:rsidRPr="005A67C6" w14:paraId="793451F1" w14:textId="77777777" w:rsidTr="00C56260">
        <w:tblPrEx>
          <w:tblCellMar>
            <w:top w:w="15" w:type="dxa"/>
            <w:bottom w:w="15" w:type="dxa"/>
          </w:tblCellMar>
          <w:tblLook w:val="04A0" w:firstRow="1" w:lastRow="0" w:firstColumn="1" w:lastColumn="0" w:noHBand="0" w:noVBand="1"/>
        </w:tblPrEx>
        <w:trPr>
          <w:cantSplit/>
          <w:trHeight w:val="20"/>
        </w:trPr>
        <w:tc>
          <w:tcPr>
            <w:tcW w:w="1208" w:type="dxa"/>
            <w:gridSpan w:val="2"/>
            <w:vMerge w:val="restart"/>
            <w:tcBorders>
              <w:top w:val="single" w:sz="4" w:space="0" w:color="auto"/>
              <w:left w:val="single" w:sz="4" w:space="0" w:color="auto"/>
              <w:right w:val="single" w:sz="4" w:space="0" w:color="auto"/>
            </w:tcBorders>
          </w:tcPr>
          <w:p w14:paraId="5F6F515C" w14:textId="03C4C481" w:rsidR="005A67C6" w:rsidRPr="005A67C6" w:rsidRDefault="005A67C6" w:rsidP="00C56260">
            <w:pPr>
              <w:spacing w:before="100" w:beforeAutospacing="1"/>
              <w:rPr>
                <w:rFonts w:ascii="Arial Narrow" w:hAnsi="Arial Narrow"/>
                <w:i/>
                <w:iCs/>
                <w:sz w:val="20"/>
                <w:szCs w:val="20"/>
              </w:rPr>
            </w:pPr>
          </w:p>
        </w:tc>
        <w:tc>
          <w:tcPr>
            <w:tcW w:w="7859" w:type="dxa"/>
            <w:gridSpan w:val="4"/>
            <w:tcBorders>
              <w:top w:val="single" w:sz="4" w:space="0" w:color="auto"/>
              <w:left w:val="single" w:sz="4" w:space="0" w:color="auto"/>
              <w:bottom w:val="single" w:sz="4" w:space="0" w:color="auto"/>
              <w:right w:val="single" w:sz="4" w:space="0" w:color="auto"/>
            </w:tcBorders>
          </w:tcPr>
          <w:p w14:paraId="4C9131E7" w14:textId="77777777" w:rsidR="005A67C6" w:rsidRPr="005A67C6" w:rsidRDefault="005A67C6" w:rsidP="00C56260">
            <w:pPr>
              <w:rPr>
                <w:rFonts w:ascii="Arial Narrow" w:hAnsi="Arial Narrow" w:cs="Segoe UI"/>
                <w:color w:val="333333"/>
                <w:sz w:val="20"/>
                <w:szCs w:val="20"/>
                <w:shd w:val="clear" w:color="auto" w:fill="FFFFFF"/>
              </w:rPr>
            </w:pPr>
            <w:r w:rsidRPr="005A67C6">
              <w:rPr>
                <w:rFonts w:ascii="Arial Narrow" w:hAnsi="Arial Narrow"/>
                <w:sz w:val="20"/>
                <w:szCs w:val="20"/>
              </w:rPr>
              <w:t>Category / Program: Section 100 – Efficient Funding of Chemotherapy Public/Private hospitals</w:t>
            </w:r>
          </w:p>
        </w:tc>
      </w:tr>
      <w:tr w:rsidR="005A67C6" w:rsidRPr="005A67C6" w14:paraId="124D06D2" w14:textId="77777777" w:rsidTr="00C56260">
        <w:tblPrEx>
          <w:tblCellMar>
            <w:top w:w="15" w:type="dxa"/>
            <w:bottom w:w="15" w:type="dxa"/>
          </w:tblCellMar>
          <w:tblLook w:val="04A0" w:firstRow="1" w:lastRow="0" w:firstColumn="1" w:lastColumn="0" w:noHBand="0" w:noVBand="1"/>
        </w:tblPrEx>
        <w:trPr>
          <w:cantSplit/>
          <w:trHeight w:val="20"/>
        </w:trPr>
        <w:tc>
          <w:tcPr>
            <w:tcW w:w="1208" w:type="dxa"/>
            <w:gridSpan w:val="2"/>
            <w:vMerge/>
            <w:vAlign w:val="center"/>
          </w:tcPr>
          <w:p w14:paraId="67388163" w14:textId="77777777" w:rsidR="005A67C6" w:rsidRPr="005A67C6" w:rsidRDefault="005A67C6" w:rsidP="00C56260">
            <w:pPr>
              <w:spacing w:before="100" w:beforeAutospacing="1"/>
              <w:rPr>
                <w:rFonts w:ascii="Arial Narrow" w:hAnsi="Arial Narrow"/>
                <w:i/>
                <w:iCs/>
                <w:sz w:val="20"/>
                <w:szCs w:val="20"/>
              </w:rPr>
            </w:pPr>
          </w:p>
        </w:tc>
        <w:tc>
          <w:tcPr>
            <w:tcW w:w="7859" w:type="dxa"/>
            <w:gridSpan w:val="4"/>
            <w:tcBorders>
              <w:top w:val="single" w:sz="4" w:space="0" w:color="auto"/>
              <w:left w:val="single" w:sz="4" w:space="0" w:color="auto"/>
              <w:bottom w:val="single" w:sz="4" w:space="0" w:color="auto"/>
              <w:right w:val="single" w:sz="4" w:space="0" w:color="auto"/>
            </w:tcBorders>
          </w:tcPr>
          <w:p w14:paraId="7DC89019" w14:textId="0C188B1E" w:rsidR="005A67C6" w:rsidRPr="005A67C6" w:rsidRDefault="005A67C6" w:rsidP="00C56260">
            <w:pPr>
              <w:rPr>
                <w:rFonts w:ascii="Arial Narrow" w:hAnsi="Arial Narrow" w:cs="Segoe UI"/>
                <w:color w:val="333333"/>
                <w:sz w:val="20"/>
                <w:szCs w:val="20"/>
                <w:shd w:val="clear" w:color="auto" w:fill="FFFFFF"/>
              </w:rPr>
            </w:pPr>
            <w:r w:rsidRPr="005A67C6">
              <w:rPr>
                <w:rFonts w:ascii="Arial Narrow" w:hAnsi="Arial Narrow"/>
                <w:b/>
                <w:bCs/>
                <w:sz w:val="20"/>
                <w:szCs w:val="20"/>
              </w:rPr>
              <w:t>Prescriber</w:t>
            </w:r>
            <w:r w:rsidRPr="005A67C6">
              <w:rPr>
                <w:rFonts w:ascii="Arial Narrow" w:hAnsi="Arial Narrow"/>
                <w:sz w:val="20"/>
                <w:szCs w:val="20"/>
              </w:rPr>
              <w:t xml:space="preserve"> </w:t>
            </w:r>
            <w:r w:rsidRPr="005A67C6">
              <w:rPr>
                <w:rFonts w:ascii="Arial Narrow" w:hAnsi="Arial Narrow"/>
                <w:b/>
                <w:bCs/>
                <w:sz w:val="20"/>
                <w:szCs w:val="20"/>
              </w:rPr>
              <w:t>type</w:t>
            </w:r>
            <w:r w:rsidRPr="005A67C6">
              <w:rPr>
                <w:rFonts w:ascii="Arial Narrow" w:hAnsi="Arial Narrow"/>
                <w:sz w:val="20"/>
                <w:szCs w:val="20"/>
              </w:rPr>
              <w:t>:</w:t>
            </w:r>
            <w:r w:rsidR="00891A67">
              <w:rPr>
                <w:rFonts w:ascii="Arial Narrow" w:hAnsi="Arial Narrow"/>
                <w:sz w:val="20"/>
                <w:szCs w:val="20"/>
              </w:rPr>
              <w:t xml:space="preserve"> </w:t>
            </w:r>
            <w:r w:rsidRPr="005A67C6">
              <w:rPr>
                <w:rFonts w:ascii="Arial Narrow" w:hAnsi="Arial Narrow"/>
                <w:sz w:val="20"/>
                <w:szCs w:val="20"/>
              </w:rPr>
              <w:t xml:space="preserve"> </w:t>
            </w:r>
            <w:r w:rsidRPr="005A67C6">
              <w:rPr>
                <w:rFonts w:ascii="Arial Narrow" w:hAnsi="Arial Narrow"/>
                <w:sz w:val="20"/>
                <w:szCs w:val="20"/>
              </w:rPr>
              <w:fldChar w:fldCharType="begin">
                <w:ffData>
                  <w:name w:val=""/>
                  <w:enabled/>
                  <w:calcOnExit w:val="0"/>
                  <w:checkBox>
                    <w:sizeAuto/>
                    <w:default w:val="1"/>
                  </w:checkBox>
                </w:ffData>
              </w:fldChar>
            </w:r>
            <w:r w:rsidRPr="005A67C6">
              <w:rPr>
                <w:rFonts w:ascii="Arial Narrow" w:hAnsi="Arial Narrow"/>
                <w:sz w:val="20"/>
                <w:szCs w:val="20"/>
              </w:rPr>
              <w:instrText xml:space="preserve"> FORMCHECKBOX </w:instrText>
            </w:r>
            <w:r w:rsidRPr="005A67C6">
              <w:rPr>
                <w:rFonts w:ascii="Arial Narrow" w:hAnsi="Arial Narrow"/>
                <w:sz w:val="20"/>
                <w:szCs w:val="20"/>
              </w:rPr>
            </w:r>
            <w:r w:rsidRPr="005A67C6">
              <w:rPr>
                <w:rFonts w:ascii="Arial Narrow" w:hAnsi="Arial Narrow"/>
                <w:sz w:val="20"/>
                <w:szCs w:val="20"/>
              </w:rPr>
              <w:fldChar w:fldCharType="separate"/>
            </w:r>
            <w:r w:rsidRPr="005A67C6">
              <w:rPr>
                <w:rFonts w:ascii="Arial Narrow" w:hAnsi="Arial Narrow"/>
                <w:sz w:val="20"/>
                <w:szCs w:val="20"/>
              </w:rPr>
              <w:fldChar w:fldCharType="end"/>
            </w:r>
            <w:r w:rsidRPr="005A67C6">
              <w:rPr>
                <w:rFonts w:ascii="Arial Narrow" w:hAnsi="Arial Narrow"/>
                <w:sz w:val="20"/>
                <w:szCs w:val="20"/>
              </w:rPr>
              <w:t>Medical Practitioners</w:t>
            </w:r>
          </w:p>
        </w:tc>
      </w:tr>
      <w:tr w:rsidR="005A67C6" w:rsidRPr="005A67C6" w14:paraId="52A7FCE5" w14:textId="77777777" w:rsidTr="00C56260">
        <w:tblPrEx>
          <w:tblCellMar>
            <w:top w:w="15" w:type="dxa"/>
            <w:bottom w:w="15" w:type="dxa"/>
          </w:tblCellMar>
          <w:tblLook w:val="04A0" w:firstRow="1" w:lastRow="0" w:firstColumn="1" w:lastColumn="0" w:noHBand="0" w:noVBand="1"/>
        </w:tblPrEx>
        <w:trPr>
          <w:cantSplit/>
          <w:trHeight w:val="20"/>
        </w:trPr>
        <w:tc>
          <w:tcPr>
            <w:tcW w:w="1208" w:type="dxa"/>
            <w:gridSpan w:val="2"/>
            <w:vMerge/>
            <w:vAlign w:val="center"/>
          </w:tcPr>
          <w:p w14:paraId="300B63F5" w14:textId="77777777" w:rsidR="005A67C6" w:rsidRPr="005A67C6" w:rsidRDefault="005A67C6" w:rsidP="00C56260">
            <w:pPr>
              <w:spacing w:before="100" w:beforeAutospacing="1"/>
              <w:rPr>
                <w:rFonts w:ascii="Arial Narrow" w:hAnsi="Arial Narrow"/>
                <w:i/>
                <w:iCs/>
                <w:sz w:val="20"/>
                <w:szCs w:val="20"/>
              </w:rPr>
            </w:pPr>
          </w:p>
        </w:tc>
        <w:tc>
          <w:tcPr>
            <w:tcW w:w="7859" w:type="dxa"/>
            <w:gridSpan w:val="4"/>
            <w:tcBorders>
              <w:top w:val="single" w:sz="4" w:space="0" w:color="auto"/>
              <w:left w:val="single" w:sz="4" w:space="0" w:color="auto"/>
              <w:bottom w:val="single" w:sz="4" w:space="0" w:color="auto"/>
              <w:right w:val="single" w:sz="4" w:space="0" w:color="auto"/>
            </w:tcBorders>
          </w:tcPr>
          <w:p w14:paraId="40067449" w14:textId="77777777" w:rsidR="005A67C6" w:rsidRPr="005A67C6" w:rsidRDefault="005A67C6" w:rsidP="00C56260">
            <w:pPr>
              <w:rPr>
                <w:rFonts w:ascii="Arial Narrow" w:hAnsi="Arial Narrow" w:cs="Segoe UI"/>
                <w:color w:val="333333"/>
                <w:sz w:val="20"/>
                <w:szCs w:val="20"/>
                <w:shd w:val="clear" w:color="auto" w:fill="FFFFFF"/>
              </w:rPr>
            </w:pPr>
            <w:r w:rsidRPr="005A67C6">
              <w:rPr>
                <w:rFonts w:ascii="Arial Narrow" w:hAnsi="Arial Narrow"/>
                <w:b/>
                <w:bCs/>
                <w:sz w:val="20"/>
                <w:szCs w:val="20"/>
              </w:rPr>
              <w:t>Restriction</w:t>
            </w:r>
            <w:r w:rsidRPr="005A67C6">
              <w:rPr>
                <w:rFonts w:ascii="Arial Narrow" w:hAnsi="Arial Narrow"/>
                <w:sz w:val="20"/>
                <w:szCs w:val="20"/>
              </w:rPr>
              <w:t xml:space="preserve"> </w:t>
            </w:r>
            <w:r w:rsidRPr="005A67C6">
              <w:rPr>
                <w:rFonts w:ascii="Arial Narrow" w:hAnsi="Arial Narrow"/>
                <w:b/>
                <w:bCs/>
                <w:sz w:val="20"/>
                <w:szCs w:val="20"/>
              </w:rPr>
              <w:t>type</w:t>
            </w:r>
            <w:r w:rsidRPr="005A67C6">
              <w:rPr>
                <w:rFonts w:ascii="Arial Narrow" w:hAnsi="Arial Narrow"/>
                <w:sz w:val="20"/>
                <w:szCs w:val="20"/>
              </w:rPr>
              <w:t xml:space="preserve">: </w:t>
            </w:r>
            <w:r w:rsidRPr="005A67C6">
              <w:rPr>
                <w:rFonts w:ascii="Arial Narrow" w:hAnsi="Arial Narrow"/>
                <w:sz w:val="20"/>
                <w:szCs w:val="20"/>
              </w:rPr>
              <w:fldChar w:fldCharType="begin">
                <w:ffData>
                  <w:name w:val=""/>
                  <w:enabled/>
                  <w:calcOnExit w:val="0"/>
                  <w:checkBox>
                    <w:sizeAuto/>
                    <w:default w:val="1"/>
                  </w:checkBox>
                </w:ffData>
              </w:fldChar>
            </w:r>
            <w:r w:rsidRPr="005A67C6">
              <w:rPr>
                <w:rFonts w:ascii="Arial Narrow" w:hAnsi="Arial Narrow"/>
                <w:sz w:val="20"/>
                <w:szCs w:val="20"/>
              </w:rPr>
              <w:instrText xml:space="preserve"> FORMCHECKBOX </w:instrText>
            </w:r>
            <w:r w:rsidRPr="005A67C6">
              <w:rPr>
                <w:rFonts w:ascii="Arial Narrow" w:hAnsi="Arial Narrow"/>
                <w:sz w:val="20"/>
                <w:szCs w:val="20"/>
              </w:rPr>
            </w:r>
            <w:r w:rsidRPr="005A67C6">
              <w:rPr>
                <w:rFonts w:ascii="Arial Narrow" w:hAnsi="Arial Narrow"/>
                <w:sz w:val="20"/>
                <w:szCs w:val="20"/>
              </w:rPr>
              <w:fldChar w:fldCharType="separate"/>
            </w:r>
            <w:r w:rsidRPr="005A67C6">
              <w:rPr>
                <w:rFonts w:ascii="Arial Narrow" w:hAnsi="Arial Narrow"/>
                <w:sz w:val="20"/>
                <w:szCs w:val="20"/>
              </w:rPr>
              <w:fldChar w:fldCharType="end"/>
            </w:r>
            <w:r w:rsidRPr="005A67C6">
              <w:rPr>
                <w:rFonts w:ascii="Arial Narrow" w:hAnsi="Arial Narrow"/>
                <w:sz w:val="20"/>
                <w:szCs w:val="20"/>
              </w:rPr>
              <w:t xml:space="preserve">Authority Required (STREAMLINED) [new] </w:t>
            </w:r>
          </w:p>
        </w:tc>
      </w:tr>
      <w:tr w:rsidR="005A67C6" w:rsidRPr="005A67C6" w14:paraId="6B558ABB" w14:textId="77777777" w:rsidTr="00C56260">
        <w:tblPrEx>
          <w:tblCellMar>
            <w:top w:w="15" w:type="dxa"/>
            <w:bottom w:w="15" w:type="dxa"/>
          </w:tblCellMar>
          <w:tblLook w:val="04A0" w:firstRow="1" w:lastRow="0" w:firstColumn="1" w:lastColumn="0" w:noHBand="0" w:noVBand="1"/>
        </w:tblPrEx>
        <w:trPr>
          <w:cantSplit/>
          <w:trHeight w:val="20"/>
        </w:trPr>
        <w:tc>
          <w:tcPr>
            <w:tcW w:w="1208" w:type="dxa"/>
            <w:gridSpan w:val="2"/>
            <w:tcBorders>
              <w:top w:val="single" w:sz="4" w:space="0" w:color="auto"/>
              <w:left w:val="single" w:sz="4" w:space="0" w:color="auto"/>
              <w:bottom w:val="single" w:sz="4" w:space="0" w:color="auto"/>
              <w:right w:val="single" w:sz="4" w:space="0" w:color="auto"/>
            </w:tcBorders>
            <w:vAlign w:val="center"/>
          </w:tcPr>
          <w:p w14:paraId="119DB802" w14:textId="77777777" w:rsidR="005A67C6" w:rsidRPr="005A67C6" w:rsidRDefault="005A67C6" w:rsidP="00C56260">
            <w:pPr>
              <w:spacing w:before="100" w:beforeAutospacing="1"/>
              <w:rPr>
                <w:rFonts w:ascii="Arial Narrow" w:hAnsi="Arial Narrow"/>
                <w:i/>
                <w:iCs/>
                <w:sz w:val="20"/>
                <w:szCs w:val="20"/>
              </w:rPr>
            </w:pPr>
          </w:p>
        </w:tc>
        <w:tc>
          <w:tcPr>
            <w:tcW w:w="7859" w:type="dxa"/>
            <w:gridSpan w:val="4"/>
            <w:tcBorders>
              <w:top w:val="single" w:sz="4" w:space="0" w:color="auto"/>
              <w:left w:val="single" w:sz="4" w:space="0" w:color="auto"/>
              <w:bottom w:val="single" w:sz="4" w:space="0" w:color="auto"/>
              <w:right w:val="single" w:sz="4" w:space="0" w:color="auto"/>
            </w:tcBorders>
            <w:vAlign w:val="center"/>
          </w:tcPr>
          <w:p w14:paraId="6AA8DDE5" w14:textId="77777777" w:rsidR="005A67C6" w:rsidRPr="005A67C6" w:rsidRDefault="005A67C6" w:rsidP="00C56260">
            <w:pPr>
              <w:rPr>
                <w:rFonts w:ascii="Arial Narrow" w:hAnsi="Arial Narrow" w:cs="Segoe UI"/>
                <w:color w:val="333333"/>
                <w:sz w:val="20"/>
                <w:szCs w:val="20"/>
                <w:shd w:val="clear" w:color="auto" w:fill="FFFFFF"/>
              </w:rPr>
            </w:pPr>
          </w:p>
        </w:tc>
      </w:tr>
      <w:tr w:rsidR="005A67C6" w:rsidRPr="005A67C6" w14:paraId="1B6C8D11" w14:textId="77777777" w:rsidTr="00C56260">
        <w:tblPrEx>
          <w:tblCellMar>
            <w:top w:w="15" w:type="dxa"/>
            <w:bottom w:w="15" w:type="dxa"/>
          </w:tblCellMar>
          <w:tblLook w:val="04A0" w:firstRow="1" w:lastRow="0" w:firstColumn="1" w:lastColumn="0" w:noHBand="0" w:noVBand="1"/>
        </w:tblPrEx>
        <w:trPr>
          <w:cantSplit/>
          <w:trHeight w:val="20"/>
        </w:trPr>
        <w:tc>
          <w:tcPr>
            <w:tcW w:w="1208" w:type="dxa"/>
            <w:gridSpan w:val="2"/>
            <w:tcBorders>
              <w:top w:val="single" w:sz="4" w:space="0" w:color="auto"/>
              <w:left w:val="single" w:sz="4" w:space="0" w:color="auto"/>
              <w:bottom w:val="single" w:sz="4" w:space="0" w:color="auto"/>
              <w:right w:val="single" w:sz="4" w:space="0" w:color="auto"/>
            </w:tcBorders>
            <w:vAlign w:val="center"/>
          </w:tcPr>
          <w:p w14:paraId="4BB82164" w14:textId="2EB32B1B" w:rsidR="005A67C6" w:rsidRPr="005A67C6" w:rsidRDefault="005A67C6" w:rsidP="00C56260">
            <w:pPr>
              <w:spacing w:before="100" w:beforeAutospacing="1"/>
              <w:rPr>
                <w:rFonts w:ascii="Arial Narrow" w:hAnsi="Arial Narrow"/>
                <w:i/>
                <w:iCs/>
                <w:sz w:val="20"/>
                <w:szCs w:val="20"/>
              </w:rPr>
            </w:pPr>
          </w:p>
        </w:tc>
        <w:tc>
          <w:tcPr>
            <w:tcW w:w="7859" w:type="dxa"/>
            <w:gridSpan w:val="4"/>
            <w:tcBorders>
              <w:top w:val="single" w:sz="4" w:space="0" w:color="auto"/>
              <w:left w:val="single" w:sz="4" w:space="0" w:color="auto"/>
              <w:bottom w:val="single" w:sz="4" w:space="0" w:color="auto"/>
              <w:right w:val="single" w:sz="4" w:space="0" w:color="auto"/>
            </w:tcBorders>
            <w:vAlign w:val="center"/>
          </w:tcPr>
          <w:p w14:paraId="71E5E419" w14:textId="77777777" w:rsidR="005A67C6" w:rsidRPr="005A67C6" w:rsidRDefault="005A67C6" w:rsidP="00C56260">
            <w:pPr>
              <w:pStyle w:val="NormalWeb"/>
              <w:shd w:val="clear" w:color="auto" w:fill="F4F4F4"/>
              <w:spacing w:before="0" w:after="0"/>
              <w:textAlignment w:val="baseline"/>
              <w:rPr>
                <w:rFonts w:ascii="Arial Narrow" w:hAnsi="Arial Narrow" w:cs="Open Sans"/>
                <w:color w:val="333333"/>
                <w:sz w:val="20"/>
                <w:szCs w:val="20"/>
              </w:rPr>
            </w:pPr>
            <w:r w:rsidRPr="005A67C6">
              <w:rPr>
                <w:rStyle w:val="Strong"/>
                <w:rFonts w:ascii="Arial Narrow" w:hAnsi="Arial Narrow" w:cs="Open Sans"/>
                <w:color w:val="333333"/>
                <w:sz w:val="20"/>
                <w:szCs w:val="20"/>
                <w:bdr w:val="none" w:sz="0" w:space="0" w:color="auto" w:frame="1"/>
              </w:rPr>
              <w:t xml:space="preserve">Indication: </w:t>
            </w:r>
            <w:r w:rsidRPr="005A67C6">
              <w:rPr>
                <w:rFonts w:ascii="Arial Narrow" w:hAnsi="Arial Narrow"/>
                <w:sz w:val="20"/>
                <w:szCs w:val="20"/>
              </w:rPr>
              <w:t>Advanced, metastatic or recurrent endometrial carcinoma</w:t>
            </w:r>
          </w:p>
        </w:tc>
      </w:tr>
      <w:tr w:rsidR="005A67C6" w:rsidRPr="005A67C6" w14:paraId="71CA2332" w14:textId="77777777" w:rsidTr="00C56260">
        <w:tblPrEx>
          <w:tblCellMar>
            <w:top w:w="15" w:type="dxa"/>
            <w:bottom w:w="15" w:type="dxa"/>
          </w:tblCellMar>
          <w:tblLook w:val="04A0" w:firstRow="1" w:lastRow="0" w:firstColumn="1" w:lastColumn="0" w:noHBand="0" w:noVBand="1"/>
        </w:tblPrEx>
        <w:trPr>
          <w:cantSplit/>
          <w:trHeight w:val="20"/>
        </w:trPr>
        <w:tc>
          <w:tcPr>
            <w:tcW w:w="1208" w:type="dxa"/>
            <w:gridSpan w:val="2"/>
            <w:tcBorders>
              <w:top w:val="single" w:sz="4" w:space="0" w:color="auto"/>
              <w:left w:val="single" w:sz="4" w:space="0" w:color="auto"/>
              <w:bottom w:val="single" w:sz="4" w:space="0" w:color="auto"/>
              <w:right w:val="single" w:sz="4" w:space="0" w:color="auto"/>
            </w:tcBorders>
            <w:vAlign w:val="center"/>
          </w:tcPr>
          <w:p w14:paraId="2E6C93ED" w14:textId="77777777" w:rsidR="005A67C6" w:rsidRPr="005A67C6" w:rsidRDefault="005A67C6" w:rsidP="00C56260">
            <w:pPr>
              <w:spacing w:before="100" w:beforeAutospacing="1"/>
              <w:rPr>
                <w:rFonts w:ascii="Arial Narrow" w:hAnsi="Arial Narrow"/>
                <w:i/>
                <w:iCs/>
                <w:sz w:val="20"/>
                <w:szCs w:val="20"/>
              </w:rPr>
            </w:pPr>
          </w:p>
        </w:tc>
        <w:tc>
          <w:tcPr>
            <w:tcW w:w="7859" w:type="dxa"/>
            <w:gridSpan w:val="4"/>
            <w:tcBorders>
              <w:top w:val="single" w:sz="4" w:space="0" w:color="auto"/>
              <w:left w:val="single" w:sz="4" w:space="0" w:color="auto"/>
              <w:bottom w:val="single" w:sz="4" w:space="0" w:color="auto"/>
              <w:right w:val="single" w:sz="4" w:space="0" w:color="auto"/>
            </w:tcBorders>
            <w:vAlign w:val="center"/>
          </w:tcPr>
          <w:p w14:paraId="1673C145" w14:textId="77777777" w:rsidR="005A67C6" w:rsidRPr="005A67C6" w:rsidRDefault="005A67C6" w:rsidP="00C56260">
            <w:pPr>
              <w:rPr>
                <w:rFonts w:ascii="Arial Narrow" w:hAnsi="Arial Narrow" w:cs="Segoe UI"/>
                <w:color w:val="333333"/>
                <w:sz w:val="20"/>
                <w:szCs w:val="20"/>
                <w:shd w:val="clear" w:color="auto" w:fill="FFFFFF"/>
              </w:rPr>
            </w:pPr>
            <w:r w:rsidRPr="005A67C6">
              <w:rPr>
                <w:rFonts w:ascii="Arial Narrow" w:hAnsi="Arial Narrow"/>
                <w:b/>
                <w:bCs/>
                <w:sz w:val="20"/>
                <w:szCs w:val="20"/>
              </w:rPr>
              <w:t>Treatment</w:t>
            </w:r>
            <w:r w:rsidRPr="005A67C6">
              <w:rPr>
                <w:rFonts w:ascii="Arial Narrow" w:hAnsi="Arial Narrow"/>
                <w:sz w:val="20"/>
                <w:szCs w:val="20"/>
              </w:rPr>
              <w:t xml:space="preserve"> </w:t>
            </w:r>
            <w:r w:rsidRPr="005A67C6">
              <w:rPr>
                <w:rFonts w:ascii="Arial Narrow" w:hAnsi="Arial Narrow"/>
                <w:b/>
                <w:bCs/>
                <w:sz w:val="20"/>
                <w:szCs w:val="20"/>
              </w:rPr>
              <w:t>Phase</w:t>
            </w:r>
            <w:r w:rsidRPr="005A67C6">
              <w:rPr>
                <w:rFonts w:ascii="Arial Narrow" w:hAnsi="Arial Narrow"/>
                <w:sz w:val="20"/>
                <w:szCs w:val="20"/>
              </w:rPr>
              <w:t>: Transitioning from non-PBS to PBS subsidised treatment – ‘Grandfather’ treatment</w:t>
            </w:r>
          </w:p>
        </w:tc>
      </w:tr>
      <w:tr w:rsidR="005A67C6" w:rsidRPr="005A67C6" w14:paraId="5A4B6DA1" w14:textId="77777777" w:rsidTr="00C56260">
        <w:tblPrEx>
          <w:tblCellMar>
            <w:top w:w="15" w:type="dxa"/>
            <w:bottom w:w="15" w:type="dxa"/>
          </w:tblCellMar>
          <w:tblLook w:val="04A0" w:firstRow="1" w:lastRow="0" w:firstColumn="1" w:lastColumn="0" w:noHBand="0" w:noVBand="1"/>
        </w:tblPrEx>
        <w:trPr>
          <w:cantSplit/>
          <w:trHeight w:val="20"/>
        </w:trPr>
        <w:tc>
          <w:tcPr>
            <w:tcW w:w="1208" w:type="dxa"/>
            <w:gridSpan w:val="2"/>
            <w:tcBorders>
              <w:top w:val="single" w:sz="4" w:space="0" w:color="auto"/>
              <w:left w:val="single" w:sz="4" w:space="0" w:color="auto"/>
              <w:bottom w:val="single" w:sz="4" w:space="0" w:color="auto"/>
              <w:right w:val="single" w:sz="4" w:space="0" w:color="auto"/>
            </w:tcBorders>
            <w:vAlign w:val="center"/>
          </w:tcPr>
          <w:p w14:paraId="72B518AB" w14:textId="2A898506" w:rsidR="005A67C6" w:rsidRPr="005A67C6" w:rsidRDefault="005A67C6" w:rsidP="00C56260">
            <w:pPr>
              <w:spacing w:before="100" w:beforeAutospacing="1"/>
              <w:rPr>
                <w:rFonts w:ascii="Arial Narrow" w:hAnsi="Arial Narrow"/>
                <w:i/>
                <w:iCs/>
                <w:sz w:val="20"/>
                <w:szCs w:val="20"/>
              </w:rPr>
            </w:pPr>
          </w:p>
        </w:tc>
        <w:tc>
          <w:tcPr>
            <w:tcW w:w="7859" w:type="dxa"/>
            <w:gridSpan w:val="4"/>
            <w:tcBorders>
              <w:top w:val="single" w:sz="4" w:space="0" w:color="auto"/>
              <w:left w:val="single" w:sz="4" w:space="0" w:color="auto"/>
              <w:bottom w:val="single" w:sz="4" w:space="0" w:color="auto"/>
              <w:right w:val="single" w:sz="4" w:space="0" w:color="auto"/>
            </w:tcBorders>
            <w:vAlign w:val="center"/>
          </w:tcPr>
          <w:p w14:paraId="28803A5B" w14:textId="77777777" w:rsidR="005A67C6" w:rsidRPr="005A67C6" w:rsidRDefault="005A67C6" w:rsidP="00C56260">
            <w:pPr>
              <w:rPr>
                <w:rFonts w:ascii="Arial Narrow" w:hAnsi="Arial Narrow" w:cs="Segoe UI"/>
                <w:color w:val="333333"/>
                <w:sz w:val="20"/>
                <w:szCs w:val="20"/>
                <w:shd w:val="clear" w:color="auto" w:fill="FFFFFF"/>
              </w:rPr>
            </w:pPr>
            <w:r w:rsidRPr="005A67C6">
              <w:rPr>
                <w:rFonts w:ascii="Arial Narrow" w:hAnsi="Arial Narrow"/>
                <w:b/>
                <w:bCs/>
                <w:sz w:val="20"/>
                <w:szCs w:val="20"/>
              </w:rPr>
              <w:t>Clinical criteria:</w:t>
            </w:r>
          </w:p>
        </w:tc>
      </w:tr>
      <w:tr w:rsidR="005A67C6" w:rsidRPr="005A67C6" w14:paraId="78819C10" w14:textId="77777777" w:rsidTr="00C56260">
        <w:tblPrEx>
          <w:tblCellMar>
            <w:top w:w="15" w:type="dxa"/>
            <w:bottom w:w="15" w:type="dxa"/>
          </w:tblCellMar>
          <w:tblLook w:val="04A0" w:firstRow="1" w:lastRow="0" w:firstColumn="1" w:lastColumn="0" w:noHBand="0" w:noVBand="1"/>
        </w:tblPrEx>
        <w:trPr>
          <w:cantSplit/>
          <w:trHeight w:val="20"/>
        </w:trPr>
        <w:tc>
          <w:tcPr>
            <w:tcW w:w="1208" w:type="dxa"/>
            <w:gridSpan w:val="2"/>
            <w:tcBorders>
              <w:top w:val="single" w:sz="4" w:space="0" w:color="auto"/>
              <w:left w:val="single" w:sz="4" w:space="0" w:color="auto"/>
              <w:bottom w:val="single" w:sz="4" w:space="0" w:color="auto"/>
              <w:right w:val="single" w:sz="4" w:space="0" w:color="auto"/>
            </w:tcBorders>
            <w:vAlign w:val="center"/>
          </w:tcPr>
          <w:p w14:paraId="1AB998A6" w14:textId="78C10554" w:rsidR="005A67C6" w:rsidRPr="005A67C6" w:rsidRDefault="005A67C6" w:rsidP="00C56260">
            <w:pPr>
              <w:spacing w:before="100" w:beforeAutospacing="1"/>
              <w:rPr>
                <w:rFonts w:ascii="Arial Narrow" w:hAnsi="Arial Narrow"/>
                <w:i/>
                <w:iCs/>
                <w:sz w:val="20"/>
                <w:szCs w:val="20"/>
              </w:rPr>
            </w:pPr>
          </w:p>
        </w:tc>
        <w:tc>
          <w:tcPr>
            <w:tcW w:w="7859" w:type="dxa"/>
            <w:gridSpan w:val="4"/>
            <w:tcBorders>
              <w:top w:val="single" w:sz="4" w:space="0" w:color="auto"/>
              <w:left w:val="single" w:sz="4" w:space="0" w:color="auto"/>
              <w:bottom w:val="single" w:sz="4" w:space="0" w:color="auto"/>
              <w:right w:val="single" w:sz="4" w:space="0" w:color="auto"/>
            </w:tcBorders>
            <w:vAlign w:val="center"/>
          </w:tcPr>
          <w:p w14:paraId="5D21E601" w14:textId="77777777" w:rsidR="005A67C6" w:rsidRPr="005A67C6" w:rsidRDefault="005A67C6" w:rsidP="00C56260">
            <w:pPr>
              <w:rPr>
                <w:rFonts w:ascii="Arial Narrow" w:hAnsi="Arial Narrow" w:cs="Segoe UI"/>
                <w:color w:val="333333"/>
                <w:sz w:val="20"/>
                <w:szCs w:val="20"/>
                <w:shd w:val="clear" w:color="auto" w:fill="FFFFFF"/>
              </w:rPr>
            </w:pPr>
            <w:r w:rsidRPr="005A67C6">
              <w:rPr>
                <w:rFonts w:ascii="Arial Narrow" w:hAnsi="Arial Narrow"/>
                <w:sz w:val="20"/>
                <w:szCs w:val="20"/>
              </w:rPr>
              <w:t>Patient must have mismatch repair proficient (pMMR) endometrial cancer, as determined by immunohistochemistry test,</w:t>
            </w:r>
          </w:p>
        </w:tc>
      </w:tr>
      <w:tr w:rsidR="005A67C6" w:rsidRPr="005A67C6" w14:paraId="6ED277FF" w14:textId="77777777" w:rsidTr="00C56260">
        <w:tblPrEx>
          <w:tblCellMar>
            <w:top w:w="15" w:type="dxa"/>
            <w:bottom w:w="15" w:type="dxa"/>
          </w:tblCellMar>
          <w:tblLook w:val="04A0" w:firstRow="1" w:lastRow="0" w:firstColumn="1" w:lastColumn="0" w:noHBand="0" w:noVBand="1"/>
        </w:tblPrEx>
        <w:trPr>
          <w:cantSplit/>
          <w:trHeight w:val="20"/>
        </w:trPr>
        <w:tc>
          <w:tcPr>
            <w:tcW w:w="1208" w:type="dxa"/>
            <w:gridSpan w:val="2"/>
            <w:tcBorders>
              <w:top w:val="single" w:sz="4" w:space="0" w:color="auto"/>
              <w:left w:val="single" w:sz="4" w:space="0" w:color="auto"/>
              <w:bottom w:val="single" w:sz="4" w:space="0" w:color="auto"/>
              <w:right w:val="single" w:sz="4" w:space="0" w:color="auto"/>
            </w:tcBorders>
            <w:vAlign w:val="center"/>
          </w:tcPr>
          <w:p w14:paraId="1F4CFAA4" w14:textId="77777777" w:rsidR="005A67C6" w:rsidRPr="005A67C6" w:rsidRDefault="005A67C6" w:rsidP="00C56260">
            <w:pPr>
              <w:spacing w:before="100" w:beforeAutospacing="1"/>
              <w:rPr>
                <w:rFonts w:ascii="Arial Narrow" w:hAnsi="Arial Narrow"/>
                <w:i/>
                <w:iCs/>
                <w:sz w:val="20"/>
                <w:szCs w:val="20"/>
              </w:rPr>
            </w:pPr>
          </w:p>
        </w:tc>
        <w:tc>
          <w:tcPr>
            <w:tcW w:w="7859" w:type="dxa"/>
            <w:gridSpan w:val="4"/>
            <w:tcBorders>
              <w:top w:val="single" w:sz="4" w:space="0" w:color="auto"/>
              <w:left w:val="single" w:sz="4" w:space="0" w:color="auto"/>
              <w:bottom w:val="single" w:sz="4" w:space="0" w:color="auto"/>
              <w:right w:val="single" w:sz="4" w:space="0" w:color="auto"/>
            </w:tcBorders>
            <w:vAlign w:val="center"/>
          </w:tcPr>
          <w:p w14:paraId="67381D8C" w14:textId="77777777" w:rsidR="005A67C6" w:rsidRPr="005A67C6" w:rsidRDefault="005A67C6" w:rsidP="00C56260">
            <w:pPr>
              <w:rPr>
                <w:rFonts w:ascii="Arial Narrow" w:hAnsi="Arial Narrow" w:cs="Segoe UI"/>
                <w:color w:val="333333"/>
                <w:sz w:val="20"/>
                <w:szCs w:val="20"/>
                <w:shd w:val="clear" w:color="auto" w:fill="FFFFFF"/>
              </w:rPr>
            </w:pPr>
            <w:r w:rsidRPr="005A67C6">
              <w:rPr>
                <w:rFonts w:ascii="Arial Narrow" w:hAnsi="Arial Narrow"/>
                <w:b/>
                <w:bCs/>
                <w:sz w:val="20"/>
                <w:szCs w:val="20"/>
              </w:rPr>
              <w:t>AND</w:t>
            </w:r>
          </w:p>
        </w:tc>
      </w:tr>
      <w:tr w:rsidR="005A67C6" w:rsidRPr="005A67C6" w14:paraId="7DAABF22" w14:textId="77777777" w:rsidTr="00C56260">
        <w:tblPrEx>
          <w:tblCellMar>
            <w:top w:w="15" w:type="dxa"/>
            <w:bottom w:w="15" w:type="dxa"/>
          </w:tblCellMar>
          <w:tblLook w:val="04A0" w:firstRow="1" w:lastRow="0" w:firstColumn="1" w:lastColumn="0" w:noHBand="0" w:noVBand="1"/>
        </w:tblPrEx>
        <w:trPr>
          <w:cantSplit/>
          <w:trHeight w:val="20"/>
        </w:trPr>
        <w:tc>
          <w:tcPr>
            <w:tcW w:w="1208" w:type="dxa"/>
            <w:gridSpan w:val="2"/>
            <w:tcBorders>
              <w:top w:val="single" w:sz="4" w:space="0" w:color="auto"/>
              <w:left w:val="single" w:sz="4" w:space="0" w:color="auto"/>
              <w:bottom w:val="single" w:sz="4" w:space="0" w:color="auto"/>
              <w:right w:val="single" w:sz="4" w:space="0" w:color="auto"/>
            </w:tcBorders>
            <w:vAlign w:val="center"/>
          </w:tcPr>
          <w:p w14:paraId="1B52604F" w14:textId="1FF652AA" w:rsidR="005A67C6" w:rsidRPr="005A67C6" w:rsidRDefault="005A67C6" w:rsidP="00C56260">
            <w:pPr>
              <w:spacing w:before="100" w:beforeAutospacing="1"/>
              <w:rPr>
                <w:rFonts w:ascii="Arial Narrow" w:hAnsi="Arial Narrow"/>
                <w:i/>
                <w:iCs/>
                <w:sz w:val="20"/>
                <w:szCs w:val="20"/>
              </w:rPr>
            </w:pPr>
          </w:p>
        </w:tc>
        <w:tc>
          <w:tcPr>
            <w:tcW w:w="7859" w:type="dxa"/>
            <w:gridSpan w:val="4"/>
            <w:tcBorders>
              <w:top w:val="single" w:sz="4" w:space="0" w:color="auto"/>
              <w:left w:val="single" w:sz="4" w:space="0" w:color="auto"/>
              <w:bottom w:val="single" w:sz="4" w:space="0" w:color="auto"/>
              <w:right w:val="single" w:sz="4" w:space="0" w:color="auto"/>
            </w:tcBorders>
            <w:vAlign w:val="center"/>
          </w:tcPr>
          <w:p w14:paraId="4245751D" w14:textId="77777777" w:rsidR="005A67C6" w:rsidRPr="005A67C6" w:rsidRDefault="005A67C6" w:rsidP="00C56260">
            <w:pPr>
              <w:rPr>
                <w:rFonts w:ascii="Arial Narrow" w:hAnsi="Arial Narrow" w:cs="Segoe UI"/>
                <w:color w:val="333333"/>
                <w:sz w:val="20"/>
                <w:szCs w:val="20"/>
                <w:shd w:val="clear" w:color="auto" w:fill="FFFFFF"/>
              </w:rPr>
            </w:pPr>
            <w:r w:rsidRPr="005A67C6">
              <w:rPr>
                <w:rFonts w:ascii="Arial Narrow" w:hAnsi="Arial Narrow"/>
                <w:b/>
                <w:bCs/>
                <w:sz w:val="20"/>
                <w:szCs w:val="20"/>
              </w:rPr>
              <w:t>Clinical</w:t>
            </w:r>
            <w:r w:rsidRPr="005A67C6">
              <w:rPr>
                <w:rFonts w:ascii="Arial Narrow" w:hAnsi="Arial Narrow"/>
                <w:sz w:val="20"/>
                <w:szCs w:val="20"/>
              </w:rPr>
              <w:t xml:space="preserve"> </w:t>
            </w:r>
            <w:r w:rsidRPr="005A67C6">
              <w:rPr>
                <w:rFonts w:ascii="Arial Narrow" w:hAnsi="Arial Narrow"/>
                <w:b/>
                <w:bCs/>
                <w:sz w:val="20"/>
                <w:szCs w:val="20"/>
              </w:rPr>
              <w:t>criteria</w:t>
            </w:r>
            <w:r w:rsidRPr="005A67C6">
              <w:rPr>
                <w:rFonts w:ascii="Arial Narrow" w:hAnsi="Arial Narrow"/>
                <w:sz w:val="20"/>
                <w:szCs w:val="20"/>
              </w:rPr>
              <w:t xml:space="preserve">: </w:t>
            </w:r>
          </w:p>
        </w:tc>
      </w:tr>
      <w:tr w:rsidR="005A67C6" w:rsidRPr="005A67C6" w14:paraId="0495CC2F" w14:textId="77777777" w:rsidTr="00C56260">
        <w:tblPrEx>
          <w:tblCellMar>
            <w:top w:w="15" w:type="dxa"/>
            <w:bottom w:w="15" w:type="dxa"/>
          </w:tblCellMar>
          <w:tblLook w:val="04A0" w:firstRow="1" w:lastRow="0" w:firstColumn="1" w:lastColumn="0" w:noHBand="0" w:noVBand="1"/>
        </w:tblPrEx>
        <w:trPr>
          <w:cantSplit/>
          <w:trHeight w:val="20"/>
        </w:trPr>
        <w:tc>
          <w:tcPr>
            <w:tcW w:w="1208" w:type="dxa"/>
            <w:gridSpan w:val="2"/>
            <w:tcBorders>
              <w:top w:val="single" w:sz="4" w:space="0" w:color="auto"/>
              <w:left w:val="single" w:sz="4" w:space="0" w:color="auto"/>
              <w:bottom w:val="single" w:sz="4" w:space="0" w:color="auto"/>
              <w:right w:val="single" w:sz="4" w:space="0" w:color="auto"/>
            </w:tcBorders>
            <w:vAlign w:val="center"/>
          </w:tcPr>
          <w:p w14:paraId="1A73873F" w14:textId="47CE1402" w:rsidR="005A67C6" w:rsidRPr="005A67C6" w:rsidRDefault="005A67C6" w:rsidP="00C56260">
            <w:pPr>
              <w:spacing w:before="100" w:beforeAutospacing="1"/>
              <w:rPr>
                <w:rFonts w:ascii="Arial Narrow" w:hAnsi="Arial Narrow"/>
                <w:i/>
                <w:iCs/>
                <w:sz w:val="20"/>
                <w:szCs w:val="20"/>
              </w:rPr>
            </w:pPr>
          </w:p>
        </w:tc>
        <w:tc>
          <w:tcPr>
            <w:tcW w:w="7859" w:type="dxa"/>
            <w:gridSpan w:val="4"/>
            <w:tcBorders>
              <w:top w:val="single" w:sz="4" w:space="0" w:color="auto"/>
              <w:left w:val="single" w:sz="4" w:space="0" w:color="auto"/>
              <w:bottom w:val="single" w:sz="4" w:space="0" w:color="auto"/>
              <w:right w:val="single" w:sz="4" w:space="0" w:color="auto"/>
            </w:tcBorders>
            <w:vAlign w:val="center"/>
          </w:tcPr>
          <w:p w14:paraId="5D183428" w14:textId="77777777" w:rsidR="005A67C6" w:rsidRPr="005A67C6" w:rsidRDefault="005A67C6" w:rsidP="00C56260">
            <w:pPr>
              <w:rPr>
                <w:rFonts w:ascii="Arial Narrow" w:hAnsi="Arial Narrow" w:cs="Segoe UI"/>
                <w:color w:val="333333"/>
                <w:sz w:val="20"/>
                <w:szCs w:val="20"/>
                <w:shd w:val="clear" w:color="auto" w:fill="FFFFFF"/>
              </w:rPr>
            </w:pPr>
            <w:r w:rsidRPr="005A67C6">
              <w:rPr>
                <w:rFonts w:ascii="Arial Narrow" w:hAnsi="Arial Narrow"/>
                <w:sz w:val="20"/>
                <w:szCs w:val="20"/>
              </w:rPr>
              <w:t xml:space="preserve">Patient must have received non-PBS subsidised treatment with this drug for this condition prior to [PBS listing date], </w:t>
            </w:r>
          </w:p>
        </w:tc>
      </w:tr>
      <w:tr w:rsidR="005A67C6" w:rsidRPr="005A67C6" w14:paraId="56773C3E" w14:textId="77777777" w:rsidTr="00C56260">
        <w:tblPrEx>
          <w:tblCellMar>
            <w:top w:w="15" w:type="dxa"/>
            <w:bottom w:w="15" w:type="dxa"/>
          </w:tblCellMar>
          <w:tblLook w:val="04A0" w:firstRow="1" w:lastRow="0" w:firstColumn="1" w:lastColumn="0" w:noHBand="0" w:noVBand="1"/>
        </w:tblPrEx>
        <w:trPr>
          <w:cantSplit/>
          <w:trHeight w:val="20"/>
        </w:trPr>
        <w:tc>
          <w:tcPr>
            <w:tcW w:w="1208" w:type="dxa"/>
            <w:gridSpan w:val="2"/>
            <w:tcBorders>
              <w:top w:val="single" w:sz="4" w:space="0" w:color="auto"/>
              <w:left w:val="single" w:sz="4" w:space="0" w:color="auto"/>
              <w:bottom w:val="single" w:sz="4" w:space="0" w:color="auto"/>
              <w:right w:val="single" w:sz="4" w:space="0" w:color="auto"/>
            </w:tcBorders>
            <w:vAlign w:val="center"/>
          </w:tcPr>
          <w:p w14:paraId="01C6DEE6" w14:textId="77777777" w:rsidR="005A67C6" w:rsidRPr="005A67C6" w:rsidRDefault="005A67C6" w:rsidP="00C56260">
            <w:pPr>
              <w:spacing w:before="100" w:beforeAutospacing="1"/>
              <w:rPr>
                <w:rFonts w:ascii="Arial Narrow" w:hAnsi="Arial Narrow"/>
                <w:i/>
                <w:iCs/>
                <w:sz w:val="20"/>
                <w:szCs w:val="20"/>
              </w:rPr>
            </w:pPr>
          </w:p>
        </w:tc>
        <w:tc>
          <w:tcPr>
            <w:tcW w:w="7859" w:type="dxa"/>
            <w:gridSpan w:val="4"/>
            <w:tcBorders>
              <w:top w:val="single" w:sz="4" w:space="0" w:color="auto"/>
              <w:left w:val="single" w:sz="4" w:space="0" w:color="auto"/>
              <w:bottom w:val="single" w:sz="4" w:space="0" w:color="auto"/>
              <w:right w:val="single" w:sz="4" w:space="0" w:color="auto"/>
            </w:tcBorders>
            <w:vAlign w:val="center"/>
          </w:tcPr>
          <w:p w14:paraId="4561DD65" w14:textId="77777777" w:rsidR="005A67C6" w:rsidRPr="005A67C6" w:rsidRDefault="005A67C6" w:rsidP="00C56260">
            <w:pPr>
              <w:rPr>
                <w:rFonts w:ascii="Arial Narrow" w:hAnsi="Arial Narrow" w:cs="Segoe UI"/>
                <w:color w:val="333333"/>
                <w:sz w:val="20"/>
                <w:szCs w:val="20"/>
                <w:shd w:val="clear" w:color="auto" w:fill="FFFFFF"/>
              </w:rPr>
            </w:pPr>
            <w:r w:rsidRPr="005A67C6">
              <w:rPr>
                <w:rFonts w:ascii="Arial Narrow" w:hAnsi="Arial Narrow"/>
                <w:b/>
                <w:bCs/>
                <w:sz w:val="20"/>
                <w:szCs w:val="20"/>
              </w:rPr>
              <w:t>AND</w:t>
            </w:r>
          </w:p>
        </w:tc>
      </w:tr>
      <w:tr w:rsidR="005A67C6" w:rsidRPr="005A67C6" w14:paraId="0965FA8D" w14:textId="77777777" w:rsidTr="00C56260">
        <w:tblPrEx>
          <w:tblCellMar>
            <w:top w:w="15" w:type="dxa"/>
            <w:bottom w:w="15" w:type="dxa"/>
          </w:tblCellMar>
          <w:tblLook w:val="04A0" w:firstRow="1" w:lastRow="0" w:firstColumn="1" w:lastColumn="0" w:noHBand="0" w:noVBand="1"/>
        </w:tblPrEx>
        <w:trPr>
          <w:cantSplit/>
          <w:trHeight w:val="20"/>
        </w:trPr>
        <w:tc>
          <w:tcPr>
            <w:tcW w:w="1208" w:type="dxa"/>
            <w:gridSpan w:val="2"/>
            <w:tcBorders>
              <w:top w:val="single" w:sz="4" w:space="0" w:color="auto"/>
              <w:left w:val="single" w:sz="4" w:space="0" w:color="auto"/>
              <w:bottom w:val="single" w:sz="4" w:space="0" w:color="auto"/>
              <w:right w:val="single" w:sz="4" w:space="0" w:color="auto"/>
            </w:tcBorders>
            <w:vAlign w:val="center"/>
          </w:tcPr>
          <w:p w14:paraId="374EEB1E" w14:textId="47E258CF" w:rsidR="005A67C6" w:rsidRPr="005A67C6" w:rsidRDefault="005A67C6" w:rsidP="00C56260">
            <w:pPr>
              <w:spacing w:before="100" w:beforeAutospacing="1"/>
              <w:rPr>
                <w:rFonts w:ascii="Arial Narrow" w:hAnsi="Arial Narrow"/>
                <w:i/>
                <w:iCs/>
                <w:sz w:val="20"/>
                <w:szCs w:val="20"/>
              </w:rPr>
            </w:pPr>
          </w:p>
        </w:tc>
        <w:tc>
          <w:tcPr>
            <w:tcW w:w="7859" w:type="dxa"/>
            <w:gridSpan w:val="4"/>
            <w:tcBorders>
              <w:top w:val="single" w:sz="4" w:space="0" w:color="auto"/>
              <w:left w:val="single" w:sz="4" w:space="0" w:color="auto"/>
              <w:bottom w:val="single" w:sz="4" w:space="0" w:color="auto"/>
              <w:right w:val="single" w:sz="4" w:space="0" w:color="auto"/>
            </w:tcBorders>
            <w:vAlign w:val="center"/>
          </w:tcPr>
          <w:p w14:paraId="699EBA82" w14:textId="77777777" w:rsidR="005A67C6" w:rsidRPr="005A67C6" w:rsidRDefault="005A67C6" w:rsidP="00C56260">
            <w:pPr>
              <w:rPr>
                <w:rFonts w:ascii="Arial Narrow" w:hAnsi="Arial Narrow" w:cs="Segoe UI"/>
                <w:color w:val="333333"/>
                <w:sz w:val="20"/>
                <w:szCs w:val="20"/>
                <w:shd w:val="clear" w:color="auto" w:fill="FFFFFF"/>
              </w:rPr>
            </w:pPr>
            <w:r w:rsidRPr="005A67C6">
              <w:rPr>
                <w:rFonts w:ascii="Arial Narrow" w:hAnsi="Arial Narrow"/>
                <w:b/>
                <w:bCs/>
                <w:sz w:val="20"/>
                <w:szCs w:val="20"/>
              </w:rPr>
              <w:t>Clinical criteria:</w:t>
            </w:r>
          </w:p>
        </w:tc>
      </w:tr>
      <w:tr w:rsidR="005A67C6" w:rsidRPr="005A67C6" w14:paraId="3A347BA7" w14:textId="77777777" w:rsidTr="00C56260">
        <w:tblPrEx>
          <w:tblCellMar>
            <w:top w:w="15" w:type="dxa"/>
            <w:bottom w:w="15" w:type="dxa"/>
          </w:tblCellMar>
          <w:tblLook w:val="04A0" w:firstRow="1" w:lastRow="0" w:firstColumn="1" w:lastColumn="0" w:noHBand="0" w:noVBand="1"/>
        </w:tblPrEx>
        <w:trPr>
          <w:cantSplit/>
          <w:trHeight w:val="20"/>
        </w:trPr>
        <w:tc>
          <w:tcPr>
            <w:tcW w:w="1208" w:type="dxa"/>
            <w:gridSpan w:val="2"/>
            <w:tcBorders>
              <w:top w:val="single" w:sz="4" w:space="0" w:color="auto"/>
              <w:left w:val="single" w:sz="4" w:space="0" w:color="auto"/>
              <w:bottom w:val="single" w:sz="4" w:space="0" w:color="auto"/>
              <w:right w:val="single" w:sz="4" w:space="0" w:color="auto"/>
            </w:tcBorders>
            <w:vAlign w:val="center"/>
          </w:tcPr>
          <w:p w14:paraId="2849A73A" w14:textId="5175CCFF" w:rsidR="005A67C6" w:rsidRPr="005A67C6" w:rsidRDefault="005A67C6" w:rsidP="00C56260">
            <w:pPr>
              <w:spacing w:before="100" w:beforeAutospacing="1"/>
              <w:rPr>
                <w:rFonts w:ascii="Arial Narrow" w:hAnsi="Arial Narrow"/>
                <w:i/>
                <w:iCs/>
                <w:sz w:val="20"/>
                <w:szCs w:val="20"/>
              </w:rPr>
            </w:pPr>
          </w:p>
        </w:tc>
        <w:tc>
          <w:tcPr>
            <w:tcW w:w="7859" w:type="dxa"/>
            <w:gridSpan w:val="4"/>
            <w:tcBorders>
              <w:top w:val="single" w:sz="4" w:space="0" w:color="auto"/>
              <w:left w:val="single" w:sz="4" w:space="0" w:color="auto"/>
              <w:bottom w:val="single" w:sz="4" w:space="0" w:color="auto"/>
              <w:right w:val="single" w:sz="4" w:space="0" w:color="auto"/>
            </w:tcBorders>
            <w:vAlign w:val="center"/>
          </w:tcPr>
          <w:p w14:paraId="2CA111CC" w14:textId="77777777" w:rsidR="005A67C6" w:rsidRPr="005A67C6" w:rsidRDefault="005A67C6" w:rsidP="00C56260">
            <w:pPr>
              <w:rPr>
                <w:rFonts w:ascii="Arial Narrow" w:hAnsi="Arial Narrow" w:cs="Segoe UI"/>
                <w:color w:val="333333"/>
                <w:sz w:val="20"/>
                <w:szCs w:val="20"/>
                <w:shd w:val="clear" w:color="auto" w:fill="FFFFFF"/>
              </w:rPr>
            </w:pPr>
            <w:r w:rsidRPr="005A67C6">
              <w:rPr>
                <w:rFonts w:ascii="Arial Narrow" w:hAnsi="Arial Narrow" w:cs="Segoe UI"/>
                <w:sz w:val="20"/>
                <w:szCs w:val="20"/>
              </w:rPr>
              <w:t>The condition must be,</w:t>
            </w:r>
            <w:r w:rsidRPr="005A67C6">
              <w:rPr>
                <w:rFonts w:ascii="Segoe UI" w:hAnsi="Segoe UI" w:cs="Segoe UI"/>
                <w:sz w:val="18"/>
                <w:szCs w:val="18"/>
              </w:rPr>
              <w:t xml:space="preserve"> </w:t>
            </w:r>
            <w:r w:rsidRPr="005A67C6">
              <w:rPr>
                <w:rFonts w:ascii="Arial Narrow" w:hAnsi="Arial Narrow"/>
                <w:sz w:val="20"/>
                <w:szCs w:val="20"/>
              </w:rPr>
              <w:t>prior to initiation of non-PBS-subsidised treatment with this drug,</w:t>
            </w:r>
            <w:r w:rsidRPr="005A67C6">
              <w:rPr>
                <w:rFonts w:ascii="Arial Narrow" w:hAnsi="Arial Narrow" w:cs="Segoe UI"/>
                <w:sz w:val="20"/>
                <w:szCs w:val="20"/>
              </w:rPr>
              <w:t xml:space="preserve"> unsuitable for at least one of the following: (i) curative surgical resection, (ii) curative radiotherapy</w:t>
            </w:r>
          </w:p>
        </w:tc>
      </w:tr>
      <w:tr w:rsidR="005A67C6" w:rsidRPr="005A67C6" w14:paraId="7B6C9110" w14:textId="77777777" w:rsidTr="00C56260">
        <w:tblPrEx>
          <w:tblCellMar>
            <w:top w:w="15" w:type="dxa"/>
            <w:bottom w:w="15" w:type="dxa"/>
          </w:tblCellMar>
          <w:tblLook w:val="04A0" w:firstRow="1" w:lastRow="0" w:firstColumn="1" w:lastColumn="0" w:noHBand="0" w:noVBand="1"/>
        </w:tblPrEx>
        <w:trPr>
          <w:cantSplit/>
          <w:trHeight w:val="20"/>
        </w:trPr>
        <w:tc>
          <w:tcPr>
            <w:tcW w:w="1208" w:type="dxa"/>
            <w:gridSpan w:val="2"/>
            <w:tcBorders>
              <w:top w:val="single" w:sz="4" w:space="0" w:color="auto"/>
              <w:left w:val="single" w:sz="4" w:space="0" w:color="auto"/>
              <w:bottom w:val="single" w:sz="4" w:space="0" w:color="auto"/>
              <w:right w:val="single" w:sz="4" w:space="0" w:color="auto"/>
            </w:tcBorders>
            <w:vAlign w:val="center"/>
          </w:tcPr>
          <w:p w14:paraId="0A788685" w14:textId="77777777" w:rsidR="005A67C6" w:rsidRPr="005A67C6" w:rsidRDefault="005A67C6" w:rsidP="00C56260">
            <w:pPr>
              <w:spacing w:before="100" w:beforeAutospacing="1"/>
              <w:rPr>
                <w:rFonts w:ascii="Arial Narrow" w:hAnsi="Arial Narrow"/>
                <w:i/>
                <w:iCs/>
                <w:sz w:val="20"/>
                <w:szCs w:val="20"/>
              </w:rPr>
            </w:pPr>
          </w:p>
        </w:tc>
        <w:tc>
          <w:tcPr>
            <w:tcW w:w="7859" w:type="dxa"/>
            <w:gridSpan w:val="4"/>
            <w:tcBorders>
              <w:top w:val="single" w:sz="4" w:space="0" w:color="auto"/>
              <w:left w:val="single" w:sz="4" w:space="0" w:color="auto"/>
              <w:bottom w:val="single" w:sz="4" w:space="0" w:color="auto"/>
              <w:right w:val="single" w:sz="4" w:space="0" w:color="auto"/>
            </w:tcBorders>
            <w:vAlign w:val="center"/>
          </w:tcPr>
          <w:p w14:paraId="4CCD4F6B" w14:textId="77777777" w:rsidR="005A67C6" w:rsidRPr="005A67C6" w:rsidRDefault="005A67C6" w:rsidP="00C56260">
            <w:pPr>
              <w:rPr>
                <w:rFonts w:ascii="Arial Narrow" w:hAnsi="Arial Narrow" w:cs="Segoe UI"/>
                <w:color w:val="333333"/>
                <w:sz w:val="20"/>
                <w:szCs w:val="20"/>
                <w:shd w:val="clear" w:color="auto" w:fill="FFFFFF"/>
              </w:rPr>
            </w:pPr>
            <w:r w:rsidRPr="005A67C6">
              <w:rPr>
                <w:rFonts w:ascii="Arial Narrow" w:hAnsi="Arial Narrow"/>
                <w:b/>
                <w:bCs/>
                <w:sz w:val="20"/>
                <w:szCs w:val="20"/>
              </w:rPr>
              <w:t>AND</w:t>
            </w:r>
          </w:p>
        </w:tc>
      </w:tr>
      <w:tr w:rsidR="005A67C6" w:rsidRPr="005A67C6" w14:paraId="34C8EB96" w14:textId="77777777" w:rsidTr="00C56260">
        <w:tblPrEx>
          <w:tblCellMar>
            <w:top w:w="15" w:type="dxa"/>
            <w:bottom w:w="15" w:type="dxa"/>
          </w:tblCellMar>
          <w:tblLook w:val="04A0" w:firstRow="1" w:lastRow="0" w:firstColumn="1" w:lastColumn="0" w:noHBand="0" w:noVBand="1"/>
        </w:tblPrEx>
        <w:trPr>
          <w:cantSplit/>
          <w:trHeight w:val="20"/>
        </w:trPr>
        <w:tc>
          <w:tcPr>
            <w:tcW w:w="1208" w:type="dxa"/>
            <w:gridSpan w:val="2"/>
            <w:tcBorders>
              <w:top w:val="single" w:sz="4" w:space="0" w:color="auto"/>
              <w:left w:val="single" w:sz="4" w:space="0" w:color="auto"/>
              <w:bottom w:val="single" w:sz="4" w:space="0" w:color="auto"/>
              <w:right w:val="single" w:sz="4" w:space="0" w:color="auto"/>
            </w:tcBorders>
            <w:vAlign w:val="center"/>
          </w:tcPr>
          <w:p w14:paraId="0F0600CF" w14:textId="2F463DA3" w:rsidR="005A67C6" w:rsidRPr="005A67C6" w:rsidRDefault="005A67C6" w:rsidP="00C56260">
            <w:pPr>
              <w:spacing w:before="100" w:beforeAutospacing="1"/>
              <w:rPr>
                <w:rFonts w:ascii="Arial Narrow" w:hAnsi="Arial Narrow"/>
                <w:i/>
                <w:iCs/>
                <w:sz w:val="20"/>
                <w:szCs w:val="20"/>
              </w:rPr>
            </w:pPr>
          </w:p>
        </w:tc>
        <w:tc>
          <w:tcPr>
            <w:tcW w:w="7859" w:type="dxa"/>
            <w:gridSpan w:val="4"/>
            <w:tcBorders>
              <w:top w:val="single" w:sz="4" w:space="0" w:color="auto"/>
              <w:left w:val="single" w:sz="4" w:space="0" w:color="auto"/>
              <w:bottom w:val="single" w:sz="4" w:space="0" w:color="auto"/>
              <w:right w:val="single" w:sz="4" w:space="0" w:color="auto"/>
            </w:tcBorders>
            <w:vAlign w:val="center"/>
          </w:tcPr>
          <w:p w14:paraId="7459D18C" w14:textId="77777777" w:rsidR="005A67C6" w:rsidRPr="005A67C6" w:rsidRDefault="005A67C6" w:rsidP="00C56260">
            <w:pPr>
              <w:rPr>
                <w:rFonts w:ascii="Arial Narrow" w:hAnsi="Arial Narrow" w:cs="Segoe UI"/>
                <w:color w:val="333333"/>
                <w:sz w:val="20"/>
                <w:szCs w:val="20"/>
                <w:shd w:val="clear" w:color="auto" w:fill="FFFFFF"/>
              </w:rPr>
            </w:pPr>
            <w:r w:rsidRPr="005A67C6">
              <w:rPr>
                <w:rFonts w:ascii="Arial Narrow" w:hAnsi="Arial Narrow"/>
                <w:b/>
                <w:bCs/>
                <w:sz w:val="20"/>
                <w:szCs w:val="20"/>
              </w:rPr>
              <w:t>Clinical criteria:</w:t>
            </w:r>
          </w:p>
        </w:tc>
      </w:tr>
      <w:tr w:rsidR="005A67C6" w:rsidRPr="005A67C6" w14:paraId="5025D139" w14:textId="77777777" w:rsidTr="00C56260">
        <w:tblPrEx>
          <w:tblCellMar>
            <w:top w:w="15" w:type="dxa"/>
            <w:bottom w:w="15" w:type="dxa"/>
          </w:tblCellMar>
          <w:tblLook w:val="04A0" w:firstRow="1" w:lastRow="0" w:firstColumn="1" w:lastColumn="0" w:noHBand="0" w:noVBand="1"/>
        </w:tblPrEx>
        <w:trPr>
          <w:cantSplit/>
          <w:trHeight w:val="20"/>
        </w:trPr>
        <w:tc>
          <w:tcPr>
            <w:tcW w:w="1208" w:type="dxa"/>
            <w:gridSpan w:val="2"/>
            <w:tcBorders>
              <w:top w:val="single" w:sz="4" w:space="0" w:color="auto"/>
              <w:left w:val="single" w:sz="4" w:space="0" w:color="auto"/>
              <w:bottom w:val="single" w:sz="4" w:space="0" w:color="auto"/>
              <w:right w:val="single" w:sz="4" w:space="0" w:color="auto"/>
            </w:tcBorders>
            <w:vAlign w:val="center"/>
          </w:tcPr>
          <w:p w14:paraId="1B02998F" w14:textId="34B75861" w:rsidR="005A67C6" w:rsidRPr="005A67C6" w:rsidRDefault="005A67C6" w:rsidP="00C56260">
            <w:pPr>
              <w:spacing w:before="100" w:beforeAutospacing="1"/>
              <w:rPr>
                <w:rFonts w:ascii="Arial Narrow" w:hAnsi="Arial Narrow"/>
                <w:i/>
                <w:iCs/>
                <w:sz w:val="20"/>
                <w:szCs w:val="20"/>
              </w:rPr>
            </w:pPr>
          </w:p>
        </w:tc>
        <w:tc>
          <w:tcPr>
            <w:tcW w:w="7859" w:type="dxa"/>
            <w:gridSpan w:val="4"/>
            <w:tcBorders>
              <w:top w:val="single" w:sz="4" w:space="0" w:color="auto"/>
              <w:left w:val="single" w:sz="4" w:space="0" w:color="auto"/>
              <w:bottom w:val="single" w:sz="4" w:space="0" w:color="auto"/>
              <w:right w:val="single" w:sz="4" w:space="0" w:color="auto"/>
            </w:tcBorders>
            <w:vAlign w:val="center"/>
          </w:tcPr>
          <w:p w14:paraId="4DC9C20A" w14:textId="77777777" w:rsidR="005A67C6" w:rsidRPr="005A67C6" w:rsidRDefault="005A67C6" w:rsidP="00C56260">
            <w:pPr>
              <w:rPr>
                <w:rFonts w:ascii="Arial Narrow" w:hAnsi="Arial Narrow" w:cs="Segoe UI"/>
                <w:color w:val="333333"/>
                <w:sz w:val="20"/>
                <w:szCs w:val="20"/>
                <w:shd w:val="clear" w:color="auto" w:fill="FFFFFF"/>
              </w:rPr>
            </w:pPr>
            <w:r w:rsidRPr="005A67C6">
              <w:rPr>
                <w:rFonts w:ascii="Arial Narrow" w:hAnsi="Arial Narrow"/>
                <w:sz w:val="20"/>
                <w:szCs w:val="20"/>
              </w:rPr>
              <w:t>The condition must be, prior to initiation of non-PBS-subsidised treatment with this drug, either: (i) untreated with systemic therapy, (ii) treated with neoadjuvant/adjuvant systemic therapy, but the cancer has recurred or progressed after more than 6 months from the last dose of systemic therapy,</w:t>
            </w:r>
          </w:p>
        </w:tc>
      </w:tr>
      <w:tr w:rsidR="005A67C6" w:rsidRPr="005A67C6" w14:paraId="09EA7EE2" w14:textId="77777777" w:rsidTr="00C56260">
        <w:tblPrEx>
          <w:tblCellMar>
            <w:top w:w="15" w:type="dxa"/>
            <w:bottom w:w="15" w:type="dxa"/>
          </w:tblCellMar>
          <w:tblLook w:val="04A0" w:firstRow="1" w:lastRow="0" w:firstColumn="1" w:lastColumn="0" w:noHBand="0" w:noVBand="1"/>
        </w:tblPrEx>
        <w:trPr>
          <w:cantSplit/>
          <w:trHeight w:val="20"/>
        </w:trPr>
        <w:tc>
          <w:tcPr>
            <w:tcW w:w="1208" w:type="dxa"/>
            <w:gridSpan w:val="2"/>
            <w:tcBorders>
              <w:top w:val="single" w:sz="4" w:space="0" w:color="auto"/>
              <w:left w:val="single" w:sz="4" w:space="0" w:color="auto"/>
              <w:bottom w:val="single" w:sz="4" w:space="0" w:color="auto"/>
              <w:right w:val="single" w:sz="4" w:space="0" w:color="auto"/>
            </w:tcBorders>
            <w:vAlign w:val="center"/>
          </w:tcPr>
          <w:p w14:paraId="55D85E82" w14:textId="77777777" w:rsidR="005A67C6" w:rsidRPr="005A67C6" w:rsidRDefault="005A67C6" w:rsidP="00C56260">
            <w:pPr>
              <w:spacing w:before="100" w:beforeAutospacing="1"/>
              <w:rPr>
                <w:rFonts w:ascii="Arial Narrow" w:hAnsi="Arial Narrow"/>
                <w:i/>
                <w:iCs/>
                <w:sz w:val="20"/>
                <w:szCs w:val="20"/>
              </w:rPr>
            </w:pPr>
          </w:p>
        </w:tc>
        <w:tc>
          <w:tcPr>
            <w:tcW w:w="7859" w:type="dxa"/>
            <w:gridSpan w:val="4"/>
            <w:tcBorders>
              <w:top w:val="single" w:sz="4" w:space="0" w:color="auto"/>
              <w:left w:val="single" w:sz="4" w:space="0" w:color="auto"/>
              <w:bottom w:val="single" w:sz="4" w:space="0" w:color="auto"/>
              <w:right w:val="single" w:sz="4" w:space="0" w:color="auto"/>
            </w:tcBorders>
            <w:vAlign w:val="center"/>
          </w:tcPr>
          <w:p w14:paraId="68AE8328" w14:textId="77777777" w:rsidR="005A67C6" w:rsidRPr="005A67C6" w:rsidRDefault="005A67C6" w:rsidP="00C56260">
            <w:pPr>
              <w:rPr>
                <w:rFonts w:ascii="Arial Narrow" w:hAnsi="Arial Narrow" w:cs="Segoe UI"/>
                <w:color w:val="333333"/>
                <w:sz w:val="20"/>
                <w:szCs w:val="20"/>
                <w:shd w:val="clear" w:color="auto" w:fill="FFFFFF"/>
              </w:rPr>
            </w:pPr>
            <w:r w:rsidRPr="005A67C6">
              <w:rPr>
                <w:rFonts w:ascii="Arial Narrow" w:hAnsi="Arial Narrow"/>
                <w:b/>
                <w:bCs/>
                <w:sz w:val="20"/>
                <w:szCs w:val="20"/>
              </w:rPr>
              <w:t>AND</w:t>
            </w:r>
          </w:p>
        </w:tc>
      </w:tr>
      <w:tr w:rsidR="005A67C6" w:rsidRPr="005A67C6" w14:paraId="18C57A6E" w14:textId="77777777" w:rsidTr="00C56260">
        <w:tblPrEx>
          <w:tblCellMar>
            <w:top w:w="15" w:type="dxa"/>
            <w:bottom w:w="15" w:type="dxa"/>
          </w:tblCellMar>
          <w:tblLook w:val="04A0" w:firstRow="1" w:lastRow="0" w:firstColumn="1" w:lastColumn="0" w:noHBand="0" w:noVBand="1"/>
        </w:tblPrEx>
        <w:trPr>
          <w:cantSplit/>
          <w:trHeight w:val="20"/>
        </w:trPr>
        <w:tc>
          <w:tcPr>
            <w:tcW w:w="1208" w:type="dxa"/>
            <w:gridSpan w:val="2"/>
            <w:tcBorders>
              <w:top w:val="single" w:sz="4" w:space="0" w:color="auto"/>
              <w:left w:val="single" w:sz="4" w:space="0" w:color="auto"/>
              <w:bottom w:val="single" w:sz="4" w:space="0" w:color="auto"/>
              <w:right w:val="single" w:sz="4" w:space="0" w:color="auto"/>
            </w:tcBorders>
            <w:vAlign w:val="center"/>
          </w:tcPr>
          <w:p w14:paraId="0412666B" w14:textId="78C6439F" w:rsidR="005A67C6" w:rsidRPr="005A67C6" w:rsidRDefault="005A67C6" w:rsidP="00C56260">
            <w:pPr>
              <w:spacing w:before="100" w:beforeAutospacing="1"/>
              <w:rPr>
                <w:rFonts w:ascii="Arial Narrow" w:hAnsi="Arial Narrow"/>
                <w:i/>
                <w:iCs/>
                <w:sz w:val="20"/>
                <w:szCs w:val="20"/>
              </w:rPr>
            </w:pPr>
          </w:p>
        </w:tc>
        <w:tc>
          <w:tcPr>
            <w:tcW w:w="7859" w:type="dxa"/>
            <w:gridSpan w:val="4"/>
            <w:tcBorders>
              <w:top w:val="single" w:sz="4" w:space="0" w:color="auto"/>
              <w:left w:val="single" w:sz="4" w:space="0" w:color="auto"/>
              <w:bottom w:val="single" w:sz="4" w:space="0" w:color="auto"/>
              <w:right w:val="single" w:sz="4" w:space="0" w:color="auto"/>
            </w:tcBorders>
            <w:vAlign w:val="center"/>
          </w:tcPr>
          <w:p w14:paraId="50EFC0D5" w14:textId="77777777" w:rsidR="005A67C6" w:rsidRPr="005A67C6" w:rsidRDefault="005A67C6" w:rsidP="00C56260">
            <w:pPr>
              <w:rPr>
                <w:rFonts w:ascii="Arial Narrow" w:hAnsi="Arial Narrow" w:cs="Segoe UI"/>
                <w:color w:val="333333"/>
                <w:sz w:val="20"/>
                <w:szCs w:val="20"/>
                <w:shd w:val="clear" w:color="auto" w:fill="FFFFFF"/>
              </w:rPr>
            </w:pPr>
            <w:r w:rsidRPr="005A67C6">
              <w:rPr>
                <w:rFonts w:ascii="Arial Narrow" w:hAnsi="Arial Narrow"/>
                <w:b/>
                <w:bCs/>
                <w:sz w:val="20"/>
                <w:szCs w:val="20"/>
              </w:rPr>
              <w:t>Clinical criteria:</w:t>
            </w:r>
          </w:p>
        </w:tc>
      </w:tr>
      <w:tr w:rsidR="005A67C6" w:rsidRPr="005A67C6" w14:paraId="34577892" w14:textId="77777777" w:rsidTr="00C56260">
        <w:tblPrEx>
          <w:tblCellMar>
            <w:top w:w="15" w:type="dxa"/>
            <w:bottom w:w="15" w:type="dxa"/>
          </w:tblCellMar>
          <w:tblLook w:val="04A0" w:firstRow="1" w:lastRow="0" w:firstColumn="1" w:lastColumn="0" w:noHBand="0" w:noVBand="1"/>
        </w:tblPrEx>
        <w:trPr>
          <w:cantSplit/>
          <w:trHeight w:val="20"/>
        </w:trPr>
        <w:tc>
          <w:tcPr>
            <w:tcW w:w="1208" w:type="dxa"/>
            <w:gridSpan w:val="2"/>
            <w:tcBorders>
              <w:top w:val="single" w:sz="4" w:space="0" w:color="auto"/>
              <w:left w:val="single" w:sz="4" w:space="0" w:color="auto"/>
              <w:bottom w:val="single" w:sz="4" w:space="0" w:color="auto"/>
              <w:right w:val="single" w:sz="4" w:space="0" w:color="auto"/>
            </w:tcBorders>
            <w:vAlign w:val="center"/>
          </w:tcPr>
          <w:p w14:paraId="6AF699A3" w14:textId="691D286A" w:rsidR="005A67C6" w:rsidRPr="005A67C6" w:rsidRDefault="005A67C6" w:rsidP="00C56260">
            <w:pPr>
              <w:spacing w:before="100" w:beforeAutospacing="1"/>
              <w:rPr>
                <w:rFonts w:ascii="Arial Narrow" w:hAnsi="Arial Narrow"/>
                <w:i/>
                <w:iCs/>
                <w:sz w:val="20"/>
                <w:szCs w:val="20"/>
              </w:rPr>
            </w:pPr>
          </w:p>
        </w:tc>
        <w:tc>
          <w:tcPr>
            <w:tcW w:w="7859" w:type="dxa"/>
            <w:gridSpan w:val="4"/>
            <w:tcBorders>
              <w:top w:val="single" w:sz="4" w:space="0" w:color="auto"/>
              <w:left w:val="single" w:sz="4" w:space="0" w:color="auto"/>
              <w:bottom w:val="single" w:sz="4" w:space="0" w:color="auto"/>
              <w:right w:val="single" w:sz="4" w:space="0" w:color="auto"/>
            </w:tcBorders>
            <w:vAlign w:val="center"/>
          </w:tcPr>
          <w:p w14:paraId="1170ED97" w14:textId="77777777" w:rsidR="005A67C6" w:rsidRPr="005A67C6" w:rsidRDefault="005A67C6" w:rsidP="00C56260">
            <w:pPr>
              <w:rPr>
                <w:rFonts w:ascii="Arial Narrow" w:hAnsi="Arial Narrow" w:cs="Segoe UI"/>
                <w:color w:val="333333"/>
                <w:sz w:val="20"/>
                <w:szCs w:val="20"/>
                <w:shd w:val="clear" w:color="auto" w:fill="FFFFFF"/>
              </w:rPr>
            </w:pPr>
            <w:r w:rsidRPr="005A67C6">
              <w:rPr>
                <w:rFonts w:ascii="Arial Narrow" w:hAnsi="Arial Narrow"/>
                <w:sz w:val="20"/>
                <w:szCs w:val="20"/>
              </w:rPr>
              <w:t>Patient must have a World Health Organisation (WHO) Eastern Cooperative Oncology Group (ECOG) performance status score no higher than 1 prior to treatment initiation</w:t>
            </w:r>
          </w:p>
        </w:tc>
      </w:tr>
      <w:tr w:rsidR="005A67C6" w:rsidRPr="005A67C6" w14:paraId="3112C4AD" w14:textId="77777777" w:rsidTr="00C56260">
        <w:tblPrEx>
          <w:tblCellMar>
            <w:top w:w="15" w:type="dxa"/>
            <w:bottom w:w="15" w:type="dxa"/>
          </w:tblCellMar>
          <w:tblLook w:val="04A0" w:firstRow="1" w:lastRow="0" w:firstColumn="1" w:lastColumn="0" w:noHBand="0" w:noVBand="1"/>
        </w:tblPrEx>
        <w:trPr>
          <w:cantSplit/>
          <w:trHeight w:val="20"/>
        </w:trPr>
        <w:tc>
          <w:tcPr>
            <w:tcW w:w="1208" w:type="dxa"/>
            <w:gridSpan w:val="2"/>
            <w:tcBorders>
              <w:top w:val="single" w:sz="4" w:space="0" w:color="auto"/>
              <w:left w:val="single" w:sz="4" w:space="0" w:color="auto"/>
              <w:bottom w:val="single" w:sz="4" w:space="0" w:color="auto"/>
              <w:right w:val="single" w:sz="4" w:space="0" w:color="auto"/>
            </w:tcBorders>
            <w:vAlign w:val="center"/>
          </w:tcPr>
          <w:p w14:paraId="1AB95428" w14:textId="77777777" w:rsidR="005A67C6" w:rsidRPr="005A67C6" w:rsidRDefault="005A67C6" w:rsidP="00C56260">
            <w:pPr>
              <w:spacing w:before="100" w:beforeAutospacing="1"/>
              <w:rPr>
                <w:rFonts w:ascii="Arial Narrow" w:hAnsi="Arial Narrow"/>
                <w:i/>
                <w:iCs/>
                <w:sz w:val="20"/>
                <w:szCs w:val="20"/>
              </w:rPr>
            </w:pPr>
          </w:p>
        </w:tc>
        <w:tc>
          <w:tcPr>
            <w:tcW w:w="7859" w:type="dxa"/>
            <w:gridSpan w:val="4"/>
            <w:tcBorders>
              <w:top w:val="single" w:sz="4" w:space="0" w:color="auto"/>
              <w:left w:val="single" w:sz="4" w:space="0" w:color="auto"/>
              <w:bottom w:val="single" w:sz="4" w:space="0" w:color="auto"/>
              <w:right w:val="single" w:sz="4" w:space="0" w:color="auto"/>
            </w:tcBorders>
            <w:vAlign w:val="center"/>
          </w:tcPr>
          <w:p w14:paraId="52DE3136" w14:textId="77777777" w:rsidR="005A67C6" w:rsidRPr="005A67C6" w:rsidRDefault="005A67C6" w:rsidP="00C56260">
            <w:pPr>
              <w:rPr>
                <w:rFonts w:ascii="Arial Narrow" w:hAnsi="Arial Narrow" w:cs="Segoe UI"/>
                <w:color w:val="333333"/>
                <w:sz w:val="20"/>
                <w:szCs w:val="20"/>
                <w:shd w:val="clear" w:color="auto" w:fill="FFFFFF"/>
              </w:rPr>
            </w:pPr>
            <w:r w:rsidRPr="005A67C6">
              <w:rPr>
                <w:rFonts w:ascii="Arial Narrow" w:hAnsi="Arial Narrow"/>
                <w:b/>
                <w:bCs/>
                <w:sz w:val="20"/>
                <w:szCs w:val="20"/>
              </w:rPr>
              <w:t>AND</w:t>
            </w:r>
          </w:p>
        </w:tc>
      </w:tr>
      <w:tr w:rsidR="005A67C6" w:rsidRPr="005A67C6" w14:paraId="78835CB6" w14:textId="77777777" w:rsidTr="00C56260">
        <w:tblPrEx>
          <w:tblCellMar>
            <w:top w:w="15" w:type="dxa"/>
            <w:bottom w:w="15" w:type="dxa"/>
          </w:tblCellMar>
          <w:tblLook w:val="04A0" w:firstRow="1" w:lastRow="0" w:firstColumn="1" w:lastColumn="0" w:noHBand="0" w:noVBand="1"/>
        </w:tblPrEx>
        <w:trPr>
          <w:cantSplit/>
          <w:trHeight w:val="20"/>
        </w:trPr>
        <w:tc>
          <w:tcPr>
            <w:tcW w:w="1208" w:type="dxa"/>
            <w:gridSpan w:val="2"/>
            <w:tcBorders>
              <w:top w:val="single" w:sz="4" w:space="0" w:color="auto"/>
              <w:left w:val="single" w:sz="4" w:space="0" w:color="auto"/>
              <w:bottom w:val="single" w:sz="4" w:space="0" w:color="auto"/>
              <w:right w:val="single" w:sz="4" w:space="0" w:color="auto"/>
            </w:tcBorders>
            <w:vAlign w:val="center"/>
          </w:tcPr>
          <w:p w14:paraId="380FF571" w14:textId="1EA45BE0" w:rsidR="005A67C6" w:rsidRPr="005A67C6" w:rsidRDefault="005A67C6" w:rsidP="00C56260">
            <w:pPr>
              <w:spacing w:before="100" w:beforeAutospacing="1"/>
              <w:rPr>
                <w:rFonts w:ascii="Arial Narrow" w:hAnsi="Arial Narrow"/>
                <w:i/>
                <w:iCs/>
                <w:sz w:val="20"/>
                <w:szCs w:val="20"/>
              </w:rPr>
            </w:pPr>
          </w:p>
        </w:tc>
        <w:tc>
          <w:tcPr>
            <w:tcW w:w="7859" w:type="dxa"/>
            <w:gridSpan w:val="4"/>
            <w:tcBorders>
              <w:top w:val="single" w:sz="4" w:space="0" w:color="auto"/>
              <w:left w:val="single" w:sz="4" w:space="0" w:color="auto"/>
              <w:bottom w:val="single" w:sz="4" w:space="0" w:color="auto"/>
              <w:right w:val="single" w:sz="4" w:space="0" w:color="auto"/>
            </w:tcBorders>
            <w:vAlign w:val="center"/>
          </w:tcPr>
          <w:p w14:paraId="5747CCA9" w14:textId="77777777" w:rsidR="005A67C6" w:rsidRPr="005A67C6" w:rsidRDefault="005A67C6" w:rsidP="00C56260">
            <w:pPr>
              <w:rPr>
                <w:rFonts w:ascii="Arial Narrow" w:hAnsi="Arial Narrow" w:cs="Segoe UI"/>
                <w:color w:val="333333"/>
                <w:sz w:val="20"/>
                <w:szCs w:val="20"/>
                <w:shd w:val="clear" w:color="auto" w:fill="FFFFFF"/>
              </w:rPr>
            </w:pPr>
            <w:r w:rsidRPr="005A67C6">
              <w:rPr>
                <w:rFonts w:ascii="Arial Narrow" w:hAnsi="Arial Narrow"/>
                <w:b/>
                <w:bCs/>
                <w:sz w:val="20"/>
                <w:szCs w:val="20"/>
              </w:rPr>
              <w:t>Clinical criteria:</w:t>
            </w:r>
          </w:p>
        </w:tc>
      </w:tr>
      <w:tr w:rsidR="005A67C6" w:rsidRPr="005A67C6" w14:paraId="47EFBE3C" w14:textId="77777777" w:rsidTr="00C56260">
        <w:tblPrEx>
          <w:tblCellMar>
            <w:top w:w="15" w:type="dxa"/>
            <w:bottom w:w="15" w:type="dxa"/>
          </w:tblCellMar>
          <w:tblLook w:val="04A0" w:firstRow="1" w:lastRow="0" w:firstColumn="1" w:lastColumn="0" w:noHBand="0" w:noVBand="1"/>
        </w:tblPrEx>
        <w:trPr>
          <w:cantSplit/>
          <w:trHeight w:val="20"/>
        </w:trPr>
        <w:tc>
          <w:tcPr>
            <w:tcW w:w="1208" w:type="dxa"/>
            <w:gridSpan w:val="2"/>
            <w:tcBorders>
              <w:top w:val="single" w:sz="4" w:space="0" w:color="auto"/>
              <w:left w:val="single" w:sz="4" w:space="0" w:color="auto"/>
              <w:bottom w:val="single" w:sz="4" w:space="0" w:color="auto"/>
              <w:right w:val="single" w:sz="4" w:space="0" w:color="auto"/>
            </w:tcBorders>
            <w:vAlign w:val="center"/>
          </w:tcPr>
          <w:p w14:paraId="6288B2D8" w14:textId="22657366" w:rsidR="005A67C6" w:rsidRPr="005A67C6" w:rsidRDefault="005A67C6" w:rsidP="00C56260">
            <w:pPr>
              <w:spacing w:before="100" w:beforeAutospacing="1"/>
              <w:rPr>
                <w:rFonts w:ascii="Arial Narrow" w:hAnsi="Arial Narrow"/>
                <w:i/>
                <w:iCs/>
                <w:sz w:val="20"/>
                <w:szCs w:val="20"/>
              </w:rPr>
            </w:pPr>
          </w:p>
        </w:tc>
        <w:tc>
          <w:tcPr>
            <w:tcW w:w="7859" w:type="dxa"/>
            <w:gridSpan w:val="4"/>
            <w:tcBorders>
              <w:top w:val="single" w:sz="4" w:space="0" w:color="auto"/>
              <w:left w:val="single" w:sz="4" w:space="0" w:color="auto"/>
              <w:bottom w:val="single" w:sz="4" w:space="0" w:color="auto"/>
              <w:right w:val="single" w:sz="4" w:space="0" w:color="auto"/>
            </w:tcBorders>
            <w:vAlign w:val="center"/>
          </w:tcPr>
          <w:p w14:paraId="3141E4B5" w14:textId="77777777" w:rsidR="005A67C6" w:rsidRPr="005A67C6" w:rsidRDefault="005A67C6" w:rsidP="00C56260">
            <w:pPr>
              <w:rPr>
                <w:rFonts w:ascii="Arial Narrow" w:hAnsi="Arial Narrow" w:cs="Segoe UI"/>
                <w:color w:val="333333"/>
                <w:sz w:val="20"/>
                <w:szCs w:val="20"/>
                <w:shd w:val="clear" w:color="auto" w:fill="FFFFFF"/>
              </w:rPr>
            </w:pPr>
            <w:r w:rsidRPr="005A67C6">
              <w:rPr>
                <w:rFonts w:ascii="Arial Narrow" w:hAnsi="Arial Narrow"/>
                <w:sz w:val="20"/>
                <w:szCs w:val="20"/>
              </w:rPr>
              <w:t xml:space="preserve">The treatment must be, at initiation of non-PBS-subsidised treatment with this drug, used in combination with platinum-containing chemotherapy </w:t>
            </w:r>
          </w:p>
        </w:tc>
      </w:tr>
      <w:tr w:rsidR="005A67C6" w:rsidRPr="005A67C6" w14:paraId="06A6C601" w14:textId="77777777" w:rsidTr="00C56260">
        <w:tblPrEx>
          <w:tblCellMar>
            <w:top w:w="15" w:type="dxa"/>
            <w:bottom w:w="15" w:type="dxa"/>
          </w:tblCellMar>
          <w:tblLook w:val="04A0" w:firstRow="1" w:lastRow="0" w:firstColumn="1" w:lastColumn="0" w:noHBand="0" w:noVBand="1"/>
        </w:tblPrEx>
        <w:trPr>
          <w:cantSplit/>
          <w:trHeight w:val="20"/>
        </w:trPr>
        <w:tc>
          <w:tcPr>
            <w:tcW w:w="1208" w:type="dxa"/>
            <w:gridSpan w:val="2"/>
            <w:tcBorders>
              <w:top w:val="single" w:sz="4" w:space="0" w:color="auto"/>
              <w:left w:val="single" w:sz="4" w:space="0" w:color="auto"/>
              <w:bottom w:val="single" w:sz="4" w:space="0" w:color="auto"/>
              <w:right w:val="single" w:sz="4" w:space="0" w:color="auto"/>
            </w:tcBorders>
            <w:vAlign w:val="center"/>
          </w:tcPr>
          <w:p w14:paraId="5361CC67" w14:textId="77777777" w:rsidR="005A67C6" w:rsidRPr="005A67C6" w:rsidRDefault="005A67C6" w:rsidP="00C56260">
            <w:pPr>
              <w:spacing w:before="100" w:beforeAutospacing="1"/>
              <w:rPr>
                <w:rFonts w:ascii="Arial Narrow" w:hAnsi="Arial Narrow"/>
                <w:i/>
                <w:iCs/>
                <w:sz w:val="20"/>
                <w:szCs w:val="20"/>
              </w:rPr>
            </w:pPr>
          </w:p>
        </w:tc>
        <w:tc>
          <w:tcPr>
            <w:tcW w:w="7859" w:type="dxa"/>
            <w:gridSpan w:val="4"/>
            <w:tcBorders>
              <w:top w:val="single" w:sz="4" w:space="0" w:color="auto"/>
              <w:left w:val="single" w:sz="4" w:space="0" w:color="auto"/>
              <w:bottom w:val="single" w:sz="4" w:space="0" w:color="auto"/>
              <w:right w:val="single" w:sz="4" w:space="0" w:color="auto"/>
            </w:tcBorders>
            <w:vAlign w:val="center"/>
          </w:tcPr>
          <w:p w14:paraId="69EB65A1" w14:textId="77777777" w:rsidR="005A67C6" w:rsidRPr="005A67C6" w:rsidRDefault="005A67C6" w:rsidP="00C56260">
            <w:pPr>
              <w:rPr>
                <w:rFonts w:ascii="Arial Narrow" w:hAnsi="Arial Narrow" w:cs="Segoe UI"/>
                <w:color w:val="333333"/>
                <w:sz w:val="20"/>
                <w:szCs w:val="20"/>
                <w:shd w:val="clear" w:color="auto" w:fill="FFFFFF"/>
              </w:rPr>
            </w:pPr>
            <w:r w:rsidRPr="005A67C6">
              <w:rPr>
                <w:rFonts w:ascii="Arial Narrow" w:hAnsi="Arial Narrow"/>
                <w:b/>
                <w:bCs/>
                <w:sz w:val="20"/>
                <w:szCs w:val="20"/>
              </w:rPr>
              <w:t>AND</w:t>
            </w:r>
          </w:p>
        </w:tc>
      </w:tr>
      <w:tr w:rsidR="005A67C6" w:rsidRPr="005A67C6" w14:paraId="69A3BC6C" w14:textId="77777777" w:rsidTr="00C56260">
        <w:tblPrEx>
          <w:tblCellMar>
            <w:top w:w="15" w:type="dxa"/>
            <w:bottom w:w="15" w:type="dxa"/>
          </w:tblCellMar>
          <w:tblLook w:val="04A0" w:firstRow="1" w:lastRow="0" w:firstColumn="1" w:lastColumn="0" w:noHBand="0" w:noVBand="1"/>
        </w:tblPrEx>
        <w:trPr>
          <w:cantSplit/>
          <w:trHeight w:val="20"/>
        </w:trPr>
        <w:tc>
          <w:tcPr>
            <w:tcW w:w="1208" w:type="dxa"/>
            <w:gridSpan w:val="2"/>
            <w:tcBorders>
              <w:top w:val="single" w:sz="4" w:space="0" w:color="auto"/>
              <w:left w:val="single" w:sz="4" w:space="0" w:color="auto"/>
              <w:bottom w:val="single" w:sz="4" w:space="0" w:color="auto"/>
              <w:right w:val="single" w:sz="4" w:space="0" w:color="auto"/>
            </w:tcBorders>
            <w:vAlign w:val="center"/>
          </w:tcPr>
          <w:p w14:paraId="4706D926" w14:textId="2908CD6C" w:rsidR="005A67C6" w:rsidRPr="005A67C6" w:rsidRDefault="005A67C6" w:rsidP="00C56260">
            <w:pPr>
              <w:spacing w:before="100" w:beforeAutospacing="1"/>
              <w:rPr>
                <w:rFonts w:ascii="Arial Narrow" w:hAnsi="Arial Narrow"/>
                <w:i/>
                <w:iCs/>
                <w:sz w:val="20"/>
                <w:szCs w:val="20"/>
              </w:rPr>
            </w:pPr>
          </w:p>
        </w:tc>
        <w:tc>
          <w:tcPr>
            <w:tcW w:w="7859" w:type="dxa"/>
            <w:gridSpan w:val="4"/>
            <w:tcBorders>
              <w:top w:val="single" w:sz="4" w:space="0" w:color="auto"/>
              <w:left w:val="single" w:sz="4" w:space="0" w:color="auto"/>
              <w:bottom w:val="single" w:sz="4" w:space="0" w:color="auto"/>
              <w:right w:val="single" w:sz="4" w:space="0" w:color="auto"/>
            </w:tcBorders>
            <w:vAlign w:val="center"/>
          </w:tcPr>
          <w:p w14:paraId="6CC556E7" w14:textId="77777777" w:rsidR="005A67C6" w:rsidRPr="005A67C6" w:rsidRDefault="005A67C6" w:rsidP="00C56260">
            <w:pPr>
              <w:rPr>
                <w:rFonts w:ascii="Arial Narrow" w:hAnsi="Arial Narrow" w:cs="Segoe UI"/>
                <w:color w:val="333333"/>
                <w:sz w:val="20"/>
                <w:szCs w:val="20"/>
                <w:shd w:val="clear" w:color="auto" w:fill="FFFFFF"/>
              </w:rPr>
            </w:pPr>
            <w:r w:rsidRPr="005A67C6">
              <w:rPr>
                <w:rFonts w:ascii="Arial Narrow" w:hAnsi="Arial Narrow"/>
                <w:b/>
                <w:bCs/>
                <w:sz w:val="20"/>
                <w:szCs w:val="20"/>
              </w:rPr>
              <w:t>Clinical criteria:</w:t>
            </w:r>
          </w:p>
        </w:tc>
      </w:tr>
      <w:tr w:rsidR="005A67C6" w:rsidRPr="005A67C6" w14:paraId="58CD3A6F" w14:textId="77777777" w:rsidTr="00C56260">
        <w:tblPrEx>
          <w:tblCellMar>
            <w:top w:w="15" w:type="dxa"/>
            <w:bottom w:w="15" w:type="dxa"/>
          </w:tblCellMar>
          <w:tblLook w:val="04A0" w:firstRow="1" w:lastRow="0" w:firstColumn="1" w:lastColumn="0" w:noHBand="0" w:noVBand="1"/>
        </w:tblPrEx>
        <w:trPr>
          <w:cantSplit/>
          <w:trHeight w:val="20"/>
        </w:trPr>
        <w:tc>
          <w:tcPr>
            <w:tcW w:w="1208" w:type="dxa"/>
            <w:gridSpan w:val="2"/>
            <w:tcBorders>
              <w:top w:val="single" w:sz="4" w:space="0" w:color="auto"/>
              <w:left w:val="single" w:sz="4" w:space="0" w:color="auto"/>
              <w:bottom w:val="single" w:sz="4" w:space="0" w:color="auto"/>
              <w:right w:val="single" w:sz="4" w:space="0" w:color="auto"/>
            </w:tcBorders>
            <w:vAlign w:val="center"/>
          </w:tcPr>
          <w:p w14:paraId="498079A3" w14:textId="51BD7902" w:rsidR="005A67C6" w:rsidRPr="005A67C6" w:rsidRDefault="005A67C6" w:rsidP="00C56260">
            <w:pPr>
              <w:spacing w:before="100" w:beforeAutospacing="1"/>
              <w:rPr>
                <w:rFonts w:ascii="Arial Narrow" w:hAnsi="Arial Narrow"/>
                <w:i/>
                <w:iCs/>
                <w:sz w:val="20"/>
                <w:szCs w:val="20"/>
              </w:rPr>
            </w:pPr>
          </w:p>
        </w:tc>
        <w:tc>
          <w:tcPr>
            <w:tcW w:w="7859" w:type="dxa"/>
            <w:gridSpan w:val="4"/>
            <w:tcBorders>
              <w:top w:val="single" w:sz="4" w:space="0" w:color="auto"/>
              <w:left w:val="single" w:sz="4" w:space="0" w:color="auto"/>
              <w:bottom w:val="single" w:sz="4" w:space="0" w:color="auto"/>
              <w:right w:val="single" w:sz="4" w:space="0" w:color="auto"/>
            </w:tcBorders>
            <w:vAlign w:val="center"/>
          </w:tcPr>
          <w:p w14:paraId="60C74C76" w14:textId="77777777" w:rsidR="005A67C6" w:rsidRPr="005A67C6" w:rsidRDefault="005A67C6" w:rsidP="00C56260">
            <w:pPr>
              <w:rPr>
                <w:rFonts w:ascii="Arial Narrow" w:hAnsi="Arial Narrow" w:cs="Segoe UI"/>
                <w:color w:val="333333"/>
                <w:sz w:val="20"/>
                <w:szCs w:val="20"/>
                <w:shd w:val="clear" w:color="auto" w:fill="FFFFFF"/>
              </w:rPr>
            </w:pPr>
            <w:r w:rsidRPr="005A67C6">
              <w:rPr>
                <w:rFonts w:ascii="Arial Narrow" w:hAnsi="Arial Narrow"/>
                <w:sz w:val="20"/>
                <w:szCs w:val="20"/>
              </w:rPr>
              <w:t>Patient must not have developed disease progression while receiving non-PBS-subsidised treatment with this drug for this condition</w:t>
            </w:r>
          </w:p>
        </w:tc>
      </w:tr>
      <w:tr w:rsidR="005A67C6" w:rsidRPr="005A67C6" w14:paraId="507E35F0" w14:textId="77777777" w:rsidTr="00C56260">
        <w:tblPrEx>
          <w:tblCellMar>
            <w:top w:w="15" w:type="dxa"/>
            <w:bottom w:w="15" w:type="dxa"/>
          </w:tblCellMar>
          <w:tblLook w:val="04A0" w:firstRow="1" w:lastRow="0" w:firstColumn="1" w:lastColumn="0" w:noHBand="0" w:noVBand="1"/>
        </w:tblPrEx>
        <w:trPr>
          <w:cantSplit/>
          <w:trHeight w:val="20"/>
        </w:trPr>
        <w:tc>
          <w:tcPr>
            <w:tcW w:w="1208" w:type="dxa"/>
            <w:gridSpan w:val="2"/>
            <w:tcBorders>
              <w:top w:val="single" w:sz="4" w:space="0" w:color="auto"/>
              <w:left w:val="single" w:sz="4" w:space="0" w:color="auto"/>
              <w:bottom w:val="single" w:sz="4" w:space="0" w:color="auto"/>
              <w:right w:val="single" w:sz="4" w:space="0" w:color="auto"/>
            </w:tcBorders>
            <w:vAlign w:val="center"/>
          </w:tcPr>
          <w:p w14:paraId="54479FEC" w14:textId="77777777" w:rsidR="005A67C6" w:rsidRPr="005A67C6" w:rsidRDefault="005A67C6" w:rsidP="00C56260">
            <w:pPr>
              <w:spacing w:before="100" w:beforeAutospacing="1"/>
              <w:rPr>
                <w:rFonts w:ascii="Arial Narrow" w:hAnsi="Arial Narrow"/>
                <w:i/>
                <w:iCs/>
                <w:sz w:val="20"/>
                <w:szCs w:val="20"/>
              </w:rPr>
            </w:pPr>
          </w:p>
        </w:tc>
        <w:tc>
          <w:tcPr>
            <w:tcW w:w="7859" w:type="dxa"/>
            <w:gridSpan w:val="4"/>
            <w:tcBorders>
              <w:top w:val="single" w:sz="4" w:space="0" w:color="auto"/>
              <w:left w:val="single" w:sz="4" w:space="0" w:color="auto"/>
              <w:bottom w:val="single" w:sz="4" w:space="0" w:color="auto"/>
              <w:right w:val="single" w:sz="4" w:space="0" w:color="auto"/>
            </w:tcBorders>
            <w:vAlign w:val="center"/>
          </w:tcPr>
          <w:p w14:paraId="5ACEF447" w14:textId="77777777" w:rsidR="005A67C6" w:rsidRPr="005A67C6" w:rsidRDefault="005A67C6" w:rsidP="00C56260">
            <w:pPr>
              <w:rPr>
                <w:rFonts w:ascii="Arial Narrow" w:hAnsi="Arial Narrow" w:cs="Segoe UI"/>
                <w:color w:val="333333"/>
                <w:sz w:val="20"/>
                <w:szCs w:val="20"/>
                <w:shd w:val="clear" w:color="auto" w:fill="FFFFFF"/>
              </w:rPr>
            </w:pPr>
            <w:r w:rsidRPr="005A67C6">
              <w:rPr>
                <w:rFonts w:ascii="Arial Narrow" w:hAnsi="Arial Narrow"/>
                <w:b/>
                <w:bCs/>
                <w:sz w:val="20"/>
                <w:szCs w:val="20"/>
              </w:rPr>
              <w:t>AND</w:t>
            </w:r>
          </w:p>
        </w:tc>
      </w:tr>
      <w:tr w:rsidR="005A67C6" w:rsidRPr="005A67C6" w14:paraId="41395AB7" w14:textId="77777777" w:rsidTr="00C56260">
        <w:tblPrEx>
          <w:tblCellMar>
            <w:top w:w="15" w:type="dxa"/>
            <w:bottom w:w="15" w:type="dxa"/>
          </w:tblCellMar>
          <w:tblLook w:val="04A0" w:firstRow="1" w:lastRow="0" w:firstColumn="1" w:lastColumn="0" w:noHBand="0" w:noVBand="1"/>
        </w:tblPrEx>
        <w:trPr>
          <w:cantSplit/>
          <w:trHeight w:val="20"/>
        </w:trPr>
        <w:tc>
          <w:tcPr>
            <w:tcW w:w="1208" w:type="dxa"/>
            <w:gridSpan w:val="2"/>
            <w:tcBorders>
              <w:top w:val="single" w:sz="4" w:space="0" w:color="auto"/>
              <w:left w:val="single" w:sz="4" w:space="0" w:color="auto"/>
              <w:bottom w:val="single" w:sz="4" w:space="0" w:color="auto"/>
              <w:right w:val="single" w:sz="4" w:space="0" w:color="auto"/>
            </w:tcBorders>
            <w:vAlign w:val="center"/>
          </w:tcPr>
          <w:p w14:paraId="14E8127B" w14:textId="6CD81438" w:rsidR="005A67C6" w:rsidRPr="005A67C6" w:rsidRDefault="005A67C6" w:rsidP="00C56260">
            <w:pPr>
              <w:spacing w:before="100" w:beforeAutospacing="1"/>
              <w:rPr>
                <w:rFonts w:ascii="Arial Narrow" w:hAnsi="Arial Narrow"/>
                <w:i/>
                <w:iCs/>
                <w:sz w:val="20"/>
                <w:szCs w:val="20"/>
              </w:rPr>
            </w:pPr>
          </w:p>
        </w:tc>
        <w:tc>
          <w:tcPr>
            <w:tcW w:w="7859" w:type="dxa"/>
            <w:gridSpan w:val="4"/>
            <w:tcBorders>
              <w:top w:val="single" w:sz="4" w:space="0" w:color="auto"/>
              <w:left w:val="single" w:sz="4" w:space="0" w:color="auto"/>
              <w:bottom w:val="single" w:sz="4" w:space="0" w:color="auto"/>
              <w:right w:val="single" w:sz="4" w:space="0" w:color="auto"/>
            </w:tcBorders>
            <w:vAlign w:val="center"/>
          </w:tcPr>
          <w:p w14:paraId="2619A771" w14:textId="77777777" w:rsidR="005A67C6" w:rsidRPr="005A67C6" w:rsidRDefault="005A67C6" w:rsidP="00C56260">
            <w:pPr>
              <w:rPr>
                <w:rFonts w:ascii="Arial Narrow" w:hAnsi="Arial Narrow" w:cs="Segoe UI"/>
                <w:color w:val="333333"/>
                <w:sz w:val="20"/>
                <w:szCs w:val="20"/>
                <w:shd w:val="clear" w:color="auto" w:fill="FFFFFF"/>
              </w:rPr>
            </w:pPr>
            <w:r w:rsidRPr="005A67C6">
              <w:rPr>
                <w:rFonts w:ascii="Arial Narrow" w:hAnsi="Arial Narrow"/>
                <w:b/>
                <w:bCs/>
                <w:sz w:val="20"/>
                <w:szCs w:val="20"/>
              </w:rPr>
              <w:t>Treatment criteria:</w:t>
            </w:r>
          </w:p>
        </w:tc>
      </w:tr>
      <w:tr w:rsidR="005A67C6" w:rsidRPr="005A67C6" w14:paraId="5F995AEC" w14:textId="77777777" w:rsidTr="00C56260">
        <w:tblPrEx>
          <w:tblCellMar>
            <w:top w:w="15" w:type="dxa"/>
            <w:bottom w:w="15" w:type="dxa"/>
          </w:tblCellMar>
          <w:tblLook w:val="04A0" w:firstRow="1" w:lastRow="0" w:firstColumn="1" w:lastColumn="0" w:noHBand="0" w:noVBand="1"/>
        </w:tblPrEx>
        <w:trPr>
          <w:cantSplit/>
          <w:trHeight w:val="20"/>
        </w:trPr>
        <w:tc>
          <w:tcPr>
            <w:tcW w:w="1208" w:type="dxa"/>
            <w:gridSpan w:val="2"/>
            <w:tcBorders>
              <w:top w:val="single" w:sz="4" w:space="0" w:color="auto"/>
              <w:left w:val="single" w:sz="4" w:space="0" w:color="auto"/>
              <w:bottom w:val="single" w:sz="4" w:space="0" w:color="auto"/>
              <w:right w:val="single" w:sz="4" w:space="0" w:color="auto"/>
            </w:tcBorders>
            <w:vAlign w:val="center"/>
          </w:tcPr>
          <w:p w14:paraId="5059EEF4" w14:textId="388CA806" w:rsidR="005A67C6" w:rsidRPr="005A67C6" w:rsidRDefault="005A67C6" w:rsidP="00C56260">
            <w:pPr>
              <w:spacing w:before="100" w:beforeAutospacing="1"/>
              <w:rPr>
                <w:rFonts w:ascii="Arial Narrow" w:hAnsi="Arial Narrow"/>
                <w:i/>
                <w:iCs/>
                <w:sz w:val="20"/>
                <w:szCs w:val="20"/>
              </w:rPr>
            </w:pPr>
          </w:p>
        </w:tc>
        <w:tc>
          <w:tcPr>
            <w:tcW w:w="7859" w:type="dxa"/>
            <w:gridSpan w:val="4"/>
            <w:tcBorders>
              <w:top w:val="single" w:sz="4" w:space="0" w:color="auto"/>
              <w:left w:val="single" w:sz="4" w:space="0" w:color="auto"/>
              <w:bottom w:val="single" w:sz="4" w:space="0" w:color="auto"/>
              <w:right w:val="single" w:sz="4" w:space="0" w:color="auto"/>
            </w:tcBorders>
            <w:vAlign w:val="center"/>
          </w:tcPr>
          <w:p w14:paraId="2530E3A1" w14:textId="77777777" w:rsidR="005A67C6" w:rsidRPr="005A67C6" w:rsidRDefault="005A67C6" w:rsidP="00C56260">
            <w:pPr>
              <w:rPr>
                <w:rFonts w:ascii="Arial Narrow" w:hAnsi="Arial Narrow" w:cs="Segoe UI"/>
                <w:color w:val="333333"/>
                <w:sz w:val="20"/>
                <w:szCs w:val="20"/>
                <w:shd w:val="clear" w:color="auto" w:fill="FFFFFF"/>
              </w:rPr>
            </w:pPr>
            <w:r w:rsidRPr="005A67C6">
              <w:rPr>
                <w:rFonts w:ascii="Arial Narrow" w:hAnsi="Arial Narrow" w:cs="Segoe UI"/>
                <w:color w:val="333333"/>
                <w:sz w:val="20"/>
                <w:szCs w:val="20"/>
                <w:shd w:val="clear" w:color="auto" w:fill="FFFFFF"/>
              </w:rPr>
              <w:t>Patient must not be undergoing continuing PBS-subsidised treatment where this benefit is extending treatment beyond 36 cumulative months from the first administered dose, once in a lifetime</w:t>
            </w:r>
            <w:r w:rsidRPr="005A67C6">
              <w:rPr>
                <w:rFonts w:ascii="Arial Narrow" w:hAnsi="Arial Narrow" w:cs="Segoe UI"/>
                <w:sz w:val="20"/>
                <w:szCs w:val="20"/>
              </w:rPr>
              <w:t>.</w:t>
            </w:r>
          </w:p>
        </w:tc>
      </w:tr>
      <w:tr w:rsidR="005A67C6" w:rsidRPr="005A67C6" w14:paraId="12D0659E" w14:textId="77777777" w:rsidTr="00C56260">
        <w:tblPrEx>
          <w:tblCellMar>
            <w:top w:w="15" w:type="dxa"/>
            <w:bottom w:w="15" w:type="dxa"/>
          </w:tblCellMar>
          <w:tblLook w:val="04A0" w:firstRow="1" w:lastRow="0" w:firstColumn="1" w:lastColumn="0" w:noHBand="0" w:noVBand="1"/>
        </w:tblPrEx>
        <w:trPr>
          <w:cantSplit/>
          <w:trHeight w:val="20"/>
        </w:trPr>
        <w:tc>
          <w:tcPr>
            <w:tcW w:w="1208" w:type="dxa"/>
            <w:gridSpan w:val="2"/>
            <w:tcBorders>
              <w:top w:val="single" w:sz="4" w:space="0" w:color="auto"/>
              <w:left w:val="single" w:sz="4" w:space="0" w:color="auto"/>
              <w:bottom w:val="single" w:sz="4" w:space="0" w:color="auto"/>
              <w:right w:val="single" w:sz="4" w:space="0" w:color="auto"/>
            </w:tcBorders>
            <w:vAlign w:val="center"/>
          </w:tcPr>
          <w:p w14:paraId="1941FBDC" w14:textId="0716B571" w:rsidR="005A67C6" w:rsidRPr="005A67C6" w:rsidRDefault="005A67C6" w:rsidP="00C56260">
            <w:pPr>
              <w:spacing w:before="100" w:beforeAutospacing="1"/>
              <w:rPr>
                <w:rFonts w:ascii="Arial Narrow" w:hAnsi="Arial Narrow"/>
                <w:i/>
                <w:iCs/>
                <w:sz w:val="20"/>
                <w:szCs w:val="20"/>
              </w:rPr>
            </w:pPr>
          </w:p>
        </w:tc>
        <w:tc>
          <w:tcPr>
            <w:tcW w:w="7859" w:type="dxa"/>
            <w:gridSpan w:val="4"/>
            <w:tcBorders>
              <w:top w:val="single" w:sz="4" w:space="0" w:color="auto"/>
              <w:left w:val="single" w:sz="4" w:space="0" w:color="auto"/>
              <w:bottom w:val="single" w:sz="4" w:space="0" w:color="auto"/>
              <w:right w:val="single" w:sz="4" w:space="0" w:color="auto"/>
            </w:tcBorders>
            <w:vAlign w:val="center"/>
          </w:tcPr>
          <w:p w14:paraId="1367DE86" w14:textId="77777777" w:rsidR="005A67C6" w:rsidRPr="005A67C6" w:rsidRDefault="005A67C6" w:rsidP="00C56260">
            <w:pPr>
              <w:rPr>
                <w:rFonts w:ascii="Arial Narrow" w:hAnsi="Arial Narrow" w:cs="Segoe UI"/>
                <w:color w:val="333333"/>
                <w:sz w:val="20"/>
                <w:szCs w:val="20"/>
                <w:shd w:val="clear" w:color="auto" w:fill="FFFFFF"/>
              </w:rPr>
            </w:pPr>
            <w:r w:rsidRPr="005A67C6">
              <w:rPr>
                <w:rFonts w:ascii="Arial Narrow" w:hAnsi="Arial Narrow"/>
                <w:b/>
                <w:bCs/>
                <w:i/>
                <w:iCs/>
                <w:sz w:val="20"/>
                <w:szCs w:val="20"/>
              </w:rPr>
              <w:t>Administrative</w:t>
            </w:r>
            <w:r w:rsidRPr="005A67C6">
              <w:rPr>
                <w:rFonts w:ascii="Arial Narrow" w:hAnsi="Arial Narrow"/>
                <w:i/>
                <w:iCs/>
                <w:sz w:val="20"/>
                <w:szCs w:val="20"/>
              </w:rPr>
              <w:t xml:space="preserve"> </w:t>
            </w:r>
            <w:r w:rsidRPr="005A67C6">
              <w:rPr>
                <w:rFonts w:ascii="Arial Narrow" w:hAnsi="Arial Narrow"/>
                <w:b/>
                <w:bCs/>
                <w:i/>
                <w:iCs/>
                <w:sz w:val="20"/>
                <w:szCs w:val="20"/>
              </w:rPr>
              <w:t>Advice</w:t>
            </w:r>
            <w:r w:rsidRPr="005A67C6">
              <w:rPr>
                <w:rFonts w:ascii="Arial Narrow" w:hAnsi="Arial Narrow"/>
                <w:i/>
                <w:iCs/>
                <w:sz w:val="20"/>
                <w:szCs w:val="20"/>
              </w:rPr>
              <w:t>: Patients may qualify for PBS-subsidised treatment under this restriction once only. For continuing PBS-subsidised treatment, a 'Grandfathered' patient must qualify under the 'Continuing treatment' criteria.</w:t>
            </w:r>
          </w:p>
        </w:tc>
      </w:tr>
      <w:tr w:rsidR="005A67C6" w:rsidRPr="000734B8" w14:paraId="3D4AEB44" w14:textId="77777777" w:rsidTr="00C56260">
        <w:tblPrEx>
          <w:tblCellMar>
            <w:top w:w="15" w:type="dxa"/>
            <w:bottom w:w="15" w:type="dxa"/>
          </w:tblCellMar>
          <w:tblLook w:val="04A0" w:firstRow="1" w:lastRow="0" w:firstColumn="1" w:lastColumn="0" w:noHBand="0" w:noVBand="1"/>
        </w:tblPrEx>
        <w:trPr>
          <w:cantSplit/>
          <w:trHeight w:val="20"/>
        </w:trPr>
        <w:tc>
          <w:tcPr>
            <w:tcW w:w="1208" w:type="dxa"/>
            <w:gridSpan w:val="2"/>
            <w:tcBorders>
              <w:top w:val="single" w:sz="4" w:space="0" w:color="auto"/>
              <w:left w:val="single" w:sz="4" w:space="0" w:color="auto"/>
              <w:bottom w:val="single" w:sz="4" w:space="0" w:color="auto"/>
              <w:right w:val="single" w:sz="4" w:space="0" w:color="auto"/>
            </w:tcBorders>
            <w:vAlign w:val="center"/>
          </w:tcPr>
          <w:p w14:paraId="5FD714F2" w14:textId="0D3B5991" w:rsidR="005A67C6" w:rsidRPr="005A67C6" w:rsidRDefault="005A67C6" w:rsidP="00C56260">
            <w:pPr>
              <w:spacing w:before="100" w:beforeAutospacing="1"/>
              <w:rPr>
                <w:rFonts w:ascii="Arial Narrow" w:hAnsi="Arial Narrow"/>
                <w:i/>
                <w:iCs/>
                <w:sz w:val="20"/>
                <w:szCs w:val="20"/>
              </w:rPr>
            </w:pPr>
          </w:p>
        </w:tc>
        <w:tc>
          <w:tcPr>
            <w:tcW w:w="7859" w:type="dxa"/>
            <w:gridSpan w:val="4"/>
            <w:tcBorders>
              <w:top w:val="single" w:sz="4" w:space="0" w:color="auto"/>
              <w:left w:val="single" w:sz="4" w:space="0" w:color="auto"/>
              <w:bottom w:val="single" w:sz="4" w:space="0" w:color="auto"/>
              <w:right w:val="single" w:sz="4" w:space="0" w:color="auto"/>
            </w:tcBorders>
            <w:vAlign w:val="center"/>
          </w:tcPr>
          <w:p w14:paraId="594B6ABE" w14:textId="77777777" w:rsidR="005A67C6" w:rsidRPr="000734B8" w:rsidRDefault="005A67C6" w:rsidP="00C56260">
            <w:pPr>
              <w:rPr>
                <w:rFonts w:ascii="Arial Narrow" w:hAnsi="Arial Narrow" w:cs="Segoe UI"/>
                <w:color w:val="333333"/>
                <w:sz w:val="20"/>
                <w:szCs w:val="20"/>
                <w:shd w:val="clear" w:color="auto" w:fill="FFFFFF"/>
              </w:rPr>
            </w:pPr>
            <w:r w:rsidRPr="005A67C6">
              <w:rPr>
                <w:rFonts w:ascii="Arial Narrow" w:hAnsi="Arial Narrow"/>
                <w:b/>
                <w:bCs/>
                <w:i/>
                <w:iCs/>
                <w:sz w:val="20"/>
                <w:szCs w:val="20"/>
              </w:rPr>
              <w:t>Administrative</w:t>
            </w:r>
            <w:r w:rsidRPr="005A67C6">
              <w:rPr>
                <w:rFonts w:ascii="Arial Narrow" w:hAnsi="Arial Narrow"/>
                <w:i/>
                <w:iCs/>
                <w:sz w:val="20"/>
                <w:szCs w:val="20"/>
              </w:rPr>
              <w:t xml:space="preserve"> </w:t>
            </w:r>
            <w:r w:rsidRPr="005A67C6">
              <w:rPr>
                <w:rFonts w:ascii="Arial Narrow" w:hAnsi="Arial Narrow"/>
                <w:b/>
                <w:bCs/>
                <w:i/>
                <w:iCs/>
                <w:sz w:val="20"/>
                <w:szCs w:val="20"/>
              </w:rPr>
              <w:t>Advice</w:t>
            </w:r>
            <w:r w:rsidRPr="005A67C6">
              <w:rPr>
                <w:rFonts w:ascii="Arial Narrow" w:hAnsi="Arial Narrow"/>
                <w:i/>
                <w:iCs/>
                <w:sz w:val="20"/>
                <w:szCs w:val="20"/>
              </w:rPr>
              <w:t>: This grandfather restriction will cease to operate from 12 months after the date specified in the clinical criteria.</w:t>
            </w:r>
          </w:p>
        </w:tc>
      </w:tr>
    </w:tbl>
    <w:p w14:paraId="517D6329" w14:textId="77777777" w:rsidR="005A67C6" w:rsidRPr="00D16F9D" w:rsidRDefault="005A67C6" w:rsidP="00960DCF"/>
    <w:p w14:paraId="41CF7F24" w14:textId="24EC62B2" w:rsidR="003546AF" w:rsidRDefault="00960DCF" w:rsidP="00C56260">
      <w:pPr>
        <w:pStyle w:val="3-BodyText"/>
        <w:spacing w:before="0"/>
      </w:pPr>
      <w:r w:rsidRPr="00BF318C">
        <w:t xml:space="preserve">The </w:t>
      </w:r>
      <w:r w:rsidR="003842BA" w:rsidRPr="00BF318C">
        <w:t xml:space="preserve">requested </w:t>
      </w:r>
      <w:r w:rsidRPr="00BF318C">
        <w:t xml:space="preserve">effective </w:t>
      </w:r>
      <w:r w:rsidR="00562743">
        <w:t xml:space="preserve">ex-manufacturer </w:t>
      </w:r>
      <w:r w:rsidRPr="00BF318C">
        <w:t>price of $</w:t>
      </w:r>
      <w:r w:rsidR="00EC5F4F" w:rsidRPr="00EC5F4F">
        <w:rPr>
          <w:color w:val="000000"/>
          <w:w w:val="61"/>
          <w:shd w:val="solid" w:color="000000" w:fill="000000"/>
          <w:fitText w:val="471" w:id="-662992384"/>
          <w14:textFill>
            <w14:solidFill>
              <w14:srgbClr w14:val="000000">
                <w14:alpha w14:val="100000"/>
              </w14:srgbClr>
            </w14:solidFill>
          </w14:textFill>
        </w:rPr>
        <w:t>|||  ||</w:t>
      </w:r>
      <w:r w:rsidR="00EC5F4F" w:rsidRPr="00EC5F4F">
        <w:rPr>
          <w:color w:val="000000"/>
          <w:spacing w:val="1"/>
          <w:w w:val="61"/>
          <w:shd w:val="solid" w:color="000000" w:fill="000000"/>
          <w:fitText w:val="471" w:id="-662992384"/>
          <w14:textFill>
            <w14:solidFill>
              <w14:srgbClr w14:val="000000">
                <w14:alpha w14:val="100000"/>
              </w14:srgbClr>
            </w14:solidFill>
          </w14:textFill>
        </w:rPr>
        <w:t>|</w:t>
      </w:r>
      <w:r w:rsidRPr="00BF318C">
        <w:t xml:space="preserve"> per 500 mg vial </w:t>
      </w:r>
      <w:r w:rsidRPr="002767DC">
        <w:t xml:space="preserve">was </w:t>
      </w:r>
      <w:r w:rsidR="00EC5F4F" w:rsidRPr="00EC5F4F">
        <w:rPr>
          <w:color w:val="000000"/>
          <w:w w:val="61"/>
          <w:shd w:val="solid" w:color="000000" w:fill="000000"/>
          <w:fitText w:val="471" w:id="-662992383"/>
          <w14:textFill>
            <w14:solidFill>
              <w14:srgbClr w14:val="000000">
                <w14:alpha w14:val="100000"/>
              </w14:srgbClr>
            </w14:solidFill>
          </w14:textFill>
        </w:rPr>
        <w:t>|||  ||</w:t>
      </w:r>
      <w:r w:rsidR="00EC5F4F" w:rsidRPr="00EC5F4F">
        <w:rPr>
          <w:color w:val="000000"/>
          <w:spacing w:val="1"/>
          <w:w w:val="61"/>
          <w:shd w:val="solid" w:color="000000" w:fill="000000"/>
          <w:fitText w:val="471" w:id="-662992383"/>
          <w14:textFill>
            <w14:solidFill>
              <w14:srgbClr w14:val="000000">
                <w14:alpha w14:val="100000"/>
              </w14:srgbClr>
            </w14:solidFill>
          </w14:textFill>
        </w:rPr>
        <w:t>|</w:t>
      </w:r>
      <w:r w:rsidR="00582310" w:rsidRPr="00582310">
        <w:t xml:space="preserve"> </w:t>
      </w:r>
      <w:r w:rsidR="00EC5F4F" w:rsidRPr="006A3DD4">
        <w:rPr>
          <w:color w:val="000000"/>
          <w:w w:val="15"/>
          <w:shd w:val="solid" w:color="000000" w:fill="000000"/>
          <w:fitText w:val="-20" w:id="-662992382"/>
          <w14:textFill>
            <w14:solidFill>
              <w14:srgbClr w14:val="000000">
                <w14:alpha w14:val="100000"/>
              </w14:srgbClr>
            </w14:solidFill>
          </w14:textFill>
        </w:rPr>
        <w:t xml:space="preserve">|  </w:t>
      </w:r>
      <w:r w:rsidR="00EC5F4F" w:rsidRPr="006A3DD4">
        <w:rPr>
          <w:color w:val="000000"/>
          <w:spacing w:val="-69"/>
          <w:w w:val="15"/>
          <w:shd w:val="solid" w:color="000000" w:fill="000000"/>
          <w:fitText w:val="-20" w:id="-662992382"/>
          <w14:textFill>
            <w14:solidFill>
              <w14:srgbClr w14:val="000000">
                <w14:alpha w14:val="100000"/>
              </w14:srgbClr>
            </w14:solidFill>
          </w14:textFill>
        </w:rPr>
        <w:t>|</w:t>
      </w:r>
      <w:r w:rsidR="00582310" w:rsidRPr="00582310">
        <w:t xml:space="preserve"> </w:t>
      </w:r>
      <w:r w:rsidR="00EC5F4F" w:rsidRPr="006A3DD4">
        <w:rPr>
          <w:color w:val="000000"/>
          <w:w w:val="15"/>
          <w:shd w:val="solid" w:color="000000" w:fill="000000"/>
          <w:fitText w:val="-20" w:id="-662992381"/>
          <w14:textFill>
            <w14:solidFill>
              <w14:srgbClr w14:val="000000">
                <w14:alpha w14:val="100000"/>
              </w14:srgbClr>
            </w14:solidFill>
          </w14:textFill>
        </w:rPr>
        <w:t xml:space="preserve">|  </w:t>
      </w:r>
      <w:r w:rsidR="00EC5F4F" w:rsidRPr="006A3DD4">
        <w:rPr>
          <w:color w:val="000000"/>
          <w:spacing w:val="-69"/>
          <w:w w:val="15"/>
          <w:shd w:val="solid" w:color="000000" w:fill="000000"/>
          <w:fitText w:val="-20" w:id="-662992381"/>
          <w14:textFill>
            <w14:solidFill>
              <w14:srgbClr w14:val="000000">
                <w14:alpha w14:val="100000"/>
              </w14:srgbClr>
            </w14:solidFill>
          </w14:textFill>
        </w:rPr>
        <w:t>|</w:t>
      </w:r>
      <w:r w:rsidR="00582310" w:rsidRPr="00582310">
        <w:t xml:space="preserve"> </w:t>
      </w:r>
      <w:r w:rsidR="00EC5F4F" w:rsidRPr="006A3DD4">
        <w:rPr>
          <w:color w:val="000000"/>
          <w:w w:val="15"/>
          <w:shd w:val="solid" w:color="000000" w:fill="000000"/>
          <w:fitText w:val="-20" w:id="-662992380"/>
          <w14:textFill>
            <w14:solidFill>
              <w14:srgbClr w14:val="000000">
                <w14:alpha w14:val="100000"/>
              </w14:srgbClr>
            </w14:solidFill>
          </w14:textFill>
        </w:rPr>
        <w:t xml:space="preserve">|  </w:t>
      </w:r>
      <w:r w:rsidR="00EC5F4F" w:rsidRPr="006A3DD4">
        <w:rPr>
          <w:color w:val="000000"/>
          <w:spacing w:val="-69"/>
          <w:w w:val="15"/>
          <w:shd w:val="solid" w:color="000000" w:fill="000000"/>
          <w:fitText w:val="-20" w:id="-662992380"/>
          <w14:textFill>
            <w14:solidFill>
              <w14:srgbClr w14:val="000000">
                <w14:alpha w14:val="100000"/>
              </w14:srgbClr>
            </w14:solidFill>
          </w14:textFill>
        </w:rPr>
        <w:t>|</w:t>
      </w:r>
      <w:r w:rsidR="00582310" w:rsidRPr="00582310">
        <w:t xml:space="preserve"> </w:t>
      </w:r>
      <w:r w:rsidRPr="002767DC">
        <w:t xml:space="preserve">price for DOS in dMMR EC </w:t>
      </w:r>
      <w:r w:rsidR="003842BA" w:rsidRPr="002767DC">
        <w:t xml:space="preserve">which was listed on the PBS </w:t>
      </w:r>
      <w:r w:rsidR="00CB0603" w:rsidRPr="002767DC">
        <w:t>on 1</w:t>
      </w:r>
      <w:r w:rsidR="00C56260" w:rsidRPr="002767DC">
        <w:t> </w:t>
      </w:r>
      <w:r w:rsidR="00CB0603" w:rsidRPr="002767DC">
        <w:t>May 2024 following recommendation</w:t>
      </w:r>
      <w:r w:rsidRPr="002767DC">
        <w:t xml:space="preserve"> by the PBAC at the November 2023 meeting. </w:t>
      </w:r>
    </w:p>
    <w:p w14:paraId="6CCAEBDE" w14:textId="6D39145F" w:rsidR="00960DCF" w:rsidRPr="00BF318C" w:rsidRDefault="00960DCF" w:rsidP="00DF241F">
      <w:pPr>
        <w:pStyle w:val="3-BodyText"/>
      </w:pPr>
      <w:r w:rsidRPr="00BF318C">
        <w:t xml:space="preserve">The proposed maximum quantity and number of repeats were also consistent with the November 2023 submission for dMMR EC. For the initial treatment phase, the resubmission proposed that the maximum amount (500 mg) and five repeats be allowed, which aligned with the dosage recommendation for the first six doses (every three weeks (Q3W) over 18 weeks). For the continuing treatment phase, the maximum amount (1,000 mg) and three repeats were proposed, which permits </w:t>
      </w:r>
      <w:r w:rsidRPr="00BF318C">
        <w:lastRenderedPageBreak/>
        <w:t>approximately six months of therapy (24 weeks) between each prescription, consistent with the PBAC Guidelines.</w:t>
      </w:r>
    </w:p>
    <w:p w14:paraId="3FC7911E" w14:textId="4F5ACCB5" w:rsidR="00960DCF" w:rsidRPr="00BF318C" w:rsidRDefault="00960DCF" w:rsidP="00960DCF">
      <w:pPr>
        <w:pStyle w:val="3-BodyText"/>
      </w:pPr>
      <w:r w:rsidRPr="00BF318C">
        <w:t xml:space="preserve">Except for the requirement for patients to have pMMR EC as determined by </w:t>
      </w:r>
      <w:r w:rsidR="000E0B7E" w:rsidRPr="00BF318C">
        <w:t xml:space="preserve">an </w:t>
      </w:r>
      <w:r w:rsidRPr="00BF318C">
        <w:t xml:space="preserve">immunohistochemistry test (instead of dMMR EC), the requested initiation, continuing and grandfathering restrictions for DOS in pMMR 1L A/R EC presented in the resubmission </w:t>
      </w:r>
      <w:r w:rsidR="000E0B7E" w:rsidRPr="00BF318C">
        <w:t xml:space="preserve">were </w:t>
      </w:r>
      <w:r w:rsidRPr="00BF318C">
        <w:t>consistent with the current PBS restriction for DOS for dMMR 1L A/R EC.</w:t>
      </w:r>
    </w:p>
    <w:p w14:paraId="66171446" w14:textId="6713B446" w:rsidR="00960DCF" w:rsidRPr="00BF318C" w:rsidRDefault="00960DCF" w:rsidP="00960DCF">
      <w:pPr>
        <w:pStyle w:val="3-BodyText"/>
      </w:pPr>
      <w:bookmarkStart w:id="12" w:name="_Ref193177841"/>
      <w:r w:rsidRPr="00BF318C">
        <w:t xml:space="preserve">The requested restriction requires patients to not have developed disease progression while receiving PBS-subsidised treatment with DOS for pMMR EC, and </w:t>
      </w:r>
      <w:r w:rsidR="0031645D" w:rsidRPr="00BF318C">
        <w:t xml:space="preserve">included a requirement that limited </w:t>
      </w:r>
      <w:r w:rsidRPr="00BF318C">
        <w:t xml:space="preserve">the treatment duration to a maximum of 36 months. </w:t>
      </w:r>
      <w:r w:rsidR="009D0499" w:rsidRPr="00BF318C">
        <w:t>However,</w:t>
      </w:r>
      <w:r w:rsidRPr="00BF318C">
        <w:t xml:space="preserve"> in the pivotal RUBY trial, patients were able to use DOS even with disease progression if they were clinically stable, at the investigator’s discretion after discussion with the </w:t>
      </w:r>
      <w:r w:rsidR="000E0B7E" w:rsidRPr="00BF318C">
        <w:t>Sponsor</w:t>
      </w:r>
      <w:r w:rsidRPr="00BF318C">
        <w:t>. Patients could also use DOS for longer than 36 months following discussion between the Sponsor and the Investigator, and in RUBY at interim analysis 2 (IA2), among pMMR patients randomised to DOS+CP, 16/189 (8.5%) received treatment for longer than three years. These differences in DOS treatment duration may reduce the applicability of results from RUBY to the proposed PBS population. The draft product information (PI) also did not restrict treatment to a maximum of 36 months.</w:t>
      </w:r>
      <w:bookmarkEnd w:id="12"/>
    </w:p>
    <w:p w14:paraId="196B2C09" w14:textId="625F5387" w:rsidR="00616969" w:rsidRPr="00BF318C" w:rsidRDefault="00616969" w:rsidP="00EE67E1">
      <w:pPr>
        <w:pStyle w:val="3-BodyText"/>
      </w:pPr>
      <w:r w:rsidRPr="00BF318C">
        <w:t xml:space="preserve">The resubmission argued that biomarker specific listings were consistent with the recent PBS listings of </w:t>
      </w:r>
      <w:r w:rsidR="00A76152" w:rsidRPr="00BF318C">
        <w:t xml:space="preserve">OLA </w:t>
      </w:r>
      <w:r w:rsidRPr="00BF318C">
        <w:t>and niraparib as maintenance treatment in 1L ovarian cancer for BRCAm (BRCA mutation) and HRD BRCAwt (homologous recombination</w:t>
      </w:r>
      <w:r w:rsidRPr="00616969">
        <w:t xml:space="preserve"> </w:t>
      </w:r>
      <w:r w:rsidRPr="00BF318C">
        <w:t xml:space="preserve">deficiency, BRCA wild-type) populations. This may not be appropriate, as patients who are HRD negative and BRCAwt remain ineligible for </w:t>
      </w:r>
      <w:r w:rsidR="00A76152" w:rsidRPr="00BF318C">
        <w:t xml:space="preserve">OLA </w:t>
      </w:r>
      <w:r w:rsidRPr="00BF318C">
        <w:t xml:space="preserve">and niraparib in 1L ovarian cancer. </w:t>
      </w:r>
      <w:r w:rsidR="00EE67E1" w:rsidRPr="00BF318C">
        <w:t xml:space="preserve">In contrast, if the proposed population of pMMR patients is recommended for listing, then </w:t>
      </w:r>
      <w:r w:rsidRPr="00BF318C">
        <w:t xml:space="preserve">both pMMR and dMMR EC patients </w:t>
      </w:r>
      <w:r w:rsidR="00EE67E1" w:rsidRPr="00BF318C">
        <w:t xml:space="preserve">would be </w:t>
      </w:r>
      <w:r w:rsidRPr="00BF318C">
        <w:t xml:space="preserve">eligible for DOS+CP, </w:t>
      </w:r>
      <w:r w:rsidR="00EE67E1" w:rsidRPr="00BF318C">
        <w:t xml:space="preserve">and there would not be any ineligible patients based on MMR/MSI status, therefore </w:t>
      </w:r>
      <w:r w:rsidRPr="00BF318C">
        <w:t>it may not be necessary to include both restrictions.</w:t>
      </w:r>
      <w:r w:rsidR="004E2CC4">
        <w:t xml:space="preserve"> </w:t>
      </w:r>
      <w:r w:rsidR="004E2CC4" w:rsidRPr="000A6914">
        <w:rPr>
          <w:iCs/>
        </w:rPr>
        <w:t xml:space="preserve">The ESC considered </w:t>
      </w:r>
      <w:r w:rsidR="00DF241F" w:rsidRPr="000A6914">
        <w:rPr>
          <w:iCs/>
        </w:rPr>
        <w:t>a combined</w:t>
      </w:r>
      <w:r w:rsidR="004E2CC4" w:rsidRPr="000A6914">
        <w:rPr>
          <w:iCs/>
        </w:rPr>
        <w:t xml:space="preserve"> PBS listing for DOS+CP for A/R EC (silent on MMR status) </w:t>
      </w:r>
      <w:r w:rsidR="00DF241F" w:rsidRPr="000A6914">
        <w:rPr>
          <w:iCs/>
        </w:rPr>
        <w:t>may</w:t>
      </w:r>
      <w:r w:rsidR="004E2CC4" w:rsidRPr="000A6914">
        <w:rPr>
          <w:iCs/>
        </w:rPr>
        <w:t xml:space="preserve"> be appropriate.</w:t>
      </w:r>
    </w:p>
    <w:p w14:paraId="1E719C3F" w14:textId="3313776C" w:rsidR="00960DCF" w:rsidRPr="00DB541E" w:rsidRDefault="00960DCF" w:rsidP="00DF241F">
      <w:pPr>
        <w:pStyle w:val="3-BodyText"/>
      </w:pPr>
      <w:r w:rsidRPr="00BF318C">
        <w:t xml:space="preserve">A grandfathering restriction was requested for </w:t>
      </w:r>
      <w:r w:rsidR="002B3A3D">
        <w:t>&lt; 500</w:t>
      </w:r>
      <w:r w:rsidR="002B3A3D" w:rsidRPr="00BF318C">
        <w:t xml:space="preserve"> </w:t>
      </w:r>
      <w:r w:rsidRPr="00BF318C">
        <w:t xml:space="preserve">pMMR patients anticipated to be on the </w:t>
      </w:r>
      <w:r w:rsidR="00FB1149" w:rsidRPr="00BF318C">
        <w:t xml:space="preserve">sponsor’s patient </w:t>
      </w:r>
      <w:r w:rsidRPr="00BF318C">
        <w:t>access program</w:t>
      </w:r>
      <w:r w:rsidR="00FB1149" w:rsidRPr="00BF318C">
        <w:t xml:space="preserve">, which the </w:t>
      </w:r>
      <w:r w:rsidR="003138D8" w:rsidRPr="00BF318C">
        <w:t>re</w:t>
      </w:r>
      <w:r w:rsidR="00FB1149" w:rsidRPr="00BF318C">
        <w:t xml:space="preserve">submission stated would commence </w:t>
      </w:r>
      <w:r w:rsidR="00FB1149" w:rsidRPr="00A867C0">
        <w:t xml:space="preserve">in </w:t>
      </w:r>
      <w:r w:rsidR="00EC5F4F" w:rsidRPr="006A3DD4">
        <w:rPr>
          <w:color w:val="000000"/>
          <w:w w:val="15"/>
          <w:shd w:val="solid" w:color="000000" w:fill="000000"/>
          <w:fitText w:val="-20" w:id="-662992379"/>
          <w14:textFill>
            <w14:solidFill>
              <w14:srgbClr w14:val="000000">
                <w14:alpha w14:val="100000"/>
              </w14:srgbClr>
            </w14:solidFill>
          </w14:textFill>
        </w:rPr>
        <w:t xml:space="preserve">|  </w:t>
      </w:r>
      <w:r w:rsidR="00EC5F4F" w:rsidRPr="006A3DD4">
        <w:rPr>
          <w:color w:val="000000"/>
          <w:spacing w:val="-69"/>
          <w:w w:val="15"/>
          <w:shd w:val="solid" w:color="000000" w:fill="000000"/>
          <w:fitText w:val="-20" w:id="-662992379"/>
          <w14:textFill>
            <w14:solidFill>
              <w14:srgbClr w14:val="000000">
                <w14:alpha w14:val="100000"/>
              </w14:srgbClr>
            </w14:solidFill>
          </w14:textFill>
        </w:rPr>
        <w:t>|</w:t>
      </w:r>
      <w:r w:rsidRPr="00A867C0">
        <w:t>.</w:t>
      </w:r>
      <w:r w:rsidRPr="00BF318C">
        <w:t xml:space="preserve"> A maximum amount of 1,000 mg was requested as this will provide sufficient dose (i.e., 1,000 mg every three weeks) for patients who completed the first six cycles of treatment under the access program before transitioning to PBS-subsidised treatment, as well as patients who have yet to complete the first six cycles of treatment (i.e., 500 mg every three weeks). In the resubmission’s financial model, grandfathered patients were assumed to have completed the initiating phase (first 6</w:t>
      </w:r>
      <w:r w:rsidR="0078294F">
        <w:t> </w:t>
      </w:r>
      <w:r w:rsidRPr="00BF318C">
        <w:t>cycles) of treatment under the access program before transitioning to PBS-subsidised treatment</w:t>
      </w:r>
      <w:r w:rsidRPr="000A6914">
        <w:rPr>
          <w:iCs/>
        </w:rPr>
        <w:t>.</w:t>
      </w:r>
    </w:p>
    <w:p w14:paraId="5B7B8134" w14:textId="05DC8D3F" w:rsidR="00DB541E" w:rsidRPr="00DB541E" w:rsidRDefault="00DB541E" w:rsidP="00DB541E">
      <w:pPr>
        <w:ind w:firstLine="709"/>
        <w:rPr>
          <w:rFonts w:asciiTheme="minorHAnsi" w:hAnsiTheme="minorHAnsi"/>
          <w:i/>
        </w:rPr>
      </w:pPr>
      <w:bookmarkStart w:id="13" w:name="_Hlk76375324"/>
      <w:r w:rsidRPr="00C33D30">
        <w:rPr>
          <w:rFonts w:asciiTheme="minorHAnsi" w:hAnsiTheme="minorHAnsi"/>
          <w:i/>
        </w:rPr>
        <w:t>For more detail on PBAC’s view, see section 7 PBAC outcome.</w:t>
      </w:r>
      <w:bookmarkEnd w:id="13"/>
    </w:p>
    <w:p w14:paraId="0783D610" w14:textId="77777777" w:rsidR="00960DCF" w:rsidRPr="00D16F9D" w:rsidDel="00195452" w:rsidRDefault="00960DCF" w:rsidP="00960DCF">
      <w:pPr>
        <w:pStyle w:val="2-SectionHeading"/>
      </w:pPr>
      <w:bookmarkStart w:id="14" w:name="_Toc193384663"/>
      <w:r w:rsidRPr="00D16F9D" w:rsidDel="00195452">
        <w:lastRenderedPageBreak/>
        <w:t>Population and disease</w:t>
      </w:r>
      <w:bookmarkEnd w:id="14"/>
    </w:p>
    <w:p w14:paraId="67B7C7A0" w14:textId="69700BAF" w:rsidR="00960DCF" w:rsidRPr="00BF318C" w:rsidRDefault="00960DCF" w:rsidP="00960DCF">
      <w:pPr>
        <w:pStyle w:val="3-BodyText"/>
      </w:pPr>
      <w:r w:rsidRPr="00BF318C">
        <w:t xml:space="preserve">EC is a malignancy of the endometrium, the inner lining of the uterus (uterine corpus). EC is the most common type of cancer of the uterus, and accounts for about 95% of all cases of uterine cancer, the most frequently diagnosed gynaecological cancer in Australian women (Cancer Council, 2023). In Australia, the 5-year relative survival rates by stages are not available. </w:t>
      </w:r>
      <w:r w:rsidR="009D0499" w:rsidRPr="00BF318C">
        <w:t>However,</w:t>
      </w:r>
      <w:r w:rsidRPr="00BF318C">
        <w:t xml:space="preserve"> in the UK, 5-year relative survival rates for Stage I, II, III and IV EC were 92.2%, 74,.1%, 47.8%, and 15.1%, respectively for women diagnosed during 2013-2017 (Cancer Research UK 2019).</w:t>
      </w:r>
    </w:p>
    <w:p w14:paraId="10723E96" w14:textId="3DABFCD6" w:rsidR="00960DCF" w:rsidRPr="00BF318C" w:rsidRDefault="00960DCF" w:rsidP="00960DCF">
      <w:pPr>
        <w:pStyle w:val="3-BodyText"/>
      </w:pPr>
      <w:r w:rsidRPr="00BF318C">
        <w:t xml:space="preserve">Endometrial cancers may be classified based on the mismatch repair (MMR) status, as normal/proficient (pMMR) or </w:t>
      </w:r>
      <w:r w:rsidR="00FB1149" w:rsidRPr="00BF318C">
        <w:t>deficient (</w:t>
      </w:r>
      <w:r w:rsidRPr="00BF318C">
        <w:t>dMMR</w:t>
      </w:r>
      <w:r w:rsidR="00FB1149" w:rsidRPr="00BF318C">
        <w:t>)</w:t>
      </w:r>
      <w:r w:rsidRPr="00BF318C">
        <w:t xml:space="preserve"> tumours. The PBAC previously considered that dMMR accounts for 27% of A/R EC (paragraph 4.2, dostarlimab PBAC </w:t>
      </w:r>
      <w:r w:rsidR="00123576">
        <w:t>PSD</w:t>
      </w:r>
      <w:r w:rsidRPr="00BF318C">
        <w:t xml:space="preserve">, November 2023), with the remaining 73% classified as pMMR. dMMR tumours can develop microsatellite instability (MSI), which is a change in the length of repetitive sequences in tumour DNA compared with normal DNA. Therefore, MSI-H is the observable characteristic (phenotype) displayed when errors occur in the DNA MMR system (Luchini, 2019). The complement to this subgroup, pMMR EC, are also referred to as microsatellite stable (MSS). </w:t>
      </w:r>
    </w:p>
    <w:p w14:paraId="09D7C4D5" w14:textId="77777777" w:rsidR="00960DCF" w:rsidRPr="00BF318C" w:rsidRDefault="00960DCF" w:rsidP="00960DCF">
      <w:pPr>
        <w:pStyle w:val="3-BodyText"/>
      </w:pPr>
      <w:r w:rsidRPr="00BF318C">
        <w:t xml:space="preserve">As noted in the RUBY trial protocol v.4 (p43), benefit associated with DOS was expected to be more profound for patients with dMMR/MSI-H A/R EC tumours compared to pMMR/MSS A/R EC. Previously, the ESC had considered that MMR status was likely to be a treatment effect modifier for the outcome of progression free survival (PFS) in RUBY (Paragraph 6.24, dostarlimab PSD, November 2023 PBAC meeting). </w:t>
      </w:r>
    </w:p>
    <w:p w14:paraId="35A6C5AB" w14:textId="77777777" w:rsidR="00960DCF" w:rsidRPr="00D16F9D" w:rsidRDefault="00960DCF" w:rsidP="00960DCF">
      <w:pPr>
        <w:pStyle w:val="3-BodyText"/>
      </w:pPr>
      <w:r w:rsidRPr="00BF318C">
        <w:t>DOS+CP is intended for use in patients with A/R EC who have not been previously treated with systemic therapy, or if treated with neoadjuvant/adjuvant systemic</w:t>
      </w:r>
      <w:r w:rsidRPr="00D16F9D">
        <w:t xml:space="preserve"> therapy, the cancer has recurred or progressed after more than 6 months from the last dose of systemic therapy.</w:t>
      </w:r>
    </w:p>
    <w:p w14:paraId="59FA03FE" w14:textId="654C5E42" w:rsidR="00960DCF" w:rsidRDefault="00960DCF" w:rsidP="00DF241F">
      <w:pPr>
        <w:pStyle w:val="3-BodyText"/>
      </w:pPr>
      <w:r w:rsidRPr="00D16F9D">
        <w:t xml:space="preserve">DOS is a humanised, monoclonal antibody of the immunoglobulin G4 isotype that binds with high affinity and specificity to </w:t>
      </w:r>
      <w:r w:rsidR="001C477B">
        <w:t xml:space="preserve">programmed </w:t>
      </w:r>
      <w:r w:rsidR="00F21C5F">
        <w:t xml:space="preserve">cell </w:t>
      </w:r>
      <w:r w:rsidR="001C477B">
        <w:t>death</w:t>
      </w:r>
      <w:r w:rsidR="00F21C5F">
        <w:t xml:space="preserve"> protein-</w:t>
      </w:r>
      <w:r w:rsidR="001C477B">
        <w:t>1 (</w:t>
      </w:r>
      <w:r w:rsidRPr="00D16F9D">
        <w:t>PD-1</w:t>
      </w:r>
      <w:r w:rsidR="001C477B">
        <w:t>)</w:t>
      </w:r>
      <w:r w:rsidRPr="00D16F9D">
        <w:t xml:space="preserve">, resulting in inhibition of binding to </w:t>
      </w:r>
      <w:r w:rsidR="001C477B">
        <w:t>programmed death ligand 1 (</w:t>
      </w:r>
      <w:r w:rsidRPr="00D16F9D">
        <w:t>PD</w:t>
      </w:r>
      <w:r w:rsidRPr="00D16F9D">
        <w:noBreakHyphen/>
        <w:t>L1</w:t>
      </w:r>
      <w:r w:rsidR="001C477B">
        <w:t>)</w:t>
      </w:r>
      <w:r w:rsidRPr="00D16F9D">
        <w:t xml:space="preserve"> and PD-L2. This blocks PD-1 pathway-mediated immune inhibition, resulting in immune reactivation, including reactivation of the anti-tumour immune response. The resubmission claimed that the combination of immune checkpoint inhibitors with chemotherapy synergise to </w:t>
      </w:r>
      <w:r w:rsidR="004F5C9D">
        <w:t xml:space="preserve">produce an </w:t>
      </w:r>
      <w:r w:rsidRPr="00D16F9D">
        <w:t>enhance</w:t>
      </w:r>
      <w:r w:rsidR="004F5C9D">
        <w:t>d</w:t>
      </w:r>
      <w:r w:rsidRPr="00D16F9D">
        <w:t xml:space="preserve"> anti-tumour response. </w:t>
      </w:r>
    </w:p>
    <w:p w14:paraId="643240B9" w14:textId="7DC0876D" w:rsidR="00DB541E" w:rsidRPr="00DB541E" w:rsidRDefault="00DB541E" w:rsidP="00DB541E">
      <w:pPr>
        <w:ind w:firstLine="709"/>
        <w:rPr>
          <w:rFonts w:asciiTheme="minorHAnsi" w:hAnsiTheme="minorHAnsi"/>
          <w:i/>
        </w:rPr>
      </w:pPr>
      <w:r w:rsidRPr="00C33D30">
        <w:rPr>
          <w:rFonts w:asciiTheme="minorHAnsi" w:hAnsiTheme="minorHAnsi"/>
          <w:i/>
        </w:rPr>
        <w:t>For more detail on PBAC’s view, see section 7 PBAC outcome.</w:t>
      </w:r>
    </w:p>
    <w:p w14:paraId="6777FD10" w14:textId="7528DAD6" w:rsidR="00960DCF" w:rsidRPr="00D16F9D" w:rsidRDefault="00960DCF" w:rsidP="00960DCF">
      <w:pPr>
        <w:pStyle w:val="2-SectionHeading"/>
      </w:pPr>
      <w:bookmarkStart w:id="15" w:name="_Toc193384664"/>
      <w:r w:rsidRPr="00D16F9D">
        <w:t>Comparator</w:t>
      </w:r>
      <w:bookmarkEnd w:id="15"/>
    </w:p>
    <w:p w14:paraId="01344E32" w14:textId="00918EC9" w:rsidR="00960DCF" w:rsidRPr="00BF318C" w:rsidRDefault="00960DCF" w:rsidP="00DF241F">
      <w:pPr>
        <w:pStyle w:val="3-BodyText"/>
      </w:pPr>
      <w:r w:rsidRPr="00BF318C">
        <w:t xml:space="preserve">The resubmission nominated CP as the main comparator. For a proportion of patients, 1L platinum-containing chemotherapy followed by second line (2L) pembrolizumab (PEM) plus lenvatinib (LEN) would be the comparator. The resubmission noted that </w:t>
      </w:r>
      <w:r w:rsidRPr="00BF318C">
        <w:lastRenderedPageBreak/>
        <w:t xml:space="preserve">the PBAC previously considered that CP was the appropriate comparator for the all-comers population, but 1L CP followed by 2L PEM+LEN is also a relevant comparator for a proportion of the population (paragraph 7.19, dostarlimab </w:t>
      </w:r>
      <w:r w:rsidR="0027491F" w:rsidRPr="00BF318C">
        <w:t>PSD</w:t>
      </w:r>
      <w:r w:rsidRPr="00BF318C">
        <w:t>, November 2023</w:t>
      </w:r>
      <w:r w:rsidR="0027491F" w:rsidRPr="00BF318C">
        <w:t xml:space="preserve"> PBAC meeting</w:t>
      </w:r>
      <w:r w:rsidRPr="00BF318C">
        <w:t xml:space="preserve">). </w:t>
      </w:r>
      <w:r w:rsidR="00591142" w:rsidRPr="00BF318C">
        <w:t xml:space="preserve">The </w:t>
      </w:r>
      <w:r w:rsidR="005763B4">
        <w:t>re</w:t>
      </w:r>
      <w:r w:rsidR="00591142" w:rsidRPr="00BF318C">
        <w:t xml:space="preserve">submission assumed that 1L CP followed by 2L PEM+LEN would be the comparator in approximately half of the population (assumed to be 50.7% in the economic evaluation based on RUBY IA2 and 49% in financial estimates, based on a 51% reported response rate to 1L platinum-based chemotherapy as reported in Miller 2012 and accepted by the PBAC (Table 20, dostarlimab PSD, November 2023). </w:t>
      </w:r>
      <w:r w:rsidRPr="00BF318C">
        <w:t xml:space="preserve">The </w:t>
      </w:r>
      <w:r w:rsidR="00A95FB8" w:rsidRPr="000A6914">
        <w:rPr>
          <w:iCs/>
        </w:rPr>
        <w:t xml:space="preserve">ESC </w:t>
      </w:r>
      <w:r w:rsidR="00822627" w:rsidRPr="000A6914">
        <w:rPr>
          <w:iCs/>
        </w:rPr>
        <w:t xml:space="preserve">considered the </w:t>
      </w:r>
      <w:r w:rsidRPr="00BF318C">
        <w:t>nominated comparator</w:t>
      </w:r>
      <w:r w:rsidR="00591142" w:rsidRPr="00BF318C">
        <w:t>s</w:t>
      </w:r>
      <w:r w:rsidRPr="00BF318C">
        <w:t xml:space="preserve"> </w:t>
      </w:r>
      <w:r w:rsidR="00591142" w:rsidRPr="00BF318C">
        <w:t xml:space="preserve">were </w:t>
      </w:r>
      <w:r w:rsidRPr="00BF318C">
        <w:t xml:space="preserve">appropriate. However, the clinical evidence presented may not be sufficiently representative of the </w:t>
      </w:r>
      <w:r w:rsidR="00630986" w:rsidRPr="00BF318C">
        <w:t xml:space="preserve">second </w:t>
      </w:r>
      <w:r w:rsidRPr="00BF318C">
        <w:t xml:space="preserve">comparator </w:t>
      </w:r>
      <w:r w:rsidR="00630986" w:rsidRPr="00BF318C">
        <w:t xml:space="preserve">(1L CP followed by 2L PEM+LEN) </w:t>
      </w:r>
      <w:r w:rsidRPr="00BF318C">
        <w:t xml:space="preserve">(see paragraph </w:t>
      </w:r>
      <w:r w:rsidRPr="00BF318C">
        <w:fldChar w:fldCharType="begin"/>
      </w:r>
      <w:r w:rsidRPr="00BF318C">
        <w:instrText xml:space="preserve"> REF _Ref190633421 \r \h </w:instrText>
      </w:r>
      <w:r w:rsidR="00BF318C" w:rsidRPr="00BF318C">
        <w:instrText xml:space="preserve"> \* MERGEFORMAT </w:instrText>
      </w:r>
      <w:r w:rsidRPr="00BF318C">
        <w:fldChar w:fldCharType="separate"/>
      </w:r>
      <w:r w:rsidR="006A3DD4">
        <w:t>6.12</w:t>
      </w:r>
      <w:r w:rsidRPr="00BF318C">
        <w:fldChar w:fldCharType="end"/>
      </w:r>
      <w:r w:rsidRPr="00BF318C">
        <w:t>).</w:t>
      </w:r>
    </w:p>
    <w:p w14:paraId="4EA87F8C" w14:textId="76BF5792" w:rsidR="00960DCF" w:rsidRPr="00BF318C" w:rsidRDefault="00960DCF" w:rsidP="00960DCF">
      <w:pPr>
        <w:pStyle w:val="3-BodyText"/>
      </w:pPr>
      <w:bookmarkStart w:id="16" w:name="_Ref190685091"/>
      <w:r w:rsidRPr="00BF318C">
        <w:t xml:space="preserve">In addition, the resubmission noted that the PBAC </w:t>
      </w:r>
      <w:r w:rsidR="00886445" w:rsidRPr="00BF318C">
        <w:t>previously</w:t>
      </w:r>
      <w:r w:rsidRPr="00BF318C">
        <w:t xml:space="preserve"> considered that there should be </w:t>
      </w:r>
      <w:r w:rsidR="00630986" w:rsidRPr="00BF318C">
        <w:t xml:space="preserve">evaluation </w:t>
      </w:r>
      <w:r w:rsidRPr="00BF318C">
        <w:t xml:space="preserve">of the near market comparators to help inform the clinical place of DOS+CP as 1L treatment of EC (paragraph 7.22, dostarlimab PBAC </w:t>
      </w:r>
      <w:r w:rsidR="00123576">
        <w:t>PSD</w:t>
      </w:r>
      <w:r w:rsidRPr="00BF318C">
        <w:t>, November</w:t>
      </w:r>
      <w:r w:rsidR="00123576">
        <w:t> </w:t>
      </w:r>
      <w:r w:rsidRPr="00BF318C">
        <w:t xml:space="preserve">2023). To address this, the resubmission also nominated </w:t>
      </w:r>
      <w:r w:rsidR="009860ED" w:rsidRPr="00BF318C">
        <w:t>DUR+</w:t>
      </w:r>
      <w:r w:rsidRPr="00BF318C">
        <w:t xml:space="preserve">CP with or without </w:t>
      </w:r>
      <w:r w:rsidR="00A76152" w:rsidRPr="00BF318C">
        <w:t>OLA</w:t>
      </w:r>
      <w:r w:rsidRPr="00BF318C">
        <w:t xml:space="preserve"> (considered by the PBAC at the November 2024 PBAC meeting) and PEM plus chemotherapy </w:t>
      </w:r>
      <w:r w:rsidR="00FD5BCA" w:rsidRPr="00BF318C">
        <w:t xml:space="preserve">(PEM+CP) </w:t>
      </w:r>
      <w:r w:rsidRPr="00BF318C">
        <w:t>as near market comparators as both regimens had ongoing trials for 1L A/R EC, and a supplementary clinical comparison was presented as an Appendix. No direct comparative evidence was provided and instead an unanchored indirect comparison was presented</w:t>
      </w:r>
      <w:r w:rsidR="007D32B4" w:rsidRPr="00BF318C">
        <w:t xml:space="preserve"> (see paragraph </w:t>
      </w:r>
      <w:r w:rsidR="007D32B4" w:rsidRPr="00BF318C">
        <w:fldChar w:fldCharType="begin"/>
      </w:r>
      <w:r w:rsidR="007D32B4" w:rsidRPr="00BF318C">
        <w:instrText xml:space="preserve"> REF _Ref193346371 \r \h  \* MERGEFORMAT </w:instrText>
      </w:r>
      <w:r w:rsidR="007D32B4" w:rsidRPr="00BF318C">
        <w:fldChar w:fldCharType="separate"/>
      </w:r>
      <w:r w:rsidR="006A3DD4">
        <w:t>6.23</w:t>
      </w:r>
      <w:r w:rsidR="007D32B4" w:rsidRPr="00BF318C">
        <w:fldChar w:fldCharType="end"/>
      </w:r>
      <w:r w:rsidR="007D32B4" w:rsidRPr="00BF318C">
        <w:t>)</w:t>
      </w:r>
      <w:r w:rsidRPr="00BF318C">
        <w:t>.</w:t>
      </w:r>
      <w:bookmarkEnd w:id="16"/>
      <w:r w:rsidRPr="00BF318C">
        <w:t xml:space="preserve"> </w:t>
      </w:r>
    </w:p>
    <w:p w14:paraId="3131FE38" w14:textId="66EEE996" w:rsidR="00960DCF" w:rsidRDefault="00960DCF" w:rsidP="00960DCF">
      <w:pPr>
        <w:pStyle w:val="3-BodyText"/>
      </w:pPr>
      <w:r w:rsidRPr="00BF318C">
        <w:t xml:space="preserve">At the November 2024 PBAC meeting, the PBAC recommended the listing of </w:t>
      </w:r>
      <w:r w:rsidR="009860ED" w:rsidRPr="00BF318C">
        <w:t>DUR+</w:t>
      </w:r>
      <w:r w:rsidRPr="00BF318C">
        <w:t>CP for dMMR EC based on non-inferiority to DOS+</w:t>
      </w:r>
      <w:r w:rsidR="009D0499" w:rsidRPr="00BF318C">
        <w:t>CP but</w:t>
      </w:r>
      <w:r w:rsidRPr="00BF318C">
        <w:t xml:space="preserve"> deferred the recommendation for pMMR EC due to ongoing TGA considerations. The PBAC ha</w:t>
      </w:r>
      <w:r w:rsidR="00100013">
        <w:t>d</w:t>
      </w:r>
      <w:r w:rsidRPr="00BF318C">
        <w:t xml:space="preserve"> not previously considered PEM</w:t>
      </w:r>
      <w:r w:rsidR="00FD5BCA" w:rsidRPr="00BF318C">
        <w:t>+CP</w:t>
      </w:r>
      <w:r w:rsidRPr="00BF318C">
        <w:t xml:space="preserve"> for 1L A/R EC. </w:t>
      </w:r>
    </w:p>
    <w:p w14:paraId="65440CE0" w14:textId="5CCA4898" w:rsidR="00DB541E" w:rsidRPr="00BF318C" w:rsidRDefault="00DB541E" w:rsidP="00DB541E">
      <w:pPr>
        <w:ind w:firstLine="709"/>
      </w:pPr>
      <w:r w:rsidRPr="00C33D30">
        <w:rPr>
          <w:rFonts w:asciiTheme="minorHAnsi" w:hAnsiTheme="minorHAnsi"/>
          <w:i/>
        </w:rPr>
        <w:t>For more detail on PBAC’s view, see section 7 PBAC outcome.</w:t>
      </w:r>
    </w:p>
    <w:p w14:paraId="65F27FE9" w14:textId="4D716AC9" w:rsidR="00960DCF" w:rsidRPr="00D16F9D" w:rsidRDefault="00960DCF" w:rsidP="00324B05">
      <w:pPr>
        <w:pStyle w:val="2-SectionHeading"/>
      </w:pPr>
      <w:bookmarkStart w:id="17" w:name="_Toc193384665"/>
      <w:bookmarkStart w:id="18" w:name="_Toc22897640"/>
      <w:r w:rsidRPr="00D16F9D">
        <w:t>Consideration of the evidence</w:t>
      </w:r>
      <w:bookmarkEnd w:id="17"/>
    </w:p>
    <w:p w14:paraId="58C53011" w14:textId="77777777" w:rsidR="00457309" w:rsidRPr="006E1229" w:rsidRDefault="00457309" w:rsidP="008848BE">
      <w:pPr>
        <w:pStyle w:val="4-SubsectionHeading"/>
      </w:pPr>
      <w:bookmarkStart w:id="19" w:name="_Hlk76375935"/>
      <w:bookmarkStart w:id="20" w:name="_Toc193384666"/>
      <w:r w:rsidRPr="006E1229">
        <w:t>Sponsor hearing</w:t>
      </w:r>
    </w:p>
    <w:p w14:paraId="522890D0" w14:textId="1CD29293" w:rsidR="00457309" w:rsidRPr="009C79D3" w:rsidRDefault="00457309" w:rsidP="00732D4B">
      <w:pPr>
        <w:widowControl w:val="0"/>
        <w:numPr>
          <w:ilvl w:val="1"/>
          <w:numId w:val="1"/>
        </w:numPr>
        <w:spacing w:after="120"/>
        <w:rPr>
          <w:rFonts w:cs="Calibri"/>
          <w:bCs/>
          <w:snapToGrid w:val="0"/>
        </w:rPr>
      </w:pPr>
      <w:bookmarkStart w:id="21" w:name="_Hlk76382586"/>
      <w:r w:rsidRPr="009C79D3">
        <w:rPr>
          <w:rFonts w:asciiTheme="minorHAnsi" w:hAnsiTheme="minorHAnsi"/>
          <w:bCs/>
          <w:snapToGrid w:val="0"/>
        </w:rPr>
        <w:t xml:space="preserve">The sponsor requested a hearing for this item. The clinician presented </w:t>
      </w:r>
      <w:r w:rsidR="003A36AC" w:rsidRPr="009C79D3">
        <w:rPr>
          <w:rFonts w:asciiTheme="minorHAnsi" w:hAnsiTheme="minorHAnsi"/>
          <w:bCs/>
          <w:snapToGrid w:val="0"/>
        </w:rPr>
        <w:t xml:space="preserve">a general overview of the </w:t>
      </w:r>
      <w:r w:rsidR="00C7590A" w:rsidRPr="009C79D3">
        <w:rPr>
          <w:rFonts w:asciiTheme="minorHAnsi" w:hAnsiTheme="minorHAnsi"/>
          <w:bCs/>
          <w:snapToGrid w:val="0"/>
        </w:rPr>
        <w:t xml:space="preserve">population and disease </w:t>
      </w:r>
      <w:r w:rsidR="00FE57DC" w:rsidRPr="009C79D3">
        <w:rPr>
          <w:rFonts w:asciiTheme="minorHAnsi" w:hAnsiTheme="minorHAnsi"/>
          <w:bCs/>
          <w:snapToGrid w:val="0"/>
        </w:rPr>
        <w:t>in Australia</w:t>
      </w:r>
      <w:r w:rsidR="008A1DF4" w:rsidRPr="009C79D3">
        <w:rPr>
          <w:rFonts w:asciiTheme="minorHAnsi" w:hAnsiTheme="minorHAnsi"/>
          <w:bCs/>
          <w:snapToGrid w:val="0"/>
        </w:rPr>
        <w:t xml:space="preserve">. The clinician </w:t>
      </w:r>
      <w:r w:rsidR="0016717D" w:rsidRPr="009C79D3">
        <w:rPr>
          <w:rFonts w:asciiTheme="minorHAnsi" w:hAnsiTheme="minorHAnsi"/>
          <w:bCs/>
          <w:snapToGrid w:val="0"/>
        </w:rPr>
        <w:t xml:space="preserve">outlined the </w:t>
      </w:r>
      <w:r w:rsidR="00A73443" w:rsidRPr="009C79D3">
        <w:rPr>
          <w:rFonts w:asciiTheme="minorHAnsi" w:hAnsiTheme="minorHAnsi"/>
          <w:bCs/>
          <w:snapToGrid w:val="0"/>
        </w:rPr>
        <w:t xml:space="preserve">current treatment options and </w:t>
      </w:r>
      <w:r w:rsidR="003B449A" w:rsidRPr="009C79D3">
        <w:rPr>
          <w:rFonts w:asciiTheme="minorHAnsi" w:hAnsiTheme="minorHAnsi"/>
          <w:bCs/>
          <w:snapToGrid w:val="0"/>
        </w:rPr>
        <w:t>the</w:t>
      </w:r>
      <w:r w:rsidR="00A73443" w:rsidRPr="009C79D3">
        <w:rPr>
          <w:rFonts w:asciiTheme="minorHAnsi" w:hAnsiTheme="minorHAnsi"/>
          <w:bCs/>
          <w:snapToGrid w:val="0"/>
        </w:rPr>
        <w:t xml:space="preserve"> limited effective treatments for advanced and recurrent </w:t>
      </w:r>
      <w:r w:rsidR="006263A0" w:rsidRPr="009C79D3">
        <w:rPr>
          <w:rFonts w:asciiTheme="minorHAnsi" w:hAnsiTheme="minorHAnsi"/>
          <w:bCs/>
          <w:snapToGrid w:val="0"/>
        </w:rPr>
        <w:t>endometrial</w:t>
      </w:r>
      <w:r w:rsidR="00D35CE6" w:rsidRPr="009C79D3">
        <w:rPr>
          <w:rFonts w:asciiTheme="minorHAnsi" w:hAnsiTheme="minorHAnsi"/>
          <w:bCs/>
          <w:snapToGrid w:val="0"/>
        </w:rPr>
        <w:t xml:space="preserve"> cancers</w:t>
      </w:r>
      <w:r w:rsidR="0016717D" w:rsidRPr="009C79D3">
        <w:rPr>
          <w:rFonts w:asciiTheme="minorHAnsi" w:hAnsiTheme="minorHAnsi"/>
          <w:bCs/>
          <w:snapToGrid w:val="0"/>
        </w:rPr>
        <w:t xml:space="preserve">. </w:t>
      </w:r>
      <w:r w:rsidR="00714B03" w:rsidRPr="009C79D3">
        <w:rPr>
          <w:rFonts w:asciiTheme="minorHAnsi" w:hAnsiTheme="minorHAnsi"/>
          <w:bCs/>
          <w:snapToGrid w:val="0"/>
        </w:rPr>
        <w:t>The clinician noted the importance of early immunotherapy</w:t>
      </w:r>
      <w:r w:rsidR="00503020" w:rsidRPr="009C79D3">
        <w:rPr>
          <w:rFonts w:asciiTheme="minorHAnsi" w:hAnsiTheme="minorHAnsi"/>
          <w:bCs/>
          <w:snapToGrid w:val="0"/>
        </w:rPr>
        <w:t>, noting</w:t>
      </w:r>
      <w:r w:rsidR="00350279" w:rsidRPr="009C79D3">
        <w:rPr>
          <w:rFonts w:asciiTheme="minorHAnsi" w:hAnsiTheme="minorHAnsi"/>
          <w:bCs/>
          <w:snapToGrid w:val="0"/>
        </w:rPr>
        <w:t xml:space="preserve"> approximately two thirds of women do not receive </w:t>
      </w:r>
      <w:r w:rsidR="009C79D3" w:rsidRPr="009C79D3">
        <w:rPr>
          <w:rFonts w:asciiTheme="minorHAnsi" w:hAnsiTheme="minorHAnsi"/>
          <w:bCs/>
          <w:snapToGrid w:val="0"/>
        </w:rPr>
        <w:t>second line therapy. The clinician noted</w:t>
      </w:r>
      <w:r w:rsidR="00C95E61" w:rsidRPr="009C79D3">
        <w:rPr>
          <w:rFonts w:asciiTheme="minorHAnsi" w:hAnsiTheme="minorHAnsi"/>
          <w:bCs/>
          <w:snapToGrid w:val="0"/>
        </w:rPr>
        <w:t xml:space="preserve"> </w:t>
      </w:r>
      <w:r w:rsidR="007C0DA2" w:rsidRPr="009C79D3">
        <w:rPr>
          <w:rFonts w:asciiTheme="minorHAnsi" w:hAnsiTheme="minorHAnsi"/>
          <w:bCs/>
          <w:snapToGrid w:val="0"/>
        </w:rPr>
        <w:t xml:space="preserve">the </w:t>
      </w:r>
      <w:r w:rsidR="00C95E61" w:rsidRPr="009C79D3">
        <w:rPr>
          <w:rFonts w:asciiTheme="minorHAnsi" w:hAnsiTheme="minorHAnsi"/>
          <w:bCs/>
          <w:snapToGrid w:val="0"/>
        </w:rPr>
        <w:t xml:space="preserve">RUBY trial </w:t>
      </w:r>
      <w:r w:rsidR="007C0DA2" w:rsidRPr="009C79D3">
        <w:rPr>
          <w:rFonts w:asciiTheme="minorHAnsi" w:hAnsiTheme="minorHAnsi"/>
          <w:bCs/>
          <w:snapToGrid w:val="0"/>
        </w:rPr>
        <w:t>showed a trend in reduced risk of death by 21% and a 7</w:t>
      </w:r>
      <w:r w:rsidR="00EF727C">
        <w:rPr>
          <w:rFonts w:asciiTheme="minorHAnsi" w:hAnsiTheme="minorHAnsi"/>
          <w:bCs/>
          <w:snapToGrid w:val="0"/>
        </w:rPr>
        <w:t> </w:t>
      </w:r>
      <w:r w:rsidR="007C0DA2" w:rsidRPr="009C79D3">
        <w:rPr>
          <w:rFonts w:asciiTheme="minorHAnsi" w:hAnsiTheme="minorHAnsi"/>
          <w:bCs/>
          <w:snapToGrid w:val="0"/>
        </w:rPr>
        <w:t>month improvement in median overall survival</w:t>
      </w:r>
      <w:r w:rsidR="00EB6791" w:rsidRPr="009C79D3">
        <w:rPr>
          <w:rFonts w:asciiTheme="minorHAnsi" w:hAnsiTheme="minorHAnsi"/>
          <w:bCs/>
          <w:snapToGrid w:val="0"/>
        </w:rPr>
        <w:t xml:space="preserve"> in the pMMR subgroup</w:t>
      </w:r>
      <w:r w:rsidR="007C0DA2" w:rsidRPr="009C79D3">
        <w:rPr>
          <w:rFonts w:asciiTheme="minorHAnsi" w:hAnsiTheme="minorHAnsi"/>
          <w:bCs/>
          <w:snapToGrid w:val="0"/>
        </w:rPr>
        <w:t xml:space="preserve">, although </w:t>
      </w:r>
      <w:r w:rsidR="00553CFC" w:rsidRPr="009C79D3">
        <w:rPr>
          <w:rFonts w:asciiTheme="minorHAnsi" w:hAnsiTheme="minorHAnsi"/>
          <w:bCs/>
          <w:snapToGrid w:val="0"/>
        </w:rPr>
        <w:t>it was no</w:t>
      </w:r>
      <w:r w:rsidR="00EB6791" w:rsidRPr="009C79D3">
        <w:rPr>
          <w:rFonts w:asciiTheme="minorHAnsi" w:hAnsiTheme="minorHAnsi"/>
          <w:bCs/>
          <w:snapToGrid w:val="0"/>
        </w:rPr>
        <w:t>ted this was not</w:t>
      </w:r>
      <w:r w:rsidR="00553CFC" w:rsidRPr="009C79D3">
        <w:rPr>
          <w:rFonts w:asciiTheme="minorHAnsi" w:hAnsiTheme="minorHAnsi"/>
          <w:bCs/>
          <w:snapToGrid w:val="0"/>
        </w:rPr>
        <w:t xml:space="preserve"> </w:t>
      </w:r>
      <w:r w:rsidR="009F6E71" w:rsidRPr="009C79D3">
        <w:rPr>
          <w:rFonts w:asciiTheme="minorHAnsi" w:hAnsiTheme="minorHAnsi"/>
          <w:bCs/>
          <w:snapToGrid w:val="0"/>
        </w:rPr>
        <w:t>statistically</w:t>
      </w:r>
      <w:r w:rsidR="00553CFC" w:rsidRPr="009C79D3">
        <w:rPr>
          <w:rFonts w:asciiTheme="minorHAnsi" w:hAnsiTheme="minorHAnsi"/>
          <w:bCs/>
          <w:snapToGrid w:val="0"/>
        </w:rPr>
        <w:t xml:space="preserve"> </w:t>
      </w:r>
      <w:r w:rsidR="00492959" w:rsidRPr="009C79D3">
        <w:rPr>
          <w:rFonts w:asciiTheme="minorHAnsi" w:hAnsiTheme="minorHAnsi"/>
          <w:bCs/>
          <w:snapToGrid w:val="0"/>
        </w:rPr>
        <w:t>significant</w:t>
      </w:r>
      <w:r w:rsidR="00553CFC" w:rsidRPr="009C79D3">
        <w:rPr>
          <w:rFonts w:asciiTheme="minorHAnsi" w:hAnsiTheme="minorHAnsi"/>
          <w:bCs/>
          <w:snapToGrid w:val="0"/>
        </w:rPr>
        <w:t>.</w:t>
      </w:r>
      <w:r w:rsidR="00492959" w:rsidRPr="009C79D3">
        <w:rPr>
          <w:rFonts w:asciiTheme="minorHAnsi" w:hAnsiTheme="minorHAnsi"/>
          <w:bCs/>
          <w:snapToGrid w:val="0"/>
        </w:rPr>
        <w:t xml:space="preserve"> The PBAC noted the </w:t>
      </w:r>
      <w:r w:rsidR="002229CE" w:rsidRPr="009C79D3">
        <w:rPr>
          <w:rFonts w:asciiTheme="minorHAnsi" w:hAnsiTheme="minorHAnsi"/>
          <w:bCs/>
          <w:snapToGrid w:val="0"/>
        </w:rPr>
        <w:t>clinician suggested the OS curves remain separated, however, this was no</w:t>
      </w:r>
      <w:r w:rsidR="009C79D3" w:rsidRPr="009C79D3">
        <w:rPr>
          <w:rFonts w:asciiTheme="minorHAnsi" w:hAnsiTheme="minorHAnsi"/>
          <w:bCs/>
          <w:snapToGrid w:val="0"/>
        </w:rPr>
        <w:t>t</w:t>
      </w:r>
      <w:r w:rsidR="002229CE" w:rsidRPr="009C79D3">
        <w:rPr>
          <w:rFonts w:asciiTheme="minorHAnsi" w:hAnsiTheme="minorHAnsi"/>
          <w:bCs/>
          <w:snapToGrid w:val="0"/>
        </w:rPr>
        <w:t xml:space="preserve"> the case for the pMMR subgroup, as the curves </w:t>
      </w:r>
      <w:r w:rsidR="00C175C1" w:rsidRPr="009C79D3">
        <w:rPr>
          <w:rFonts w:asciiTheme="minorHAnsi" w:hAnsiTheme="minorHAnsi"/>
          <w:bCs/>
          <w:snapToGrid w:val="0"/>
        </w:rPr>
        <w:t xml:space="preserve">were converging </w:t>
      </w:r>
      <w:r w:rsidR="00503020" w:rsidRPr="009C79D3">
        <w:rPr>
          <w:rFonts w:asciiTheme="minorHAnsi" w:hAnsiTheme="minorHAnsi"/>
          <w:bCs/>
          <w:snapToGrid w:val="0"/>
        </w:rPr>
        <w:t>beyond 24 months.</w:t>
      </w:r>
      <w:bookmarkEnd w:id="21"/>
    </w:p>
    <w:p w14:paraId="65D06FCC" w14:textId="77777777" w:rsidR="00457309" w:rsidRPr="006E1229" w:rsidRDefault="00457309" w:rsidP="008848BE">
      <w:pPr>
        <w:pStyle w:val="4-SubsectionHeading"/>
      </w:pPr>
      <w:r w:rsidRPr="006E1229">
        <w:t>Consumer comments</w:t>
      </w:r>
    </w:p>
    <w:p w14:paraId="085DCD57" w14:textId="068FBE75" w:rsidR="00457309" w:rsidRDefault="00457309" w:rsidP="00457309">
      <w:pPr>
        <w:widowControl w:val="0"/>
        <w:numPr>
          <w:ilvl w:val="1"/>
          <w:numId w:val="1"/>
        </w:numPr>
        <w:spacing w:after="120"/>
        <w:rPr>
          <w:rFonts w:asciiTheme="minorHAnsi" w:hAnsiTheme="minorHAnsi"/>
          <w:bCs/>
          <w:snapToGrid w:val="0"/>
        </w:rPr>
      </w:pPr>
      <w:bookmarkStart w:id="22" w:name="_Hlk76382618"/>
      <w:r w:rsidRPr="00836F75">
        <w:rPr>
          <w:rFonts w:asciiTheme="minorHAnsi" w:hAnsiTheme="minorHAnsi"/>
          <w:bCs/>
          <w:snapToGrid w:val="0"/>
        </w:rPr>
        <w:t>The PBAC noted and welcomed the input from health care professionals (</w:t>
      </w:r>
      <w:r w:rsidR="00805BC2">
        <w:rPr>
          <w:rFonts w:asciiTheme="minorHAnsi" w:hAnsiTheme="minorHAnsi"/>
          <w:bCs/>
          <w:snapToGrid w:val="0"/>
        </w:rPr>
        <w:t>3</w:t>
      </w:r>
      <w:r w:rsidRPr="00836F75">
        <w:rPr>
          <w:rFonts w:asciiTheme="minorHAnsi" w:hAnsiTheme="minorHAnsi"/>
          <w:bCs/>
          <w:snapToGrid w:val="0"/>
        </w:rPr>
        <w:t>)</w:t>
      </w:r>
      <w:r w:rsidR="003014E8">
        <w:rPr>
          <w:rFonts w:asciiTheme="minorHAnsi" w:hAnsiTheme="minorHAnsi"/>
          <w:bCs/>
          <w:snapToGrid w:val="0"/>
        </w:rPr>
        <w:t xml:space="preserve">, </w:t>
      </w:r>
      <w:r w:rsidR="0009560E">
        <w:rPr>
          <w:rFonts w:asciiTheme="minorHAnsi" w:hAnsiTheme="minorHAnsi"/>
          <w:bCs/>
          <w:snapToGrid w:val="0"/>
        </w:rPr>
        <w:t xml:space="preserve">medical </w:t>
      </w:r>
      <w:r w:rsidR="0009560E">
        <w:rPr>
          <w:rFonts w:asciiTheme="minorHAnsi" w:hAnsiTheme="minorHAnsi"/>
          <w:bCs/>
          <w:snapToGrid w:val="0"/>
        </w:rPr>
        <w:lastRenderedPageBreak/>
        <w:t xml:space="preserve">organisation (1), </w:t>
      </w:r>
      <w:r w:rsidR="006365DF">
        <w:rPr>
          <w:rFonts w:asciiTheme="minorHAnsi" w:hAnsiTheme="minorHAnsi"/>
          <w:bCs/>
          <w:snapToGrid w:val="0"/>
        </w:rPr>
        <w:t xml:space="preserve">the Medical Oncology Group of Australia (MOGA) </w:t>
      </w:r>
      <w:r w:rsidRPr="00836F75">
        <w:rPr>
          <w:rFonts w:asciiTheme="minorHAnsi" w:hAnsiTheme="minorHAnsi"/>
          <w:bCs/>
          <w:snapToGrid w:val="0"/>
        </w:rPr>
        <w:t xml:space="preserve">and </w:t>
      </w:r>
      <w:r w:rsidR="006C3C34">
        <w:rPr>
          <w:rFonts w:asciiTheme="minorHAnsi" w:hAnsiTheme="minorHAnsi"/>
          <w:bCs/>
          <w:snapToGrid w:val="0"/>
        </w:rPr>
        <w:t xml:space="preserve">consumer </w:t>
      </w:r>
      <w:r w:rsidRPr="00836F75">
        <w:rPr>
          <w:rFonts w:asciiTheme="minorHAnsi" w:hAnsiTheme="minorHAnsi"/>
          <w:bCs/>
          <w:snapToGrid w:val="0"/>
        </w:rPr>
        <w:t>organisations (</w:t>
      </w:r>
      <w:r w:rsidR="006C3C34">
        <w:rPr>
          <w:rFonts w:asciiTheme="minorHAnsi" w:hAnsiTheme="minorHAnsi"/>
          <w:bCs/>
          <w:snapToGrid w:val="0"/>
        </w:rPr>
        <w:t>2</w:t>
      </w:r>
      <w:r w:rsidRPr="00836F75">
        <w:rPr>
          <w:rFonts w:asciiTheme="minorHAnsi" w:hAnsiTheme="minorHAnsi"/>
          <w:bCs/>
          <w:snapToGrid w:val="0"/>
        </w:rPr>
        <w:t>)</w:t>
      </w:r>
      <w:r w:rsidR="006C3C34">
        <w:rPr>
          <w:rFonts w:asciiTheme="minorHAnsi" w:hAnsiTheme="minorHAnsi"/>
          <w:bCs/>
          <w:snapToGrid w:val="0"/>
        </w:rPr>
        <w:t>,</w:t>
      </w:r>
      <w:r w:rsidR="007D67C3" w:rsidRPr="007D67C3">
        <w:rPr>
          <w:rFonts w:asciiTheme="minorHAnsi" w:hAnsiTheme="minorHAnsi"/>
          <w:bCs/>
          <w:snapToGrid w:val="0"/>
        </w:rPr>
        <w:t xml:space="preserve"> </w:t>
      </w:r>
      <w:r w:rsidR="007D67C3">
        <w:rPr>
          <w:rFonts w:asciiTheme="minorHAnsi" w:hAnsiTheme="minorHAnsi"/>
          <w:bCs/>
          <w:snapToGrid w:val="0"/>
        </w:rPr>
        <w:t>Inherited Cancers Australia and</w:t>
      </w:r>
      <w:r w:rsidR="006C3C34">
        <w:rPr>
          <w:rFonts w:asciiTheme="minorHAnsi" w:hAnsiTheme="minorHAnsi"/>
          <w:bCs/>
          <w:snapToGrid w:val="0"/>
        </w:rPr>
        <w:t xml:space="preserve"> </w:t>
      </w:r>
      <w:r w:rsidR="00B202C9">
        <w:rPr>
          <w:rFonts w:asciiTheme="minorHAnsi" w:hAnsiTheme="minorHAnsi"/>
          <w:bCs/>
          <w:snapToGrid w:val="0"/>
        </w:rPr>
        <w:t>Rare Cancers Australia</w:t>
      </w:r>
      <w:r w:rsidR="00FC6449">
        <w:rPr>
          <w:rFonts w:asciiTheme="minorHAnsi" w:hAnsiTheme="minorHAnsi"/>
          <w:bCs/>
          <w:snapToGrid w:val="0"/>
        </w:rPr>
        <w:t>,</w:t>
      </w:r>
      <w:r w:rsidR="00B202C9">
        <w:rPr>
          <w:rFonts w:asciiTheme="minorHAnsi" w:hAnsiTheme="minorHAnsi"/>
          <w:bCs/>
          <w:snapToGrid w:val="0"/>
        </w:rPr>
        <w:t xml:space="preserve"> </w:t>
      </w:r>
      <w:r w:rsidRPr="00836F75">
        <w:rPr>
          <w:rFonts w:asciiTheme="minorHAnsi" w:hAnsiTheme="minorHAnsi"/>
          <w:bCs/>
          <w:snapToGrid w:val="0"/>
        </w:rPr>
        <w:t xml:space="preserve">via the Consumer Comments facility on the PBS website. The comments described a range of benefits of treatment with </w:t>
      </w:r>
      <w:r w:rsidR="00017F8D">
        <w:rPr>
          <w:rFonts w:asciiTheme="minorHAnsi" w:hAnsiTheme="minorHAnsi"/>
          <w:bCs/>
          <w:snapToGrid w:val="0"/>
        </w:rPr>
        <w:t xml:space="preserve">dostarlimab </w:t>
      </w:r>
      <w:r w:rsidRPr="00836F75">
        <w:rPr>
          <w:rFonts w:asciiTheme="minorHAnsi" w:hAnsiTheme="minorHAnsi"/>
          <w:bCs/>
          <w:snapToGrid w:val="0"/>
        </w:rPr>
        <w:t>including</w:t>
      </w:r>
      <w:r w:rsidR="00B043CC">
        <w:rPr>
          <w:rFonts w:asciiTheme="minorHAnsi" w:hAnsiTheme="minorHAnsi"/>
          <w:bCs/>
          <w:snapToGrid w:val="0"/>
        </w:rPr>
        <w:t xml:space="preserve"> </w:t>
      </w:r>
      <w:r w:rsidR="005C14BB">
        <w:rPr>
          <w:rFonts w:asciiTheme="minorHAnsi" w:hAnsiTheme="minorHAnsi"/>
          <w:bCs/>
          <w:snapToGrid w:val="0"/>
        </w:rPr>
        <w:t>improvement in quality of life</w:t>
      </w:r>
      <w:r w:rsidR="002410F4">
        <w:rPr>
          <w:rFonts w:asciiTheme="minorHAnsi" w:hAnsiTheme="minorHAnsi"/>
          <w:bCs/>
          <w:snapToGrid w:val="0"/>
        </w:rPr>
        <w:t xml:space="preserve"> to spend </w:t>
      </w:r>
      <w:r w:rsidR="0012218C">
        <w:rPr>
          <w:rFonts w:asciiTheme="minorHAnsi" w:hAnsiTheme="minorHAnsi"/>
          <w:bCs/>
          <w:snapToGrid w:val="0"/>
        </w:rPr>
        <w:t xml:space="preserve">additional </w:t>
      </w:r>
      <w:r w:rsidR="002410F4">
        <w:rPr>
          <w:rFonts w:asciiTheme="minorHAnsi" w:hAnsiTheme="minorHAnsi"/>
          <w:bCs/>
          <w:snapToGrid w:val="0"/>
        </w:rPr>
        <w:t xml:space="preserve">time with </w:t>
      </w:r>
      <w:r w:rsidR="00AC6A33">
        <w:rPr>
          <w:rFonts w:asciiTheme="minorHAnsi" w:hAnsiTheme="minorHAnsi"/>
          <w:bCs/>
          <w:snapToGrid w:val="0"/>
        </w:rPr>
        <w:t>loved ones</w:t>
      </w:r>
      <w:r w:rsidR="00DE46DE">
        <w:rPr>
          <w:rFonts w:asciiTheme="minorHAnsi" w:hAnsiTheme="minorHAnsi"/>
          <w:bCs/>
          <w:snapToGrid w:val="0"/>
        </w:rPr>
        <w:t>.</w:t>
      </w:r>
      <w:r w:rsidR="00AC6A33">
        <w:rPr>
          <w:rFonts w:asciiTheme="minorHAnsi" w:hAnsiTheme="minorHAnsi"/>
          <w:bCs/>
          <w:snapToGrid w:val="0"/>
        </w:rPr>
        <w:t xml:space="preserve"> </w:t>
      </w:r>
      <w:r w:rsidR="00F340C9">
        <w:rPr>
          <w:rFonts w:asciiTheme="minorHAnsi" w:hAnsiTheme="minorHAnsi"/>
          <w:bCs/>
          <w:snapToGrid w:val="0"/>
        </w:rPr>
        <w:t>The</w:t>
      </w:r>
      <w:r w:rsidR="00AC6A33">
        <w:rPr>
          <w:rFonts w:asciiTheme="minorHAnsi" w:hAnsiTheme="minorHAnsi"/>
          <w:bCs/>
          <w:snapToGrid w:val="0"/>
        </w:rPr>
        <w:t xml:space="preserve"> </w:t>
      </w:r>
      <w:r w:rsidR="000C66E5">
        <w:rPr>
          <w:rFonts w:asciiTheme="minorHAnsi" w:hAnsiTheme="minorHAnsi"/>
          <w:bCs/>
          <w:snapToGrid w:val="0"/>
        </w:rPr>
        <w:t xml:space="preserve">side-effects </w:t>
      </w:r>
      <w:r w:rsidR="00F340C9">
        <w:rPr>
          <w:rFonts w:asciiTheme="minorHAnsi" w:hAnsiTheme="minorHAnsi"/>
          <w:bCs/>
          <w:snapToGrid w:val="0"/>
        </w:rPr>
        <w:t>of</w:t>
      </w:r>
      <w:r w:rsidR="000C66E5">
        <w:rPr>
          <w:rFonts w:asciiTheme="minorHAnsi" w:hAnsiTheme="minorHAnsi"/>
          <w:bCs/>
          <w:snapToGrid w:val="0"/>
        </w:rPr>
        <w:t xml:space="preserve"> DOS </w:t>
      </w:r>
      <w:r w:rsidR="00F340C9">
        <w:rPr>
          <w:rFonts w:asciiTheme="minorHAnsi" w:hAnsiTheme="minorHAnsi"/>
          <w:bCs/>
          <w:snapToGrid w:val="0"/>
        </w:rPr>
        <w:t xml:space="preserve">were noted but it </w:t>
      </w:r>
      <w:proofErr w:type="gramStart"/>
      <w:r w:rsidR="00F340C9">
        <w:rPr>
          <w:rFonts w:asciiTheme="minorHAnsi" w:hAnsiTheme="minorHAnsi"/>
          <w:bCs/>
          <w:snapToGrid w:val="0"/>
        </w:rPr>
        <w:t>was considered to be</w:t>
      </w:r>
      <w:proofErr w:type="gramEnd"/>
      <w:r w:rsidR="00F340C9">
        <w:rPr>
          <w:rFonts w:asciiTheme="minorHAnsi" w:hAnsiTheme="minorHAnsi"/>
          <w:bCs/>
          <w:snapToGrid w:val="0"/>
        </w:rPr>
        <w:t xml:space="preserve"> </w:t>
      </w:r>
      <w:r w:rsidR="000C66E5">
        <w:rPr>
          <w:rFonts w:asciiTheme="minorHAnsi" w:hAnsiTheme="minorHAnsi"/>
          <w:bCs/>
          <w:snapToGrid w:val="0"/>
        </w:rPr>
        <w:t>well-tolerated</w:t>
      </w:r>
      <w:r w:rsidR="00252FC2">
        <w:rPr>
          <w:rFonts w:asciiTheme="minorHAnsi" w:hAnsiTheme="minorHAnsi"/>
          <w:bCs/>
          <w:snapToGrid w:val="0"/>
        </w:rPr>
        <w:t>. T</w:t>
      </w:r>
      <w:r w:rsidR="00CC19F1">
        <w:rPr>
          <w:rFonts w:asciiTheme="minorHAnsi" w:hAnsiTheme="minorHAnsi"/>
          <w:bCs/>
          <w:snapToGrid w:val="0"/>
        </w:rPr>
        <w:t>he comments expressed high unmet need within the</w:t>
      </w:r>
      <w:r w:rsidR="002121E7">
        <w:rPr>
          <w:rFonts w:asciiTheme="minorHAnsi" w:hAnsiTheme="minorHAnsi"/>
          <w:bCs/>
          <w:snapToGrid w:val="0"/>
        </w:rPr>
        <w:t xml:space="preserve"> pMMR population</w:t>
      </w:r>
      <w:r w:rsidR="00F340C9">
        <w:rPr>
          <w:rFonts w:asciiTheme="minorHAnsi" w:hAnsiTheme="minorHAnsi"/>
          <w:bCs/>
          <w:snapToGrid w:val="0"/>
        </w:rPr>
        <w:t xml:space="preserve"> and noted a trend to improved OS</w:t>
      </w:r>
      <w:r w:rsidR="00C44270">
        <w:rPr>
          <w:rFonts w:asciiTheme="minorHAnsi" w:hAnsiTheme="minorHAnsi"/>
          <w:bCs/>
          <w:snapToGrid w:val="0"/>
        </w:rPr>
        <w:t>.</w:t>
      </w:r>
      <w:r w:rsidR="00CC19F1">
        <w:rPr>
          <w:rFonts w:asciiTheme="minorHAnsi" w:hAnsiTheme="minorHAnsi"/>
          <w:bCs/>
          <w:snapToGrid w:val="0"/>
        </w:rPr>
        <w:t xml:space="preserve"> </w:t>
      </w:r>
    </w:p>
    <w:p w14:paraId="2D92AAB6" w14:textId="533B4FDD" w:rsidR="007D67C3" w:rsidRDefault="007D67C3" w:rsidP="00457309">
      <w:pPr>
        <w:widowControl w:val="0"/>
        <w:numPr>
          <w:ilvl w:val="1"/>
          <w:numId w:val="1"/>
        </w:numPr>
        <w:spacing w:after="120"/>
        <w:rPr>
          <w:rFonts w:asciiTheme="minorHAnsi" w:hAnsiTheme="minorHAnsi"/>
          <w:bCs/>
          <w:snapToGrid w:val="0"/>
        </w:rPr>
      </w:pPr>
      <w:r>
        <w:rPr>
          <w:rFonts w:asciiTheme="minorHAnsi" w:hAnsiTheme="minorHAnsi"/>
          <w:bCs/>
          <w:snapToGrid w:val="0"/>
        </w:rPr>
        <w:t>Inherited Cancers Australia</w:t>
      </w:r>
      <w:r w:rsidR="00AD140B">
        <w:rPr>
          <w:rFonts w:asciiTheme="minorHAnsi" w:hAnsiTheme="minorHAnsi"/>
          <w:bCs/>
          <w:snapToGrid w:val="0"/>
        </w:rPr>
        <w:t xml:space="preserve"> described the need for new treatments due </w:t>
      </w:r>
      <w:r w:rsidR="007D17CA">
        <w:rPr>
          <w:rFonts w:asciiTheme="minorHAnsi" w:hAnsiTheme="minorHAnsi"/>
          <w:bCs/>
          <w:snapToGrid w:val="0"/>
        </w:rPr>
        <w:t xml:space="preserve">to </w:t>
      </w:r>
      <w:r w:rsidR="00AD140B">
        <w:rPr>
          <w:rFonts w:asciiTheme="minorHAnsi" w:hAnsiTheme="minorHAnsi"/>
          <w:bCs/>
          <w:snapToGrid w:val="0"/>
        </w:rPr>
        <w:t>increasing incidence of endometrial cancer</w:t>
      </w:r>
      <w:r w:rsidR="007D17CA">
        <w:rPr>
          <w:rFonts w:asciiTheme="minorHAnsi" w:hAnsiTheme="minorHAnsi"/>
          <w:bCs/>
          <w:snapToGrid w:val="0"/>
        </w:rPr>
        <w:t xml:space="preserve"> over the past 20 years</w:t>
      </w:r>
      <w:r w:rsidR="000F528C">
        <w:rPr>
          <w:rFonts w:asciiTheme="minorHAnsi" w:hAnsiTheme="minorHAnsi"/>
          <w:bCs/>
          <w:snapToGrid w:val="0"/>
        </w:rPr>
        <w:t>.</w:t>
      </w:r>
      <w:r w:rsidR="00AC5881">
        <w:rPr>
          <w:rFonts w:asciiTheme="minorHAnsi" w:hAnsiTheme="minorHAnsi"/>
          <w:bCs/>
          <w:snapToGrid w:val="0"/>
        </w:rPr>
        <w:t xml:space="preserve"> Further it noted that chemotherapy</w:t>
      </w:r>
      <w:r w:rsidR="00E762E1">
        <w:rPr>
          <w:rFonts w:asciiTheme="minorHAnsi" w:hAnsiTheme="minorHAnsi"/>
          <w:bCs/>
          <w:snapToGrid w:val="0"/>
        </w:rPr>
        <w:t xml:space="preserve"> and its side effects are difficult for patients to manage</w:t>
      </w:r>
      <w:r w:rsidR="00931649">
        <w:rPr>
          <w:rFonts w:asciiTheme="minorHAnsi" w:hAnsiTheme="minorHAnsi"/>
          <w:bCs/>
          <w:snapToGrid w:val="0"/>
        </w:rPr>
        <w:t xml:space="preserve">. </w:t>
      </w:r>
      <w:r w:rsidR="006B0FAF">
        <w:rPr>
          <w:rFonts w:asciiTheme="minorHAnsi" w:hAnsiTheme="minorHAnsi"/>
          <w:bCs/>
          <w:snapToGrid w:val="0"/>
        </w:rPr>
        <w:t xml:space="preserve">The PBAC noted </w:t>
      </w:r>
      <w:r w:rsidR="007D02EF">
        <w:rPr>
          <w:rFonts w:asciiTheme="minorHAnsi" w:hAnsiTheme="minorHAnsi"/>
          <w:bCs/>
          <w:snapToGrid w:val="0"/>
        </w:rPr>
        <w:t xml:space="preserve">that the </w:t>
      </w:r>
      <w:r w:rsidR="00E017EA">
        <w:rPr>
          <w:rFonts w:asciiTheme="minorHAnsi" w:hAnsiTheme="minorHAnsi"/>
          <w:bCs/>
          <w:snapToGrid w:val="0"/>
        </w:rPr>
        <w:t xml:space="preserve">input by Inherited Cancers </w:t>
      </w:r>
      <w:r w:rsidR="009C65C0">
        <w:rPr>
          <w:rFonts w:asciiTheme="minorHAnsi" w:hAnsiTheme="minorHAnsi"/>
          <w:bCs/>
          <w:snapToGrid w:val="0"/>
        </w:rPr>
        <w:t>incorrectly</w:t>
      </w:r>
      <w:r w:rsidR="007A0D12">
        <w:rPr>
          <w:rFonts w:asciiTheme="minorHAnsi" w:hAnsiTheme="minorHAnsi"/>
          <w:bCs/>
          <w:snapToGrid w:val="0"/>
        </w:rPr>
        <w:t xml:space="preserve"> suggested</w:t>
      </w:r>
      <w:r w:rsidR="00E017EA">
        <w:rPr>
          <w:rFonts w:asciiTheme="minorHAnsi" w:hAnsiTheme="minorHAnsi"/>
          <w:bCs/>
          <w:snapToGrid w:val="0"/>
        </w:rPr>
        <w:t xml:space="preserve"> </w:t>
      </w:r>
      <w:r w:rsidR="00953D24">
        <w:rPr>
          <w:rFonts w:asciiTheme="minorHAnsi" w:hAnsiTheme="minorHAnsi"/>
          <w:bCs/>
          <w:snapToGrid w:val="0"/>
        </w:rPr>
        <w:t>data</w:t>
      </w:r>
      <w:r w:rsidR="00B13BAC">
        <w:rPr>
          <w:rFonts w:asciiTheme="minorHAnsi" w:hAnsiTheme="minorHAnsi"/>
          <w:bCs/>
          <w:snapToGrid w:val="0"/>
        </w:rPr>
        <w:t xml:space="preserve"> </w:t>
      </w:r>
      <w:r w:rsidR="00781B91">
        <w:rPr>
          <w:rFonts w:asciiTheme="minorHAnsi" w:hAnsiTheme="minorHAnsi"/>
          <w:bCs/>
          <w:snapToGrid w:val="0"/>
        </w:rPr>
        <w:t>established</w:t>
      </w:r>
      <w:r w:rsidR="00B13BAC">
        <w:rPr>
          <w:rFonts w:asciiTheme="minorHAnsi" w:hAnsiTheme="minorHAnsi"/>
          <w:bCs/>
          <w:snapToGrid w:val="0"/>
        </w:rPr>
        <w:t xml:space="preserve"> </w:t>
      </w:r>
      <w:r w:rsidR="001A7A8A">
        <w:rPr>
          <w:rFonts w:asciiTheme="minorHAnsi" w:hAnsiTheme="minorHAnsi"/>
          <w:bCs/>
          <w:snapToGrid w:val="0"/>
        </w:rPr>
        <w:t>improved overall survival</w:t>
      </w:r>
      <w:r w:rsidR="00B13BAC">
        <w:rPr>
          <w:rFonts w:asciiTheme="minorHAnsi" w:hAnsiTheme="minorHAnsi"/>
          <w:bCs/>
          <w:snapToGrid w:val="0"/>
        </w:rPr>
        <w:t xml:space="preserve"> in the pMMR subgroup</w:t>
      </w:r>
      <w:r w:rsidR="001A7A8A">
        <w:rPr>
          <w:rFonts w:asciiTheme="minorHAnsi" w:hAnsiTheme="minorHAnsi"/>
          <w:bCs/>
          <w:snapToGrid w:val="0"/>
        </w:rPr>
        <w:t>.</w:t>
      </w:r>
    </w:p>
    <w:p w14:paraId="2AB48201" w14:textId="695699D6" w:rsidR="00C23523" w:rsidRPr="00836F75" w:rsidRDefault="00C23523" w:rsidP="00457309">
      <w:pPr>
        <w:widowControl w:val="0"/>
        <w:numPr>
          <w:ilvl w:val="1"/>
          <w:numId w:val="1"/>
        </w:numPr>
        <w:spacing w:after="120"/>
        <w:rPr>
          <w:rFonts w:asciiTheme="minorHAnsi" w:hAnsiTheme="minorHAnsi"/>
          <w:bCs/>
          <w:snapToGrid w:val="0"/>
        </w:rPr>
      </w:pPr>
      <w:r w:rsidRPr="00001718">
        <w:t>Rare Cancers Australia described how patients are often diagnosed at a later stage which worsens</w:t>
      </w:r>
      <w:r>
        <w:t xml:space="preserve"> their prognosis and</w:t>
      </w:r>
      <w:r w:rsidRPr="004948B9">
        <w:t xml:space="preserve"> noted that many patients report experiencing physical</w:t>
      </w:r>
      <w:r w:rsidR="00A62B3D">
        <w:t>, emotional, social</w:t>
      </w:r>
      <w:r w:rsidRPr="004948B9">
        <w:t xml:space="preserve"> and financial </w:t>
      </w:r>
      <w:r w:rsidR="00A62B3D">
        <w:t>strain</w:t>
      </w:r>
      <w:r w:rsidRPr="004948B9">
        <w:t xml:space="preserve"> from the</w:t>
      </w:r>
      <w:r w:rsidR="00A62B3D">
        <w:t xml:space="preserve"> disease</w:t>
      </w:r>
      <w:r w:rsidR="00593A1E">
        <w:t>.</w:t>
      </w:r>
      <w:r w:rsidR="00A62B3D">
        <w:t xml:space="preserve"> </w:t>
      </w:r>
      <w:r w:rsidR="00593A1E">
        <w:t xml:space="preserve">It was </w:t>
      </w:r>
      <w:r w:rsidR="00022FA3">
        <w:t>also noted</w:t>
      </w:r>
      <w:r w:rsidRPr="004948B9">
        <w:t xml:space="preserve"> that surgical treatment heavily affects quality of life and is associated with extensive recovery time.</w:t>
      </w:r>
    </w:p>
    <w:p w14:paraId="3A6FFE9C" w14:textId="554DDE21" w:rsidR="00466ED9" w:rsidRPr="00466ED9" w:rsidRDefault="00022FA3" w:rsidP="00466ED9">
      <w:pPr>
        <w:widowControl w:val="0"/>
        <w:numPr>
          <w:ilvl w:val="1"/>
          <w:numId w:val="1"/>
        </w:numPr>
        <w:spacing w:after="120"/>
        <w:rPr>
          <w:rFonts w:asciiTheme="minorHAnsi" w:hAnsiTheme="minorHAnsi"/>
          <w:bCs/>
          <w:snapToGrid w:val="0"/>
        </w:rPr>
      </w:pPr>
      <w:r>
        <w:rPr>
          <w:rFonts w:asciiTheme="minorHAnsi" w:hAnsiTheme="minorHAnsi"/>
          <w:bCs/>
          <w:snapToGrid w:val="0"/>
        </w:rPr>
        <w:t xml:space="preserve">The </w:t>
      </w:r>
      <w:r w:rsidR="00466ED9" w:rsidRPr="00466ED9">
        <w:rPr>
          <w:rFonts w:asciiTheme="minorHAnsi" w:hAnsiTheme="minorHAnsi"/>
          <w:bCs/>
          <w:snapToGrid w:val="0"/>
        </w:rPr>
        <w:t xml:space="preserve">MOGA expressed its strong support for the </w:t>
      </w:r>
      <w:r w:rsidR="00466ED9">
        <w:rPr>
          <w:rFonts w:asciiTheme="minorHAnsi" w:hAnsiTheme="minorHAnsi"/>
          <w:bCs/>
          <w:snapToGrid w:val="0"/>
        </w:rPr>
        <w:t>dostarlimab</w:t>
      </w:r>
      <w:r w:rsidR="00466ED9" w:rsidRPr="00466ED9">
        <w:rPr>
          <w:rFonts w:asciiTheme="minorHAnsi" w:hAnsiTheme="minorHAnsi"/>
          <w:bCs/>
          <w:snapToGrid w:val="0"/>
        </w:rPr>
        <w:t xml:space="preserve"> submission, categorising it as one of the therapies of “high priority for PBS listing” </w:t>
      </w:r>
      <w:proofErr w:type="gramStart"/>
      <w:r w:rsidR="00466ED9" w:rsidRPr="00466ED9">
        <w:rPr>
          <w:rFonts w:asciiTheme="minorHAnsi" w:hAnsiTheme="minorHAnsi"/>
          <w:bCs/>
          <w:snapToGrid w:val="0"/>
        </w:rPr>
        <w:t>on the basis of</w:t>
      </w:r>
      <w:proofErr w:type="gramEnd"/>
      <w:r w:rsidR="00466ED9" w:rsidRPr="00466ED9">
        <w:rPr>
          <w:rFonts w:asciiTheme="minorHAnsi" w:hAnsiTheme="minorHAnsi"/>
          <w:bCs/>
          <w:snapToGrid w:val="0"/>
        </w:rPr>
        <w:t xml:space="preserve"> the </w:t>
      </w:r>
      <w:r w:rsidR="00466ED9">
        <w:rPr>
          <w:rFonts w:asciiTheme="minorHAnsi" w:hAnsiTheme="minorHAnsi"/>
          <w:bCs/>
          <w:snapToGrid w:val="0"/>
        </w:rPr>
        <w:t xml:space="preserve">RUBY </w:t>
      </w:r>
      <w:r w:rsidR="00466ED9" w:rsidRPr="00466ED9">
        <w:rPr>
          <w:rFonts w:asciiTheme="minorHAnsi" w:hAnsiTheme="minorHAnsi"/>
          <w:bCs/>
          <w:snapToGrid w:val="0"/>
        </w:rPr>
        <w:t xml:space="preserve">trial. The PBAC noted that the European Society for Medical Oncology Magnitude of Clinical Benefit Scale (ESMO-MCBS) for </w:t>
      </w:r>
      <w:r w:rsidR="004C2453">
        <w:rPr>
          <w:rFonts w:asciiTheme="minorHAnsi" w:hAnsiTheme="minorHAnsi"/>
          <w:bCs/>
          <w:snapToGrid w:val="0"/>
        </w:rPr>
        <w:t>dostarlimab</w:t>
      </w:r>
      <w:r w:rsidR="00466ED9" w:rsidRPr="00466ED9">
        <w:rPr>
          <w:rFonts w:asciiTheme="minorHAnsi" w:hAnsiTheme="minorHAnsi"/>
          <w:bCs/>
          <w:snapToGrid w:val="0"/>
        </w:rPr>
        <w:t xml:space="preserve">, which was </w:t>
      </w:r>
      <w:r w:rsidR="00314408">
        <w:rPr>
          <w:rFonts w:asciiTheme="minorHAnsi" w:hAnsiTheme="minorHAnsi"/>
          <w:bCs/>
          <w:snapToGrid w:val="0"/>
        </w:rPr>
        <w:t>4</w:t>
      </w:r>
      <w:r w:rsidR="00466ED9" w:rsidRPr="00466ED9">
        <w:rPr>
          <w:rFonts w:asciiTheme="minorHAnsi" w:hAnsiTheme="minorHAnsi"/>
          <w:bCs/>
          <w:snapToGrid w:val="0"/>
        </w:rPr>
        <w:t xml:space="preserve"> (out of a maximum of 5, where 5 and 4 represent the grades with substantial improvement), based on a comparison with </w:t>
      </w:r>
      <w:r w:rsidR="00DA03BB">
        <w:rPr>
          <w:rFonts w:asciiTheme="minorHAnsi" w:hAnsiTheme="minorHAnsi"/>
          <w:bCs/>
          <w:snapToGrid w:val="0"/>
        </w:rPr>
        <w:t>CP</w:t>
      </w:r>
      <w:r w:rsidR="00466ED9" w:rsidRPr="00466ED9">
        <w:rPr>
          <w:rFonts w:asciiTheme="minorHAnsi" w:hAnsiTheme="minorHAnsi"/>
          <w:bCs/>
          <w:snapToGrid w:val="0"/>
        </w:rPr>
        <w:t>.</w:t>
      </w:r>
      <w:r w:rsidR="00466ED9">
        <w:rPr>
          <w:rStyle w:val="FootnoteReference"/>
          <w:rFonts w:asciiTheme="minorHAnsi" w:hAnsiTheme="minorHAnsi"/>
          <w:bCs/>
          <w:snapToGrid w:val="0"/>
        </w:rPr>
        <w:footnoteReference w:id="3"/>
      </w:r>
      <w:r w:rsidR="00466ED9" w:rsidRPr="00466ED9">
        <w:rPr>
          <w:rFonts w:asciiTheme="minorHAnsi" w:hAnsiTheme="minorHAnsi"/>
          <w:bCs/>
          <w:snapToGrid w:val="0"/>
        </w:rPr>
        <w:t xml:space="preserve"> </w:t>
      </w:r>
      <w:r w:rsidR="00E544E3">
        <w:rPr>
          <w:rFonts w:asciiTheme="minorHAnsi" w:hAnsiTheme="minorHAnsi"/>
          <w:bCs/>
          <w:snapToGrid w:val="0"/>
        </w:rPr>
        <w:t xml:space="preserve">However, the PBAC </w:t>
      </w:r>
      <w:r w:rsidR="00A07C15">
        <w:rPr>
          <w:rFonts w:asciiTheme="minorHAnsi" w:hAnsiTheme="minorHAnsi"/>
          <w:bCs/>
          <w:snapToGrid w:val="0"/>
        </w:rPr>
        <w:t xml:space="preserve">noted that the ESMO-MCBS score refers to </w:t>
      </w:r>
      <w:r w:rsidR="00544EE6">
        <w:rPr>
          <w:rFonts w:asciiTheme="minorHAnsi" w:hAnsiTheme="minorHAnsi"/>
          <w:bCs/>
          <w:snapToGrid w:val="0"/>
        </w:rPr>
        <w:t>the all-populations</w:t>
      </w:r>
      <w:r w:rsidR="00470E2E">
        <w:rPr>
          <w:rFonts w:asciiTheme="minorHAnsi" w:hAnsiTheme="minorHAnsi"/>
          <w:bCs/>
          <w:snapToGrid w:val="0"/>
        </w:rPr>
        <w:t xml:space="preserve"> rather </w:t>
      </w:r>
      <w:r w:rsidR="008A5ACE">
        <w:rPr>
          <w:rFonts w:asciiTheme="minorHAnsi" w:hAnsiTheme="minorHAnsi"/>
          <w:bCs/>
          <w:snapToGrid w:val="0"/>
        </w:rPr>
        <w:t xml:space="preserve">specifically </w:t>
      </w:r>
      <w:r w:rsidR="00470E2E">
        <w:rPr>
          <w:rFonts w:asciiTheme="minorHAnsi" w:hAnsiTheme="minorHAnsi"/>
          <w:bCs/>
          <w:snapToGrid w:val="0"/>
        </w:rPr>
        <w:t>the sub-population, pMMR</w:t>
      </w:r>
      <w:r w:rsidR="00544EE6">
        <w:rPr>
          <w:rFonts w:asciiTheme="minorHAnsi" w:hAnsiTheme="minorHAnsi"/>
          <w:bCs/>
          <w:snapToGrid w:val="0"/>
        </w:rPr>
        <w:t xml:space="preserve">. </w:t>
      </w:r>
      <w:r w:rsidR="006766DC">
        <w:rPr>
          <w:rFonts w:asciiTheme="minorHAnsi" w:hAnsiTheme="minorHAnsi"/>
          <w:bCs/>
          <w:snapToGrid w:val="0"/>
        </w:rPr>
        <w:t xml:space="preserve">MOGA </w:t>
      </w:r>
      <w:r w:rsidR="00314408">
        <w:rPr>
          <w:rFonts w:asciiTheme="minorHAnsi" w:hAnsiTheme="minorHAnsi"/>
          <w:bCs/>
          <w:snapToGrid w:val="0"/>
        </w:rPr>
        <w:t xml:space="preserve">also </w:t>
      </w:r>
      <w:r w:rsidR="006766DC">
        <w:rPr>
          <w:rFonts w:asciiTheme="minorHAnsi" w:hAnsiTheme="minorHAnsi"/>
          <w:bCs/>
          <w:snapToGrid w:val="0"/>
        </w:rPr>
        <w:t xml:space="preserve">noted </w:t>
      </w:r>
      <w:r w:rsidR="00222908">
        <w:rPr>
          <w:rFonts w:asciiTheme="minorHAnsi" w:hAnsiTheme="minorHAnsi"/>
          <w:bCs/>
          <w:snapToGrid w:val="0"/>
        </w:rPr>
        <w:t>DOS was associated with higher rates of toxicity leading to treatment discontinuations</w:t>
      </w:r>
      <w:r w:rsidR="00345352">
        <w:rPr>
          <w:rFonts w:asciiTheme="minorHAnsi" w:hAnsiTheme="minorHAnsi"/>
          <w:bCs/>
          <w:snapToGrid w:val="0"/>
        </w:rPr>
        <w:t>.</w:t>
      </w:r>
      <w:r w:rsidR="00222908">
        <w:rPr>
          <w:rFonts w:asciiTheme="minorHAnsi" w:hAnsiTheme="minorHAnsi"/>
          <w:bCs/>
          <w:snapToGrid w:val="0"/>
        </w:rPr>
        <w:t xml:space="preserve"> </w:t>
      </w:r>
    </w:p>
    <w:bookmarkEnd w:id="19"/>
    <w:bookmarkEnd w:id="22"/>
    <w:p w14:paraId="2321F81F" w14:textId="77777777" w:rsidR="00960DCF" w:rsidRPr="00D16F9D" w:rsidRDefault="00960DCF" w:rsidP="00960DCF">
      <w:pPr>
        <w:pStyle w:val="4-SubsectionHeading"/>
      </w:pPr>
      <w:r w:rsidRPr="00D16F9D">
        <w:t>Clinical trials</w:t>
      </w:r>
      <w:bookmarkEnd w:id="18"/>
      <w:bookmarkEnd w:id="20"/>
    </w:p>
    <w:p w14:paraId="69387502" w14:textId="68551468" w:rsidR="00960DCF" w:rsidRPr="00BF318C" w:rsidRDefault="00960DCF" w:rsidP="00960DCF">
      <w:pPr>
        <w:pStyle w:val="3-BodyText"/>
        <w:rPr>
          <w:color w:val="0066FF"/>
        </w:rPr>
      </w:pPr>
      <w:bookmarkStart w:id="23" w:name="_Ref190633861"/>
      <w:r w:rsidRPr="00BF318C">
        <w:t xml:space="preserve">The resubmission was based on one head-to-head trial comparing DOS+CP to placebo + CP (n=494): RUBY. This was the same trial as previously considered by the PBAC at the November 2023 meeting. However, a new data cut from RUBY at IA2 (compared to IA1 in the November 2023 submission) was presented in the resubmission. RUBY IA2 reported updated results for overall survival (OS), time to disease progression on first subsequent anticancer therapy following study treatment or death (PFS2) and safety outcomes. No new PFS results (i.e. </w:t>
      </w:r>
      <w:r w:rsidRPr="000A6914">
        <w:rPr>
          <w:iCs/>
        </w:rPr>
        <w:t xml:space="preserve">the </w:t>
      </w:r>
      <w:r w:rsidR="00D31B57" w:rsidRPr="000A6914">
        <w:rPr>
          <w:iCs/>
        </w:rPr>
        <w:t xml:space="preserve">dual </w:t>
      </w:r>
      <w:r w:rsidRPr="000A6914">
        <w:rPr>
          <w:iCs/>
        </w:rPr>
        <w:t>primary</w:t>
      </w:r>
      <w:r w:rsidRPr="00BF318C">
        <w:t xml:space="preserve"> </w:t>
      </w:r>
      <w:r w:rsidR="00DC5D85" w:rsidRPr="000A6914">
        <w:rPr>
          <w:iCs/>
        </w:rPr>
        <w:t>endpoint</w:t>
      </w:r>
      <w:r w:rsidRPr="00BF318C">
        <w:t>) were available in RUBY at IA2.</w:t>
      </w:r>
      <w:bookmarkEnd w:id="23"/>
      <w:r w:rsidRPr="00BF318C">
        <w:t xml:space="preserve"> </w:t>
      </w:r>
    </w:p>
    <w:p w14:paraId="35EDACF6" w14:textId="77777777" w:rsidR="00960DCF" w:rsidRPr="00BF318C" w:rsidRDefault="00960DCF" w:rsidP="00960DCF">
      <w:pPr>
        <w:pStyle w:val="3-BodyText"/>
        <w:numPr>
          <w:ilvl w:val="1"/>
          <w:numId w:val="1"/>
        </w:numPr>
        <w:spacing w:before="0"/>
      </w:pPr>
      <w:r w:rsidRPr="00BF318C">
        <w:t xml:space="preserve">RUBY is an ongoing phase 3 trial consisting of two parts. Part 1 aimed to evaluate the efficacy and safety of treatment with DOS+CP and placebo + CP in patients with A/R </w:t>
      </w:r>
      <w:r w:rsidRPr="00BF318C">
        <w:lastRenderedPageBreak/>
        <w:t>EC. In part 1, eligible patients were randomised in a 1:1 ratio to the following treatment arms:</w:t>
      </w:r>
    </w:p>
    <w:p w14:paraId="7A112E08" w14:textId="67C00872" w:rsidR="00960DCF" w:rsidRPr="00BF318C" w:rsidRDefault="00960DCF" w:rsidP="00953CCD">
      <w:pPr>
        <w:pStyle w:val="3-BodyText"/>
        <w:numPr>
          <w:ilvl w:val="0"/>
          <w:numId w:val="7"/>
        </w:numPr>
        <w:spacing w:before="0"/>
        <w:ind w:left="1134"/>
      </w:pPr>
      <w:r w:rsidRPr="00BF318C">
        <w:t>Arm 1: DOS intravenous (IV) 500</w:t>
      </w:r>
      <w:r w:rsidR="002111CA" w:rsidRPr="00BF318C">
        <w:t xml:space="preserve"> </w:t>
      </w:r>
      <w:r w:rsidRPr="00BF318C">
        <w:t>mg in combination with CP every 3 weeks (Q3W) for 6 cycles; followed by DOS 1000</w:t>
      </w:r>
      <w:r w:rsidR="002111CA" w:rsidRPr="00BF318C">
        <w:t xml:space="preserve"> </w:t>
      </w:r>
      <w:r w:rsidRPr="00BF318C">
        <w:t>mg IV every 6 weeks (Q6W), referred to as the DOS+CP arm; or</w:t>
      </w:r>
    </w:p>
    <w:p w14:paraId="001FF2DA" w14:textId="77777777" w:rsidR="00960DCF" w:rsidRPr="00BF318C" w:rsidRDefault="00960DCF" w:rsidP="00953CCD">
      <w:pPr>
        <w:pStyle w:val="3-BodyText"/>
        <w:numPr>
          <w:ilvl w:val="0"/>
          <w:numId w:val="7"/>
        </w:numPr>
        <w:spacing w:before="0"/>
        <w:ind w:left="1134"/>
      </w:pPr>
      <w:r w:rsidRPr="00BF318C">
        <w:t>Arm 2: placebo IV in combination with CP Q3W for 6 cycles; followed by placebo IV Q6W, referred to as the placebo + CP arm.</w:t>
      </w:r>
    </w:p>
    <w:p w14:paraId="64B4581B" w14:textId="0A0E3C3B" w:rsidR="00960DCF" w:rsidRPr="00BF318C" w:rsidRDefault="00960DCF" w:rsidP="00960DCF">
      <w:pPr>
        <w:pStyle w:val="3-BodyText"/>
      </w:pPr>
      <w:r w:rsidRPr="00BF318C">
        <w:t xml:space="preserve">Details of the trial presented in the resubmission are provided in </w:t>
      </w:r>
      <w:r w:rsidRPr="00BF318C">
        <w:fldChar w:fldCharType="begin"/>
      </w:r>
      <w:r w:rsidRPr="00BF318C">
        <w:instrText xml:space="preserve"> REF _Ref104803956 \h </w:instrText>
      </w:r>
      <w:r w:rsidR="00BF318C" w:rsidRPr="00BF318C">
        <w:instrText xml:space="preserve"> \* MERGEFORMAT </w:instrText>
      </w:r>
      <w:r w:rsidRPr="00BF318C">
        <w:fldChar w:fldCharType="separate"/>
      </w:r>
      <w:r w:rsidR="006A3DD4" w:rsidRPr="00D16F9D">
        <w:t xml:space="preserve">Table </w:t>
      </w:r>
      <w:r w:rsidR="006A3DD4">
        <w:rPr>
          <w:noProof/>
        </w:rPr>
        <w:t>3</w:t>
      </w:r>
      <w:r w:rsidRPr="00BF318C">
        <w:fldChar w:fldCharType="end"/>
      </w:r>
      <w:r w:rsidRPr="00BF318C">
        <w:t xml:space="preserve">. </w:t>
      </w:r>
    </w:p>
    <w:p w14:paraId="75A4E583" w14:textId="563882A0" w:rsidR="00960DCF" w:rsidRPr="00D16F9D" w:rsidRDefault="00960DCF" w:rsidP="00960DCF">
      <w:pPr>
        <w:pStyle w:val="TableFigureHeading"/>
        <w:rPr>
          <w:rStyle w:val="CommentReference"/>
          <w:b/>
          <w:szCs w:val="24"/>
        </w:rPr>
      </w:pPr>
      <w:bookmarkStart w:id="24" w:name="_Ref104803956"/>
      <w:r w:rsidRPr="00D16F9D">
        <w:t xml:space="preserve">Table </w:t>
      </w:r>
      <w:r w:rsidR="00DF038F">
        <w:fldChar w:fldCharType="begin"/>
      </w:r>
      <w:r w:rsidR="00DF038F">
        <w:instrText xml:space="preserve"> SEQ Table \* ARABIC </w:instrText>
      </w:r>
      <w:r w:rsidR="00DF038F">
        <w:fldChar w:fldCharType="separate"/>
      </w:r>
      <w:r w:rsidR="006A3DD4">
        <w:rPr>
          <w:noProof/>
        </w:rPr>
        <w:t>3</w:t>
      </w:r>
      <w:r w:rsidR="00DF038F">
        <w:rPr>
          <w:noProof/>
        </w:rPr>
        <w:fldChar w:fldCharType="end"/>
      </w:r>
      <w:bookmarkEnd w:id="24"/>
      <w:r w:rsidRPr="00D16F9D">
        <w:t>:</w:t>
      </w:r>
      <w:r w:rsidRPr="00D16F9D">
        <w:rPr>
          <w:rStyle w:val="CommentReference"/>
          <w:b/>
          <w:szCs w:val="24"/>
        </w:rPr>
        <w:t xml:space="preserve"> Trials and associated reports presented in the submission</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28" w:type="dxa"/>
          <w:right w:w="28" w:type="dxa"/>
        </w:tblCellMar>
        <w:tblLook w:val="01E0" w:firstRow="1" w:lastRow="1" w:firstColumn="1" w:lastColumn="1" w:noHBand="0" w:noVBand="0"/>
      </w:tblPr>
      <w:tblGrid>
        <w:gridCol w:w="703"/>
        <w:gridCol w:w="6191"/>
        <w:gridCol w:w="2123"/>
      </w:tblGrid>
      <w:tr w:rsidR="00960DCF" w:rsidRPr="00D16F9D" w14:paraId="3855F3CA" w14:textId="77777777" w:rsidTr="002B48FE">
        <w:trPr>
          <w:tblHeader/>
        </w:trPr>
        <w:tc>
          <w:tcPr>
            <w:tcW w:w="390" w:type="pct"/>
            <w:tcBorders>
              <w:bottom w:val="single" w:sz="4" w:space="0" w:color="auto"/>
            </w:tcBorders>
            <w:vAlign w:val="center"/>
          </w:tcPr>
          <w:p w14:paraId="5205DBC8" w14:textId="77777777" w:rsidR="00960DCF" w:rsidRPr="00D16F9D" w:rsidRDefault="00960DCF" w:rsidP="004F2E45">
            <w:pPr>
              <w:pStyle w:val="In-tableHeading"/>
            </w:pPr>
            <w:r w:rsidRPr="00D16F9D">
              <w:t>Trial ID</w:t>
            </w:r>
          </w:p>
        </w:tc>
        <w:tc>
          <w:tcPr>
            <w:tcW w:w="3433" w:type="pct"/>
            <w:tcBorders>
              <w:bottom w:val="single" w:sz="4" w:space="0" w:color="auto"/>
            </w:tcBorders>
            <w:vAlign w:val="center"/>
          </w:tcPr>
          <w:p w14:paraId="45CD77F9" w14:textId="77777777" w:rsidR="00960DCF" w:rsidRPr="00D16F9D" w:rsidRDefault="00960DCF" w:rsidP="004F2E45">
            <w:pPr>
              <w:pStyle w:val="In-tableHeading"/>
            </w:pPr>
            <w:r w:rsidRPr="00D16F9D">
              <w:t>Protocol title/ Publication title</w:t>
            </w:r>
          </w:p>
        </w:tc>
        <w:tc>
          <w:tcPr>
            <w:tcW w:w="1177" w:type="pct"/>
            <w:tcBorders>
              <w:bottom w:val="single" w:sz="4" w:space="0" w:color="auto"/>
            </w:tcBorders>
            <w:vAlign w:val="center"/>
          </w:tcPr>
          <w:p w14:paraId="76807002" w14:textId="77777777" w:rsidR="00960DCF" w:rsidRPr="00D16F9D" w:rsidRDefault="00960DCF" w:rsidP="004F2E45">
            <w:pPr>
              <w:pStyle w:val="In-tableHeading"/>
            </w:pPr>
            <w:r w:rsidRPr="00D16F9D">
              <w:t>Publication citation</w:t>
            </w:r>
          </w:p>
        </w:tc>
      </w:tr>
      <w:tr w:rsidR="00960DCF" w:rsidRPr="00D16F9D" w14:paraId="085EDA21" w14:textId="77777777" w:rsidTr="002B48FE">
        <w:tc>
          <w:tcPr>
            <w:tcW w:w="390" w:type="pct"/>
            <w:vMerge w:val="restart"/>
            <w:vAlign w:val="center"/>
          </w:tcPr>
          <w:p w14:paraId="547657FC" w14:textId="77777777" w:rsidR="00960DCF" w:rsidRPr="00D16F9D" w:rsidRDefault="00960DCF" w:rsidP="00CC521B">
            <w:pPr>
              <w:pStyle w:val="TableText0"/>
            </w:pPr>
            <w:r w:rsidRPr="00D16F9D">
              <w:t>RUBY</w:t>
            </w:r>
          </w:p>
        </w:tc>
        <w:tc>
          <w:tcPr>
            <w:tcW w:w="3433" w:type="pct"/>
            <w:tcBorders>
              <w:top w:val="single" w:sz="4" w:space="0" w:color="auto"/>
              <w:left w:val="single" w:sz="4" w:space="0" w:color="auto"/>
              <w:bottom w:val="nil"/>
              <w:right w:val="single" w:sz="4" w:space="0" w:color="auto"/>
            </w:tcBorders>
            <w:shd w:val="clear" w:color="auto" w:fill="C6D9F1" w:themeFill="text2" w:themeFillTint="33"/>
          </w:tcPr>
          <w:p w14:paraId="5B1A42F3" w14:textId="72955061" w:rsidR="00960DCF" w:rsidRPr="00D16F9D" w:rsidRDefault="00960DCF" w:rsidP="002B48FE">
            <w:pPr>
              <w:rPr>
                <w:rFonts w:ascii="Arial Narrow" w:hAnsi="Arial Narrow"/>
                <w:sz w:val="20"/>
                <w:szCs w:val="20"/>
              </w:rPr>
            </w:pPr>
            <w:r w:rsidRPr="00D16F9D">
              <w:rPr>
                <w:rFonts w:ascii="Arial Narrow" w:hAnsi="Arial Narrow"/>
                <w:sz w:val="20"/>
                <w:szCs w:val="20"/>
              </w:rPr>
              <w:t>A Phase 3, Randomized, Double-blind, Multicenter Study of Dostarlimab (TSR-042) plus Carboplatin-paclitaxel versus Placebo plus Carboplatin-paclitaxel in Patients with Recurrent or Primary Advanced Endometrial Cancer (RUBY) (IA1 data-cut)</w:t>
            </w:r>
          </w:p>
        </w:tc>
        <w:tc>
          <w:tcPr>
            <w:tcW w:w="1177" w:type="pct"/>
            <w:tcBorders>
              <w:top w:val="single" w:sz="4" w:space="0" w:color="auto"/>
              <w:left w:val="single" w:sz="4" w:space="0" w:color="auto"/>
              <w:bottom w:val="nil"/>
              <w:right w:val="single" w:sz="4" w:space="0" w:color="auto"/>
            </w:tcBorders>
            <w:shd w:val="clear" w:color="auto" w:fill="C6D9F1" w:themeFill="text2" w:themeFillTint="33"/>
          </w:tcPr>
          <w:p w14:paraId="19874D68" w14:textId="77777777" w:rsidR="00960DCF" w:rsidRPr="00D16F9D" w:rsidRDefault="00960DCF" w:rsidP="002B48FE">
            <w:pPr>
              <w:rPr>
                <w:rFonts w:ascii="Arial Narrow" w:hAnsi="Arial Narrow"/>
                <w:sz w:val="20"/>
                <w:szCs w:val="20"/>
              </w:rPr>
            </w:pPr>
            <w:r w:rsidRPr="00D16F9D">
              <w:rPr>
                <w:rFonts w:ascii="Arial Narrow" w:hAnsi="Arial Narrow"/>
                <w:sz w:val="20"/>
                <w:szCs w:val="20"/>
              </w:rPr>
              <w:t xml:space="preserve">Clinical study report. </w:t>
            </w:r>
          </w:p>
          <w:p w14:paraId="76B13C2F" w14:textId="77777777" w:rsidR="00960DCF" w:rsidRPr="00D16F9D" w:rsidRDefault="00960DCF" w:rsidP="002B48FE">
            <w:pPr>
              <w:rPr>
                <w:rFonts w:ascii="Arial Narrow" w:hAnsi="Arial Narrow"/>
                <w:sz w:val="20"/>
                <w:szCs w:val="20"/>
              </w:rPr>
            </w:pPr>
            <w:r w:rsidRPr="00D16F9D">
              <w:rPr>
                <w:rFonts w:ascii="Arial Narrow" w:hAnsi="Arial Narrow"/>
                <w:sz w:val="20"/>
                <w:szCs w:val="20"/>
              </w:rPr>
              <w:t>7 March 2023</w:t>
            </w:r>
          </w:p>
        </w:tc>
      </w:tr>
      <w:tr w:rsidR="00960DCF" w:rsidRPr="00D16F9D" w14:paraId="62522B8C" w14:textId="77777777" w:rsidTr="002B48FE">
        <w:tc>
          <w:tcPr>
            <w:tcW w:w="390" w:type="pct"/>
            <w:vMerge/>
            <w:vAlign w:val="center"/>
          </w:tcPr>
          <w:p w14:paraId="39E2CBA0" w14:textId="77777777" w:rsidR="00960DCF" w:rsidRPr="00D16F9D" w:rsidRDefault="00960DCF" w:rsidP="00CC521B">
            <w:pPr>
              <w:pStyle w:val="TableText0"/>
            </w:pPr>
          </w:p>
        </w:tc>
        <w:tc>
          <w:tcPr>
            <w:tcW w:w="3433" w:type="pct"/>
            <w:tcBorders>
              <w:top w:val="nil"/>
              <w:left w:val="single" w:sz="4" w:space="0" w:color="auto"/>
              <w:bottom w:val="nil"/>
              <w:right w:val="single" w:sz="4" w:space="0" w:color="auto"/>
            </w:tcBorders>
          </w:tcPr>
          <w:p w14:paraId="4CAA9656" w14:textId="77777777" w:rsidR="00960DCF" w:rsidRPr="00D16F9D" w:rsidRDefault="00960DCF" w:rsidP="002B48FE">
            <w:pPr>
              <w:rPr>
                <w:rFonts w:ascii="Arial Narrow" w:hAnsi="Arial Narrow"/>
                <w:sz w:val="20"/>
                <w:szCs w:val="20"/>
              </w:rPr>
            </w:pPr>
            <w:r w:rsidRPr="00D16F9D">
              <w:rPr>
                <w:rFonts w:ascii="Arial Narrow" w:hAnsi="Arial Narrow"/>
                <w:sz w:val="20"/>
                <w:szCs w:val="20"/>
              </w:rPr>
              <w:t>A Phase 3, Randomized, Double-blind, Multicenter Study of Dostarlimab (TSR-042) plus Carboplatin-paclitaxel versus Placebo plus Carboplatin-paclitaxel in Patients with Recurrent or Primary Advanced Endometrial Cancer (RUBY) (IA2 data-cut)</w:t>
            </w:r>
          </w:p>
        </w:tc>
        <w:tc>
          <w:tcPr>
            <w:tcW w:w="1177" w:type="pct"/>
            <w:tcBorders>
              <w:top w:val="nil"/>
              <w:left w:val="single" w:sz="4" w:space="0" w:color="auto"/>
              <w:bottom w:val="nil"/>
              <w:right w:val="single" w:sz="4" w:space="0" w:color="auto"/>
            </w:tcBorders>
          </w:tcPr>
          <w:p w14:paraId="47563995" w14:textId="77777777" w:rsidR="00960DCF" w:rsidRPr="00D16F9D" w:rsidRDefault="00960DCF" w:rsidP="002B48FE">
            <w:pPr>
              <w:rPr>
                <w:rFonts w:ascii="Arial Narrow" w:hAnsi="Arial Narrow"/>
                <w:sz w:val="20"/>
                <w:szCs w:val="20"/>
              </w:rPr>
            </w:pPr>
            <w:r w:rsidRPr="00D16F9D">
              <w:rPr>
                <w:rFonts w:ascii="Arial Narrow" w:hAnsi="Arial Narrow"/>
                <w:sz w:val="20"/>
                <w:szCs w:val="20"/>
              </w:rPr>
              <w:t>Clinical study report.</w:t>
            </w:r>
          </w:p>
          <w:p w14:paraId="51EBE8E3" w14:textId="77777777" w:rsidR="00960DCF" w:rsidRPr="00D16F9D" w:rsidRDefault="00960DCF" w:rsidP="002B48FE">
            <w:pPr>
              <w:rPr>
                <w:rFonts w:ascii="Arial Narrow" w:hAnsi="Arial Narrow"/>
                <w:sz w:val="20"/>
                <w:szCs w:val="20"/>
              </w:rPr>
            </w:pPr>
            <w:r w:rsidRPr="00D16F9D">
              <w:rPr>
                <w:rFonts w:ascii="Arial Narrow" w:hAnsi="Arial Narrow"/>
                <w:sz w:val="20"/>
                <w:szCs w:val="20"/>
              </w:rPr>
              <w:t>19 January 2024</w:t>
            </w:r>
          </w:p>
        </w:tc>
      </w:tr>
      <w:tr w:rsidR="00960DCF" w:rsidRPr="00D16F9D" w14:paraId="0389DA5C" w14:textId="77777777" w:rsidTr="002B48FE">
        <w:tc>
          <w:tcPr>
            <w:tcW w:w="390" w:type="pct"/>
            <w:vMerge/>
            <w:vAlign w:val="center"/>
          </w:tcPr>
          <w:p w14:paraId="055D86F5" w14:textId="77777777" w:rsidR="00960DCF" w:rsidRPr="00D16F9D" w:rsidRDefault="00960DCF" w:rsidP="00CC521B">
            <w:pPr>
              <w:pStyle w:val="TableText0"/>
            </w:pPr>
          </w:p>
        </w:tc>
        <w:tc>
          <w:tcPr>
            <w:tcW w:w="3433" w:type="pct"/>
            <w:tcBorders>
              <w:top w:val="nil"/>
              <w:left w:val="single" w:sz="4" w:space="0" w:color="auto"/>
              <w:bottom w:val="nil"/>
              <w:right w:val="single" w:sz="4" w:space="0" w:color="auto"/>
            </w:tcBorders>
            <w:shd w:val="clear" w:color="auto" w:fill="C6D9F1" w:themeFill="text2" w:themeFillTint="33"/>
          </w:tcPr>
          <w:p w14:paraId="700F2A76" w14:textId="77777777" w:rsidR="00960DCF" w:rsidRPr="00D16F9D" w:rsidRDefault="00960DCF" w:rsidP="002B48FE">
            <w:pPr>
              <w:rPr>
                <w:rFonts w:ascii="Arial Narrow" w:hAnsi="Arial Narrow"/>
                <w:sz w:val="20"/>
                <w:szCs w:val="20"/>
              </w:rPr>
            </w:pPr>
            <w:r w:rsidRPr="00D16F9D">
              <w:rPr>
                <w:rFonts w:ascii="Arial Narrow" w:hAnsi="Arial Narrow"/>
                <w:sz w:val="20"/>
                <w:szCs w:val="20"/>
              </w:rPr>
              <w:t>A Phase 3, Randomized, Double-blind, Multicenter Study of Dostarlimab (TSR-042) plus Carboplatin-paclitaxel versus Placebo plus Carboplatin-paclitaxel in Patients with Recurrent or Primary Advanced Endometrial Cancer (RUBY)</w:t>
            </w:r>
          </w:p>
        </w:tc>
        <w:tc>
          <w:tcPr>
            <w:tcW w:w="1177" w:type="pct"/>
            <w:tcBorders>
              <w:top w:val="nil"/>
              <w:left w:val="single" w:sz="4" w:space="0" w:color="auto"/>
              <w:bottom w:val="nil"/>
              <w:right w:val="single" w:sz="4" w:space="0" w:color="auto"/>
            </w:tcBorders>
            <w:shd w:val="clear" w:color="auto" w:fill="C6D9F1" w:themeFill="text2" w:themeFillTint="33"/>
          </w:tcPr>
          <w:p w14:paraId="10DCD952" w14:textId="77777777" w:rsidR="00960DCF" w:rsidRPr="00D16F9D" w:rsidRDefault="00960DCF" w:rsidP="002B48FE">
            <w:pPr>
              <w:rPr>
                <w:rFonts w:ascii="Arial Narrow" w:hAnsi="Arial Narrow"/>
                <w:sz w:val="20"/>
                <w:szCs w:val="20"/>
              </w:rPr>
            </w:pPr>
            <w:r w:rsidRPr="00D16F9D">
              <w:rPr>
                <w:rFonts w:ascii="Arial Narrow" w:hAnsi="Arial Narrow"/>
                <w:sz w:val="20"/>
                <w:szCs w:val="20"/>
              </w:rPr>
              <w:t>Clinical study protocol v4.0.  31 March 2022</w:t>
            </w:r>
          </w:p>
        </w:tc>
      </w:tr>
      <w:tr w:rsidR="00960DCF" w:rsidRPr="00D16F9D" w14:paraId="13B9C7EE" w14:textId="77777777" w:rsidTr="002B48FE">
        <w:tc>
          <w:tcPr>
            <w:tcW w:w="390" w:type="pct"/>
            <w:vMerge/>
            <w:vAlign w:val="center"/>
          </w:tcPr>
          <w:p w14:paraId="5A8ABE68" w14:textId="77777777" w:rsidR="00960DCF" w:rsidRPr="00D16F9D" w:rsidRDefault="00960DCF" w:rsidP="00CC521B">
            <w:pPr>
              <w:pStyle w:val="TableText0"/>
            </w:pPr>
          </w:p>
        </w:tc>
        <w:tc>
          <w:tcPr>
            <w:tcW w:w="3433" w:type="pct"/>
            <w:tcBorders>
              <w:top w:val="nil"/>
              <w:left w:val="single" w:sz="4" w:space="0" w:color="auto"/>
              <w:bottom w:val="nil"/>
              <w:right w:val="single" w:sz="4" w:space="0" w:color="auto"/>
            </w:tcBorders>
            <w:shd w:val="clear" w:color="auto" w:fill="C6D9F1" w:themeFill="text2" w:themeFillTint="33"/>
          </w:tcPr>
          <w:p w14:paraId="17B78475" w14:textId="77777777" w:rsidR="00960DCF" w:rsidRPr="00D16F9D" w:rsidRDefault="00960DCF" w:rsidP="002B48FE">
            <w:pPr>
              <w:rPr>
                <w:rFonts w:ascii="Arial Narrow" w:hAnsi="Arial Narrow"/>
                <w:sz w:val="20"/>
                <w:szCs w:val="20"/>
              </w:rPr>
            </w:pPr>
            <w:r w:rsidRPr="00D16F9D">
              <w:rPr>
                <w:rFonts w:ascii="Arial Narrow" w:hAnsi="Arial Narrow"/>
                <w:sz w:val="20"/>
                <w:szCs w:val="20"/>
              </w:rPr>
              <w:t xml:space="preserve">Hanker, L., Mirza, M. R., Coleman, R. L. et al. ENGOT-EN6/GOG-3031/NSGO-RUBY: A phase 3, randomized, double-blind, multicenter study of dostarlimab + carboplatin-paclitaxel versus placebo + carboplatin-paclitaxel in recurrent or primary advanced endometrial cancer (EC). </w:t>
            </w:r>
          </w:p>
        </w:tc>
        <w:tc>
          <w:tcPr>
            <w:tcW w:w="1177" w:type="pct"/>
            <w:tcBorders>
              <w:top w:val="nil"/>
              <w:left w:val="single" w:sz="4" w:space="0" w:color="auto"/>
              <w:bottom w:val="nil"/>
              <w:right w:val="single" w:sz="4" w:space="0" w:color="auto"/>
            </w:tcBorders>
            <w:shd w:val="clear" w:color="auto" w:fill="C6D9F1" w:themeFill="text2" w:themeFillTint="33"/>
          </w:tcPr>
          <w:p w14:paraId="76614CD3" w14:textId="77777777" w:rsidR="00960DCF" w:rsidRPr="00D16F9D" w:rsidRDefault="00960DCF" w:rsidP="002B48FE">
            <w:pPr>
              <w:rPr>
                <w:rFonts w:ascii="Arial Narrow" w:hAnsi="Arial Narrow"/>
                <w:sz w:val="20"/>
                <w:szCs w:val="20"/>
              </w:rPr>
            </w:pPr>
            <w:r w:rsidRPr="00D16F9D">
              <w:rPr>
                <w:rFonts w:ascii="Arial Narrow" w:hAnsi="Arial Narrow"/>
                <w:sz w:val="20"/>
                <w:szCs w:val="20"/>
              </w:rPr>
              <w:t>Conference abstract</w:t>
            </w:r>
          </w:p>
          <w:p w14:paraId="0DCD3012" w14:textId="77777777" w:rsidR="00960DCF" w:rsidRPr="00D16F9D" w:rsidRDefault="00960DCF" w:rsidP="002B48FE">
            <w:pPr>
              <w:rPr>
                <w:rFonts w:ascii="Arial Narrow" w:hAnsi="Arial Narrow"/>
                <w:i/>
                <w:iCs/>
                <w:sz w:val="20"/>
                <w:szCs w:val="20"/>
              </w:rPr>
            </w:pPr>
            <w:r w:rsidRPr="00D16F9D">
              <w:rPr>
                <w:rFonts w:ascii="Arial Narrow" w:hAnsi="Arial Narrow"/>
                <w:i/>
                <w:iCs/>
                <w:sz w:val="20"/>
                <w:szCs w:val="20"/>
              </w:rPr>
              <w:t>Oncology Research and Treatment</w:t>
            </w:r>
            <w:r w:rsidRPr="00D16F9D">
              <w:rPr>
                <w:rFonts w:ascii="Arial Narrow" w:hAnsi="Arial Narrow"/>
                <w:sz w:val="20"/>
                <w:szCs w:val="20"/>
              </w:rPr>
              <w:t xml:space="preserve"> 2020, 43:122</w:t>
            </w:r>
          </w:p>
        </w:tc>
      </w:tr>
      <w:tr w:rsidR="00960DCF" w:rsidRPr="00D16F9D" w14:paraId="44897A98" w14:textId="77777777" w:rsidTr="002B48FE">
        <w:tc>
          <w:tcPr>
            <w:tcW w:w="390" w:type="pct"/>
            <w:vMerge/>
            <w:vAlign w:val="center"/>
          </w:tcPr>
          <w:p w14:paraId="5937C170" w14:textId="77777777" w:rsidR="00960DCF" w:rsidRPr="00D16F9D" w:rsidRDefault="00960DCF" w:rsidP="00CC521B">
            <w:pPr>
              <w:pStyle w:val="TableText0"/>
            </w:pPr>
          </w:p>
        </w:tc>
        <w:tc>
          <w:tcPr>
            <w:tcW w:w="3433" w:type="pct"/>
            <w:tcBorders>
              <w:top w:val="nil"/>
              <w:left w:val="single" w:sz="4" w:space="0" w:color="auto"/>
              <w:bottom w:val="nil"/>
              <w:right w:val="single" w:sz="4" w:space="0" w:color="auto"/>
            </w:tcBorders>
            <w:shd w:val="clear" w:color="auto" w:fill="C6D9F1" w:themeFill="text2" w:themeFillTint="33"/>
          </w:tcPr>
          <w:p w14:paraId="4B04C692" w14:textId="35804B66" w:rsidR="00960DCF" w:rsidRPr="00D16F9D" w:rsidRDefault="00960DCF" w:rsidP="002B48FE">
            <w:pPr>
              <w:rPr>
                <w:rFonts w:ascii="Arial Narrow" w:hAnsi="Arial Narrow"/>
                <w:sz w:val="20"/>
                <w:szCs w:val="20"/>
              </w:rPr>
            </w:pPr>
            <w:r w:rsidRPr="00D16F9D">
              <w:rPr>
                <w:rFonts w:ascii="Arial Narrow" w:hAnsi="Arial Narrow"/>
                <w:sz w:val="20"/>
                <w:szCs w:val="20"/>
              </w:rPr>
              <w:t xml:space="preserve">Mirza, M. R., Chase, D. M., </w:t>
            </w:r>
            <w:proofErr w:type="spellStart"/>
            <w:r w:rsidRPr="00D16F9D">
              <w:rPr>
                <w:rFonts w:ascii="Arial Narrow" w:hAnsi="Arial Narrow"/>
                <w:sz w:val="20"/>
                <w:szCs w:val="20"/>
              </w:rPr>
              <w:t>Slomovitz</w:t>
            </w:r>
            <w:proofErr w:type="spellEnd"/>
            <w:r w:rsidRPr="00D16F9D">
              <w:rPr>
                <w:rFonts w:ascii="Arial Narrow" w:hAnsi="Arial Narrow"/>
                <w:sz w:val="20"/>
                <w:szCs w:val="20"/>
              </w:rPr>
              <w:t xml:space="preserve">, B. M. et al. Dostarlimab for Primary Advanced or Recurrent Endometrial Cancer </w:t>
            </w:r>
            <w:hyperlink r:id="rId8" w:history="1">
              <w:r w:rsidRPr="00D16F9D">
                <w:rPr>
                  <w:rStyle w:val="Hyperlink"/>
                  <w:rFonts w:ascii="Arial Narrow" w:hAnsi="Arial Narrow"/>
                  <w:sz w:val="20"/>
                  <w:szCs w:val="20"/>
                </w:rPr>
                <w:t>https://doi.org/10.1056/NEJMoa2216334</w:t>
              </w:r>
            </w:hyperlink>
            <w:r w:rsidRPr="00D16F9D">
              <w:rPr>
                <w:rFonts w:ascii="Arial Narrow" w:hAnsi="Arial Narrow"/>
                <w:sz w:val="20"/>
                <w:szCs w:val="20"/>
              </w:rPr>
              <w:t xml:space="preserve"> </w:t>
            </w:r>
            <w:r w:rsidRPr="00D16F9D">
              <w:rPr>
                <w:rFonts w:ascii="Arial Narrow" w:hAnsi="Arial Narrow"/>
                <w:sz w:val="20"/>
                <w:szCs w:val="20"/>
              </w:rPr>
              <w:fldChar w:fldCharType="begin">
                <w:fldData xml:space="preserve">PEVuZE5vdGU+PENpdGUgSGlkZGVuPSIxIj48QXV0aG9yPk1pcnphPC9BdXRob3I+PFllYXI+MjAy
MzwvWWVhcj48UmVjTnVtPjE1NTwvUmVjTnVtPjxyZWNvcmQ+PHJlYy1udW1iZXI+MTU1PC9yZWMt
bnVtYmVyPjxmb3JlaWduLWtleXM+PGtleSBhcHA9IkVOIiBkYi1pZD0icDU1dGVzZHg2ZDJhc2Jl
emVlN3B4czJycHMwMHNmd3RkdmU5IiB0aW1lc3RhbXA9IjE2ODYyNjcyMzUiIGd1aWQ9ImI1MGMy
MWUwLWNmN2UtNGIyYy1hNDlhLWY0OWVjMWIzMDdiMSI+MTU1PC9rZXk+PC9mb3JlaWduLWtleXM+
PHJlZi10eXBlIG5hbWU9IkpvdXJuYWwgQXJ0aWNsZSI+MTc8L3JlZi10eXBlPjxjb250cmlidXRv
cnM+PGF1dGhvcnM+PGF1dGhvcj5NaXJ6YSwgTS4gUi48L2F1dGhvcj48YXV0aG9yPkNoYXNlLCBE
LiBNLjwvYXV0aG9yPjxhdXRob3I+U2xvbW92aXR6LCBCLiBNLjwvYXV0aG9yPjxhdXRob3I+ZGVQ
b250IENocmlzdGVuc2VuLCBSLjwvYXV0aG9yPjxhdXRob3I+Tm92YWssIFouPC9hdXRob3I+PGF1
dGhvcj5CbGFjaywgRC48L2F1dGhvcj48YXV0aG9yPkdpbGJlcnQsIEwuPC9hdXRob3I+PGF1dGhv
cj5TaGFybWEsIFMuPC9hdXRob3I+PGF1dGhvcj5WYWxhYnJlZ2EsIEcuPC9hdXRob3I+PGF1dGhv
cj5MYW5kcnVtLCBMLiBNLjwvYXV0aG9yPjxhdXRob3I+SGFua2VyLCBMLiBDLjwvYXV0aG9yPjxh
dXRob3I+U3R1Y2tleSwgQS48L2F1dGhvcj48YXV0aG9yPkJvZXJlLCBJLjwvYXV0aG9yPjxhdXRo
b3I+R29sZCwgTS4gQS48L2F1dGhvcj48YXV0aG9yPkF1cmFuZW4sIEEuPC9hdXRob3I+PGF1dGhv
cj5Qb3RodXJpLCBCLjwvYXV0aG9yPjxhdXRob3I+Q2lidWxhLCBELjwvYXV0aG9yPjxhdXRob3I+
TWNDb3VydCwgQy48L2F1dGhvcj48YXV0aG9yPlJhc3BhZ2xpZXNpLCBGLjwvYXV0aG9yPjxhdXRo
b3I+U2hhaGluLCBNLiBTLjwvYXV0aG9yPjxhdXRob3I+R2lsbCwgUy4gRS48L2F1dGhvcj48YXV0
aG9yPk1vbmssIEIuIEouPC9hdXRob3I+PGF1dGhvcj5CdXNjZW1hLCBKLjwvYXV0aG9yPjxhdXRo
b3I+SGVyem9nLCBULiBKLjwvYXV0aG9yPjxhdXRob3I+Q29wZWxhbmQsIEwuIEouPC9hdXRob3I+
PGF1dGhvcj5UaWFuLCBNLjwvYXV0aG9yPjxhdXRob3I+SGUsIFouPC9hdXRob3I+PGF1dGhvcj5T
dGV2ZW5zLCBTLjwvYXV0aG9yPjxhdXRob3I+Wm9ncmFmb3MsIEUuPC9hdXRob3I+PGF1dGhvcj5D
b2xlbWFuLCBSLiBMLjwvYXV0aG9yPjxhdXRob3I+UG93ZWxsLCBNLiBBLjwvYXV0aG9yPjxhdXRo
b3I+UnVieSBJbnZlc3RpZ2F0b3JzPC9hdXRob3I+PC9hdXRob3JzPjwvY29udHJpYnV0b3JzPjxh
dXRoLWFkZHJlc3M+RnJvbSB0aGUgRGVwYXJ0bWVudCBvZiBPbmNvbG9neSwgUmlnc2hvc3BpdGFs
ZXQsIENvcGVuaGFnZW4gVW5pdmVyc2l0eSBIb3NwaXRhbCwgYW5kIHRoZSBOb3JkaWMgU29jaWV0
eSBvZiBHeW5hZWNvbG9naWNhbCBPbmNvbG9neS1DbGluaWNhbCBUcmlhbCBVbml0LCBDb3Blbmhh
Z2VuIChNLlIuTS4pLCBhbmQgdGhlIFJlc2VhcmNoIFVuaXQgZm9yIEdlbmVyYWwgUHJhY3RpY2Us
IFVuaXZlcnNpdHkgb2YgU291dGhlcm4gRGVubWFyaywgSW5zdGl0dXRlIG9mIFB1YmxpYyBIZWFs
dGgsIE9kZW5zZSAoUi5DLikgLSBhbGwgaW4gRGVubWFyazsgRGF2aWQgR2VmZmVuIFNjaG9vbCBv
ZiBNZWRpY2luZSwgVW5pdmVyc2l0eSBvZiBDYWxpZm9ybmlhLCBMb3MgQW5nZWxlcywgTG9zIEFu
Z2VsZXMgKEQuTS5DLik7IHRoZSBEZXBhcnRtZW50IG9mIEd5bmVjb2xvZ2ljIE9uY29sb2d5LCBN
b3VudCBTaW5haSBNZWRpY2FsIENlbnRlciwgYW5kIHRoZSBEZXBhcnRtZW50IG9mIE9ic3RldHJp
Y3MgYW5kIEd5bmVjb2xvZ3ksIEZsb3JpZGEgSW50ZXJuYXRpb25hbCBVbml2ZXJzaXR5LCBNaWFt
aSBCZWFjaCAoQi5NLlMuKTsgdGhlIERlcGFydG1lbnQgb2YgR3luZWNvbG9neSwgSHVuZ2FyaWFu
IE5hdGlvbmFsIEluc3RpdHV0ZSBvZiBPbmNvbG9neSwgQnVkYXBlc3QsIEh1bmdhcnkgKFouTi4p
OyB0aGUgRGVwYXJ0bWVudCBvZiBPYnN0ZXRyaWNzIGFuZCBHeW5lY29sb2d5LCBMb3Vpc2lhbmEg
U3RhdGUgVW5pdmVyc2l0eSBIZWFsdGggU2hyZXZlcG9ydCwgYW5kIFdpbGxpcy1LbmlnaHRvbiBQ
aHlzaWNpYW4gTmV0d29yaywgU2hyZXZlcG9ydCAoRC5CLik7IHRoZSBEaXZpc2lvbiBvZiBHeW5l
Y29sb2dpYyBPbmNvbG9neSwgTWNHaWxsIFVuaXZlcnNpdHkgSGVhbHRoIENlbnRyZSwgTW9udHJl
YWwgKEwuRy4pOyB0aGUgRGVwYXJ0bWVudCBvZiBPYnN0ZXRyaWNzIGFuZCBHeW5lY29sb2d5LCBB
TUlUQSBBZHZlbnRpc3QgSGluc2RhbGUgSG9zcGl0YWwsIEhpbnNkYWxlLCBJTCAoUy5TLik7IHRo
ZSBVbml2ZXJzaXR5IG9mIFR1cmluLCBBLk8uIE9yZGluZSBNYXVyaXppYW5vLCBUdXJpbiAoRy5W
LiksIGFuZCB0aGUgR3luZWNvbG9naWMgT25jb2xvZ3kgVW5pdCwgRm9uZGF6aW9uZSBJUkNDUyBJ
c3RpdHV0byBOYXppb25hbGUgVHVtb3JpLU1pbGFubywgVW5pdmVyc2l0eSBvZiBNaWxhbiwgTWls
YW4gKEYuUi4pIC0gYm90aCBpbiBJdGFseTsgSW5kaWFuYSBVbml2ZXJzaXR5IEhlYWx0aCBTaW1v
biBDYW5jZXIgQ2VudGVyLCBJbmRpYW5hcG9saXMgKEwuTS5MLik7IHRoZSBEZXBhcnRtZW50IG9m
IEd5bmVjb2xvZ3kgYW5kIE9ic3RldHJpY3MsIFVuaXZlcnNpdHkgSG9zcGl0YWwgU2NobGVzd2ln
LUhvbHN0ZWluLCBDYW1wdXMgTHViZWNrLCBMdWJlY2ssIEdlcm1hbnkgKEwuQy5ILik7IFdvbWVu
IGFuZCBJbmZhbnRzIEhvc3BpdGFsLCBQcm92aWRlbmNlLCBSSSAoQS5TLik7IHRoZSBEZXBhcnRt
ZW50IG9mIE1lZGljYWwgT25jb2xvZ3ksIEVyYXNtdXMgTUMgQ2FuY2VyIENlbnRlciwgUm90dGVy
ZGFtLCB0aGUgTmV0aGVybGFuZHMgKEkuQi4pOyBPa2xhaG9tYSBDYW5jZXIgU3BlY2lhbGlzdHMg
YW5kIFJlc2VhcmNoIEluc3RpdHV0ZSwgVHVsc2EgKE0uQS5HLik7IFRheXMgQ2FuY2VyIENlbnRl
ciBhbmQgRklDQU4gTWlkLCBUYW1wZXJlIFVuaXZlcnNpdHkgYW5kIFRhbXBlcmUgVW5pdmVyc2l0
eSBIb3NwaXRhbCwgVGFtcGVyZSwgRmlubGFuZCAoQS5BLik7IE5ldyBZb3JrIFVuaXZlcnNpdHkg
TGFuZ29uZSBIZWFsdGgsIE5ldyBZb3JrIChCLlAuKTsgdGhlIERlcGFydG1lbnQgb2YgT2JzdGV0
cmljcyBhbmQgR3luZWNvbG9neSwgR2VuZXJhbCBVbml2ZXJzaXR5IEhvc3BpdGFsIGluIFByYWd1
ZSwgRmlyc3QgRmFjdWx0eSBvZiBNZWRpY2luZSwgQ2hhcmxlcyBVbml2ZXJzaXR5LCBQcmFndWUs
IEN6ZWNoIFJlcHVibGljIChELkMuKTsgdGhlIERpdmlzaW9uIG9mIEd5bmVjb2xvZ2ljIE9uY29s
b2d5IChDLk0uKSBhbmQgTmF0aW9uYWwgQ2FuY2VyIEluc3RpdHV0ZS1zcG9uc29yZWQgTlJHIE9u
Y29sb2d5IChNLkEuUC4pLCBXYXNoaW5ndG9uIFVuaXZlcnNpdHkgU2Nob29sIG9mIE1lZGljaW5l
LCBTdC4gTG91aXM7IEhhbmphbmkgSW5zdGl0dXRlIGZvciBHeW5lY29sb2dpYyBPbmNvbG9neSwg
QWJpbmd0b24gSG9zcGl0YWwtSmVmZmVyc29uIEhlYWx0aCwgQXNwbHVuZGggQ2FuY2VyIFBhdmls
aW9uLCBTaWRuZXkgS2ltbWVsIE1lZGljYWwgQ29sbGVnZSwgVGhvbWFzIEplZmZlcnNvbiBVbml2
ZXJzaXR5LCBXaWxsb3cgR3JvdmUgKE0uUy5TLiksIGFuZCBHU0ssIENvbGxlZ2V2aWxsZSAoTS5U
LiwgWi5ILikgLSBib3RoIGluIFBlbm5zeWx2YW5pYTsgdGhlIERpdmlzaW9uIG9mIEd5bmVjb2xv
Z2ljIE9uY29sb2d5LCBOYW5jeSBOLiBhbmQgSi5DLiBMZXdpcyBDYW5jZXIgYW5kIFJlc2VhcmNo
IFBhdmlsaW9uLCBTYXZhbm5haCwgR0EgKFMuRS5HLik7IEhvbm9ySGVhbHRoIFJlc2VhcmNoIElu
c3RpdHV0ZSwgVW5pdmVyc2l0eSBvZiBBcml6b25hIENvbGxlZ2Ugb2YgTWVkaWNpbmUsIGFuZCBD
cmVpZ2h0b24gVW5pdmVyc2l0eSBTY2hvb2wgb2YgTWVkaWNpbmUsIFBob2VuaXggKEIuSi5NLiks
IGFuZCB0aGUgRGVwYXJ0bWVudCBvZiBHeW5lY29sb2dpYyBPbmNvbG9neSwgQXJpem9uYSBPbmNv
bG9neSwgVHVjc29uIChKLkIuKTsgdGhlIERlcGFydG1lbnQgb2YgT2JzdGV0cmljcyBhbmQgR3lu
ZWNvbG9neSwgVW5pdmVyc2l0eSBvZiBDaW5jaW5uYXRpIENhbmNlciBDZW50ZXIsIENpbmNpbm5h
dGkgKFQuSi5ILiksIGFuZCBPaGlvIFN0YXRlIFVuaXZlcnNpdHkgQ29tcHJlaGVuc2l2ZSBDYW5j
ZXIgQ2VudGVyLCBIaWxsYXJkIChMLkouQy4pOyBHU0ssIExvbmRvbiAoUy5TLiwgRS5aLik7IGFu
ZCBVUyBPbmNvbG9neSBSZXNlYXJjaCwgdGhlIFdvb2RsYW5kcywgVFggKFIuTC5DLikuPC9hdXRo
LWFkZHJlc3M+PHRpdGxlcz48dGl0bGU+RG9zdGFybGltYWIgZm9yIFByaW1hcnkgQWR2YW5jZWQg
b3IgUmVjdXJyZW50IEVuZG9tZXRyaWFsIENhbmNlcjwvdGl0bGU+PHNlY29uZGFyeS10aXRsZT5O
IEVuZ2wgSiBNZWQ8L3NlY29uZGFyeS10aXRsZT48L3RpdGxlcz48cGVyaW9kaWNhbD48ZnVsbC10
aXRsZT5OIEVuZ2wgSiBNZWQ8L2Z1bGwtdGl0bGU+PC9wZXJpb2RpY2FsPjxlZGl0aW9uPjIwMjMv
MDMvMjg8L2VkaXRpb24+PGRhdGVzPjx5ZWFyPjIwMjM8L3llYXI+PHB1Yi1kYXRlcz48ZGF0ZT5N
YXIgMjc8L2RhdGU+PC9wdWItZGF0ZXM+PC9kYXRlcz48aXNibj4xNTMzLTQ0MDYgKEVsZWN0cm9u
aWMpJiN4RDswMDI4LTQ3OTMgKExpbmtpbmcpPC9pc2JuPjxhY2Nlc3Npb24tbnVtPjM2OTcyMDI2
PC9hY2Nlc3Npb24tbnVtPjx1cmxzPjxyZWxhdGVkLXVybHM+PHVybD5odHRwczovL3d3dy5uY2Jp
Lm5sbS5uaWguZ292L3B1Ym1lZC8zNjk3MjAyNjwvdXJsPjwvcmVsYXRlZC11cmxzPjwvdXJscz48
ZWxlY3Ryb25pYy1yZXNvdXJjZS1udW0+MTAuMTA1Ni9ORUpNb2EyMjE2MzM0PC9lbGVjdHJvbmlj
LXJlc291cmNlLW51bT48L3JlY29yZD48L0NpdGU+PC9FbmROb3RlPgB=
</w:fldData>
              </w:fldChar>
            </w:r>
            <w:r w:rsidRPr="00D16F9D">
              <w:rPr>
                <w:rFonts w:ascii="Arial Narrow" w:hAnsi="Arial Narrow"/>
                <w:sz w:val="20"/>
                <w:szCs w:val="20"/>
              </w:rPr>
              <w:instrText xml:space="preserve"> ADDIN EN.CITE </w:instrText>
            </w:r>
            <w:r w:rsidRPr="00D16F9D">
              <w:rPr>
                <w:rFonts w:ascii="Arial Narrow" w:hAnsi="Arial Narrow"/>
                <w:sz w:val="20"/>
                <w:szCs w:val="20"/>
              </w:rPr>
              <w:fldChar w:fldCharType="begin">
                <w:fldData xml:space="preserve">PEVuZE5vdGU+PENpdGUgSGlkZGVuPSIxIj48QXV0aG9yPk1pcnphPC9BdXRob3I+PFllYXI+MjAy
MzwvWWVhcj48UmVjTnVtPjE1NTwvUmVjTnVtPjxyZWNvcmQ+PHJlYy1udW1iZXI+MTU1PC9yZWMt
bnVtYmVyPjxmb3JlaWduLWtleXM+PGtleSBhcHA9IkVOIiBkYi1pZD0icDU1dGVzZHg2ZDJhc2Jl
emVlN3B4czJycHMwMHNmd3RkdmU5IiB0aW1lc3RhbXA9IjE2ODYyNjcyMzUiIGd1aWQ9ImI1MGMy
MWUwLWNmN2UtNGIyYy1hNDlhLWY0OWVjMWIzMDdiMSI+MTU1PC9rZXk+PC9mb3JlaWduLWtleXM+
PHJlZi10eXBlIG5hbWU9IkpvdXJuYWwgQXJ0aWNsZSI+MTc8L3JlZi10eXBlPjxjb250cmlidXRv
cnM+PGF1dGhvcnM+PGF1dGhvcj5NaXJ6YSwgTS4gUi48L2F1dGhvcj48YXV0aG9yPkNoYXNlLCBE
LiBNLjwvYXV0aG9yPjxhdXRob3I+U2xvbW92aXR6LCBCLiBNLjwvYXV0aG9yPjxhdXRob3I+ZGVQ
b250IENocmlzdGVuc2VuLCBSLjwvYXV0aG9yPjxhdXRob3I+Tm92YWssIFouPC9hdXRob3I+PGF1
dGhvcj5CbGFjaywgRC48L2F1dGhvcj48YXV0aG9yPkdpbGJlcnQsIEwuPC9hdXRob3I+PGF1dGhv
cj5TaGFybWEsIFMuPC9hdXRob3I+PGF1dGhvcj5WYWxhYnJlZ2EsIEcuPC9hdXRob3I+PGF1dGhv
cj5MYW5kcnVtLCBMLiBNLjwvYXV0aG9yPjxhdXRob3I+SGFua2VyLCBMLiBDLjwvYXV0aG9yPjxh
dXRob3I+U3R1Y2tleSwgQS48L2F1dGhvcj48YXV0aG9yPkJvZXJlLCBJLjwvYXV0aG9yPjxhdXRo
b3I+R29sZCwgTS4gQS48L2F1dGhvcj48YXV0aG9yPkF1cmFuZW4sIEEuPC9hdXRob3I+PGF1dGhv
cj5Qb3RodXJpLCBCLjwvYXV0aG9yPjxhdXRob3I+Q2lidWxhLCBELjwvYXV0aG9yPjxhdXRob3I+
TWNDb3VydCwgQy48L2F1dGhvcj48YXV0aG9yPlJhc3BhZ2xpZXNpLCBGLjwvYXV0aG9yPjxhdXRo
b3I+U2hhaGluLCBNLiBTLjwvYXV0aG9yPjxhdXRob3I+R2lsbCwgUy4gRS48L2F1dGhvcj48YXV0
aG9yPk1vbmssIEIuIEouPC9hdXRob3I+PGF1dGhvcj5CdXNjZW1hLCBKLjwvYXV0aG9yPjxhdXRo
b3I+SGVyem9nLCBULiBKLjwvYXV0aG9yPjxhdXRob3I+Q29wZWxhbmQsIEwuIEouPC9hdXRob3I+
PGF1dGhvcj5UaWFuLCBNLjwvYXV0aG9yPjxhdXRob3I+SGUsIFouPC9hdXRob3I+PGF1dGhvcj5T
dGV2ZW5zLCBTLjwvYXV0aG9yPjxhdXRob3I+Wm9ncmFmb3MsIEUuPC9hdXRob3I+PGF1dGhvcj5D
b2xlbWFuLCBSLiBMLjwvYXV0aG9yPjxhdXRob3I+UG93ZWxsLCBNLiBBLjwvYXV0aG9yPjxhdXRo
b3I+UnVieSBJbnZlc3RpZ2F0b3JzPC9hdXRob3I+PC9hdXRob3JzPjwvY29udHJpYnV0b3JzPjxh
dXRoLWFkZHJlc3M+RnJvbSB0aGUgRGVwYXJ0bWVudCBvZiBPbmNvbG9neSwgUmlnc2hvc3BpdGFs
ZXQsIENvcGVuaGFnZW4gVW5pdmVyc2l0eSBIb3NwaXRhbCwgYW5kIHRoZSBOb3JkaWMgU29jaWV0
eSBvZiBHeW5hZWNvbG9naWNhbCBPbmNvbG9neS1DbGluaWNhbCBUcmlhbCBVbml0LCBDb3Blbmhh
Z2VuIChNLlIuTS4pLCBhbmQgdGhlIFJlc2VhcmNoIFVuaXQgZm9yIEdlbmVyYWwgUHJhY3RpY2Us
IFVuaXZlcnNpdHkgb2YgU291dGhlcm4gRGVubWFyaywgSW5zdGl0dXRlIG9mIFB1YmxpYyBIZWFs
dGgsIE9kZW5zZSAoUi5DLikgLSBhbGwgaW4gRGVubWFyazsgRGF2aWQgR2VmZmVuIFNjaG9vbCBv
ZiBNZWRpY2luZSwgVW5pdmVyc2l0eSBvZiBDYWxpZm9ybmlhLCBMb3MgQW5nZWxlcywgTG9zIEFu
Z2VsZXMgKEQuTS5DLik7IHRoZSBEZXBhcnRtZW50IG9mIEd5bmVjb2xvZ2ljIE9uY29sb2d5LCBN
b3VudCBTaW5haSBNZWRpY2FsIENlbnRlciwgYW5kIHRoZSBEZXBhcnRtZW50IG9mIE9ic3RldHJp
Y3MgYW5kIEd5bmVjb2xvZ3ksIEZsb3JpZGEgSW50ZXJuYXRpb25hbCBVbml2ZXJzaXR5LCBNaWFt
aSBCZWFjaCAoQi5NLlMuKTsgdGhlIERlcGFydG1lbnQgb2YgR3luZWNvbG9neSwgSHVuZ2FyaWFu
IE5hdGlvbmFsIEluc3RpdHV0ZSBvZiBPbmNvbG9neSwgQnVkYXBlc3QsIEh1bmdhcnkgKFouTi4p
OyB0aGUgRGVwYXJ0bWVudCBvZiBPYnN0ZXRyaWNzIGFuZCBHeW5lY29sb2d5LCBMb3Vpc2lhbmEg
U3RhdGUgVW5pdmVyc2l0eSBIZWFsdGggU2hyZXZlcG9ydCwgYW5kIFdpbGxpcy1LbmlnaHRvbiBQ
aHlzaWNpYW4gTmV0d29yaywgU2hyZXZlcG9ydCAoRC5CLik7IHRoZSBEaXZpc2lvbiBvZiBHeW5l
Y29sb2dpYyBPbmNvbG9neSwgTWNHaWxsIFVuaXZlcnNpdHkgSGVhbHRoIENlbnRyZSwgTW9udHJl
YWwgKEwuRy4pOyB0aGUgRGVwYXJ0bWVudCBvZiBPYnN0ZXRyaWNzIGFuZCBHeW5lY29sb2d5LCBB
TUlUQSBBZHZlbnRpc3QgSGluc2RhbGUgSG9zcGl0YWwsIEhpbnNkYWxlLCBJTCAoUy5TLik7IHRo
ZSBVbml2ZXJzaXR5IG9mIFR1cmluLCBBLk8uIE9yZGluZSBNYXVyaXppYW5vLCBUdXJpbiAoRy5W
LiksIGFuZCB0aGUgR3luZWNvbG9naWMgT25jb2xvZ3kgVW5pdCwgRm9uZGF6aW9uZSBJUkNDUyBJ
c3RpdHV0byBOYXppb25hbGUgVHVtb3JpLU1pbGFubywgVW5pdmVyc2l0eSBvZiBNaWxhbiwgTWls
YW4gKEYuUi4pIC0gYm90aCBpbiBJdGFseTsgSW5kaWFuYSBVbml2ZXJzaXR5IEhlYWx0aCBTaW1v
biBDYW5jZXIgQ2VudGVyLCBJbmRpYW5hcG9saXMgKEwuTS5MLik7IHRoZSBEZXBhcnRtZW50IG9m
IEd5bmVjb2xvZ3kgYW5kIE9ic3RldHJpY3MsIFVuaXZlcnNpdHkgSG9zcGl0YWwgU2NobGVzd2ln
LUhvbHN0ZWluLCBDYW1wdXMgTHViZWNrLCBMdWJlY2ssIEdlcm1hbnkgKEwuQy5ILik7IFdvbWVu
IGFuZCBJbmZhbnRzIEhvc3BpdGFsLCBQcm92aWRlbmNlLCBSSSAoQS5TLik7IHRoZSBEZXBhcnRt
ZW50IG9mIE1lZGljYWwgT25jb2xvZ3ksIEVyYXNtdXMgTUMgQ2FuY2VyIENlbnRlciwgUm90dGVy
ZGFtLCB0aGUgTmV0aGVybGFuZHMgKEkuQi4pOyBPa2xhaG9tYSBDYW5jZXIgU3BlY2lhbGlzdHMg
YW5kIFJlc2VhcmNoIEluc3RpdHV0ZSwgVHVsc2EgKE0uQS5HLik7IFRheXMgQ2FuY2VyIENlbnRl
ciBhbmQgRklDQU4gTWlkLCBUYW1wZXJlIFVuaXZlcnNpdHkgYW5kIFRhbXBlcmUgVW5pdmVyc2l0
eSBIb3NwaXRhbCwgVGFtcGVyZSwgRmlubGFuZCAoQS5BLik7IE5ldyBZb3JrIFVuaXZlcnNpdHkg
TGFuZ29uZSBIZWFsdGgsIE5ldyBZb3JrIChCLlAuKTsgdGhlIERlcGFydG1lbnQgb2YgT2JzdGV0
cmljcyBhbmQgR3luZWNvbG9neSwgR2VuZXJhbCBVbml2ZXJzaXR5IEhvc3BpdGFsIGluIFByYWd1
ZSwgRmlyc3QgRmFjdWx0eSBvZiBNZWRpY2luZSwgQ2hhcmxlcyBVbml2ZXJzaXR5LCBQcmFndWUs
IEN6ZWNoIFJlcHVibGljIChELkMuKTsgdGhlIERpdmlzaW9uIG9mIEd5bmVjb2xvZ2ljIE9uY29s
b2d5IChDLk0uKSBhbmQgTmF0aW9uYWwgQ2FuY2VyIEluc3RpdHV0ZS1zcG9uc29yZWQgTlJHIE9u
Y29sb2d5IChNLkEuUC4pLCBXYXNoaW5ndG9uIFVuaXZlcnNpdHkgU2Nob29sIG9mIE1lZGljaW5l
LCBTdC4gTG91aXM7IEhhbmphbmkgSW5zdGl0dXRlIGZvciBHeW5lY29sb2dpYyBPbmNvbG9neSwg
QWJpbmd0b24gSG9zcGl0YWwtSmVmZmVyc29uIEhlYWx0aCwgQXNwbHVuZGggQ2FuY2VyIFBhdmls
aW9uLCBTaWRuZXkgS2ltbWVsIE1lZGljYWwgQ29sbGVnZSwgVGhvbWFzIEplZmZlcnNvbiBVbml2
ZXJzaXR5LCBXaWxsb3cgR3JvdmUgKE0uUy5TLiksIGFuZCBHU0ssIENvbGxlZ2V2aWxsZSAoTS5U
LiwgWi5ILikgLSBib3RoIGluIFBlbm5zeWx2YW5pYTsgdGhlIERpdmlzaW9uIG9mIEd5bmVjb2xv
Z2ljIE9uY29sb2d5LCBOYW5jeSBOLiBhbmQgSi5DLiBMZXdpcyBDYW5jZXIgYW5kIFJlc2VhcmNo
IFBhdmlsaW9uLCBTYXZhbm5haCwgR0EgKFMuRS5HLik7IEhvbm9ySGVhbHRoIFJlc2VhcmNoIElu
c3RpdHV0ZSwgVW5pdmVyc2l0eSBvZiBBcml6b25hIENvbGxlZ2Ugb2YgTWVkaWNpbmUsIGFuZCBD
cmVpZ2h0b24gVW5pdmVyc2l0eSBTY2hvb2wgb2YgTWVkaWNpbmUsIFBob2VuaXggKEIuSi5NLiks
IGFuZCB0aGUgRGVwYXJ0bWVudCBvZiBHeW5lY29sb2dpYyBPbmNvbG9neSwgQXJpem9uYSBPbmNv
bG9neSwgVHVjc29uIChKLkIuKTsgdGhlIERlcGFydG1lbnQgb2YgT2JzdGV0cmljcyBhbmQgR3lu
ZWNvbG9neSwgVW5pdmVyc2l0eSBvZiBDaW5jaW5uYXRpIENhbmNlciBDZW50ZXIsIENpbmNpbm5h
dGkgKFQuSi5ILiksIGFuZCBPaGlvIFN0YXRlIFVuaXZlcnNpdHkgQ29tcHJlaGVuc2l2ZSBDYW5j
ZXIgQ2VudGVyLCBIaWxsYXJkIChMLkouQy4pOyBHU0ssIExvbmRvbiAoUy5TLiwgRS5aLik7IGFu
ZCBVUyBPbmNvbG9neSBSZXNlYXJjaCwgdGhlIFdvb2RsYW5kcywgVFggKFIuTC5DLikuPC9hdXRo
LWFkZHJlc3M+PHRpdGxlcz48dGl0bGU+RG9zdGFybGltYWIgZm9yIFByaW1hcnkgQWR2YW5jZWQg
b3IgUmVjdXJyZW50IEVuZG9tZXRyaWFsIENhbmNlcjwvdGl0bGU+PHNlY29uZGFyeS10aXRsZT5O
IEVuZ2wgSiBNZWQ8L3NlY29uZGFyeS10aXRsZT48L3RpdGxlcz48cGVyaW9kaWNhbD48ZnVsbC10
aXRsZT5OIEVuZ2wgSiBNZWQ8L2Z1bGwtdGl0bGU+PC9wZXJpb2RpY2FsPjxlZGl0aW9uPjIwMjMv
MDMvMjg8L2VkaXRpb24+PGRhdGVzPjx5ZWFyPjIwMjM8L3llYXI+PHB1Yi1kYXRlcz48ZGF0ZT5N
YXIgMjc8L2RhdGU+PC9wdWItZGF0ZXM+PC9kYXRlcz48aXNibj4xNTMzLTQ0MDYgKEVsZWN0cm9u
aWMpJiN4RDswMDI4LTQ3OTMgKExpbmtpbmcpPC9pc2JuPjxhY2Nlc3Npb24tbnVtPjM2OTcyMDI2
PC9hY2Nlc3Npb24tbnVtPjx1cmxzPjxyZWxhdGVkLXVybHM+PHVybD5odHRwczovL3d3dy5uY2Jp
Lm5sbS5uaWguZ292L3B1Ym1lZC8zNjk3MjAyNjwvdXJsPjwvcmVsYXRlZC11cmxzPjwvdXJscz48
ZWxlY3Ryb25pYy1yZXNvdXJjZS1udW0+MTAuMTA1Ni9ORUpNb2EyMjE2MzM0PC9lbGVjdHJvbmlj
LXJlc291cmNlLW51bT48L3JlY29yZD48L0NpdGU+PC9FbmROb3RlPgB=
</w:fldData>
              </w:fldChar>
            </w:r>
            <w:r w:rsidRPr="00D16F9D">
              <w:rPr>
                <w:rFonts w:ascii="Arial Narrow" w:hAnsi="Arial Narrow"/>
                <w:sz w:val="20"/>
                <w:szCs w:val="20"/>
              </w:rPr>
              <w:instrText xml:space="preserve"> ADDIN EN.CITE.DATA </w:instrText>
            </w:r>
            <w:r w:rsidRPr="00D16F9D">
              <w:rPr>
                <w:rFonts w:ascii="Arial Narrow" w:hAnsi="Arial Narrow"/>
                <w:sz w:val="20"/>
                <w:szCs w:val="20"/>
              </w:rPr>
            </w:r>
            <w:r w:rsidRPr="00D16F9D">
              <w:rPr>
                <w:rFonts w:ascii="Arial Narrow" w:hAnsi="Arial Narrow"/>
                <w:sz w:val="20"/>
                <w:szCs w:val="20"/>
              </w:rPr>
              <w:fldChar w:fldCharType="end"/>
            </w:r>
            <w:r w:rsidRPr="00D16F9D">
              <w:rPr>
                <w:rFonts w:ascii="Arial Narrow" w:hAnsi="Arial Narrow"/>
                <w:sz w:val="20"/>
                <w:szCs w:val="20"/>
              </w:rPr>
            </w:r>
            <w:r w:rsidRPr="00D16F9D">
              <w:rPr>
                <w:rFonts w:ascii="Arial Narrow" w:hAnsi="Arial Narrow"/>
                <w:sz w:val="20"/>
                <w:szCs w:val="20"/>
              </w:rPr>
              <w:fldChar w:fldCharType="end"/>
            </w:r>
          </w:p>
        </w:tc>
        <w:tc>
          <w:tcPr>
            <w:tcW w:w="1177" w:type="pct"/>
            <w:tcBorders>
              <w:top w:val="nil"/>
              <w:left w:val="single" w:sz="4" w:space="0" w:color="auto"/>
              <w:bottom w:val="nil"/>
              <w:right w:val="single" w:sz="4" w:space="0" w:color="auto"/>
            </w:tcBorders>
            <w:shd w:val="clear" w:color="auto" w:fill="C6D9F1" w:themeFill="text2" w:themeFillTint="33"/>
          </w:tcPr>
          <w:p w14:paraId="1142A390" w14:textId="77777777" w:rsidR="00960DCF" w:rsidRPr="00D16F9D" w:rsidRDefault="00960DCF" w:rsidP="002B48FE">
            <w:pPr>
              <w:rPr>
                <w:rFonts w:ascii="Arial Narrow" w:hAnsi="Arial Narrow"/>
                <w:sz w:val="20"/>
                <w:szCs w:val="20"/>
              </w:rPr>
            </w:pPr>
            <w:r w:rsidRPr="00D16F9D">
              <w:rPr>
                <w:rFonts w:ascii="Arial Narrow" w:hAnsi="Arial Narrow"/>
                <w:i/>
                <w:iCs/>
                <w:sz w:val="20"/>
                <w:szCs w:val="20"/>
              </w:rPr>
              <w:t xml:space="preserve">New England Journal of Medicine </w:t>
            </w:r>
            <w:r w:rsidRPr="00D16F9D">
              <w:rPr>
                <w:rFonts w:ascii="Arial Narrow" w:hAnsi="Arial Narrow"/>
                <w:sz w:val="20"/>
                <w:szCs w:val="20"/>
              </w:rPr>
              <w:t xml:space="preserve">2023; 388: 2145-2158 </w:t>
            </w:r>
          </w:p>
        </w:tc>
      </w:tr>
      <w:tr w:rsidR="00960DCF" w:rsidRPr="00D16F9D" w14:paraId="21A8FAF3" w14:textId="77777777" w:rsidTr="002B48FE">
        <w:tc>
          <w:tcPr>
            <w:tcW w:w="390" w:type="pct"/>
            <w:vMerge/>
            <w:vAlign w:val="center"/>
          </w:tcPr>
          <w:p w14:paraId="6930E44B" w14:textId="77777777" w:rsidR="00960DCF" w:rsidRPr="00D16F9D" w:rsidRDefault="00960DCF" w:rsidP="00CC521B">
            <w:pPr>
              <w:pStyle w:val="TableText0"/>
            </w:pPr>
          </w:p>
        </w:tc>
        <w:tc>
          <w:tcPr>
            <w:tcW w:w="3433" w:type="pct"/>
            <w:tcBorders>
              <w:top w:val="nil"/>
              <w:left w:val="single" w:sz="4" w:space="0" w:color="auto"/>
              <w:bottom w:val="nil"/>
              <w:right w:val="single" w:sz="4" w:space="0" w:color="auto"/>
            </w:tcBorders>
          </w:tcPr>
          <w:p w14:paraId="13B3119A" w14:textId="4FC6DD47" w:rsidR="00960DCF" w:rsidRPr="00D16F9D" w:rsidRDefault="00960DCF" w:rsidP="002B48FE">
            <w:pPr>
              <w:rPr>
                <w:rFonts w:ascii="Arial Narrow" w:hAnsi="Arial Narrow"/>
                <w:sz w:val="20"/>
                <w:szCs w:val="20"/>
              </w:rPr>
            </w:pPr>
            <w:r w:rsidRPr="00D16F9D">
              <w:rPr>
                <w:rFonts w:ascii="Arial Narrow" w:hAnsi="Arial Narrow"/>
                <w:sz w:val="20"/>
                <w:szCs w:val="20"/>
              </w:rPr>
              <w:t xml:space="preserve">Mirza, M. R., </w:t>
            </w:r>
            <w:proofErr w:type="spellStart"/>
            <w:r w:rsidRPr="00D16F9D">
              <w:rPr>
                <w:rFonts w:ascii="Arial Narrow" w:hAnsi="Arial Narrow"/>
                <w:sz w:val="20"/>
                <w:szCs w:val="20"/>
              </w:rPr>
              <w:t>Ghamande</w:t>
            </w:r>
            <w:proofErr w:type="spellEnd"/>
            <w:r w:rsidRPr="00D16F9D">
              <w:rPr>
                <w:rFonts w:ascii="Arial Narrow" w:hAnsi="Arial Narrow"/>
                <w:sz w:val="20"/>
                <w:szCs w:val="20"/>
              </w:rPr>
              <w:t>, S., Hanker, L. C., Black, D. et al.. 38MO Progression-free survival (PFS) in primary advanced or recurrent endometrial cancer (</w:t>
            </w:r>
            <w:proofErr w:type="spellStart"/>
            <w:r w:rsidRPr="00D16F9D">
              <w:rPr>
                <w:rFonts w:ascii="Arial Narrow" w:hAnsi="Arial Narrow"/>
                <w:sz w:val="20"/>
                <w:szCs w:val="20"/>
              </w:rPr>
              <w:t>pA</w:t>
            </w:r>
            <w:proofErr w:type="spellEnd"/>
            <w:r w:rsidRPr="00D16F9D">
              <w:rPr>
                <w:rFonts w:ascii="Arial Narrow" w:hAnsi="Arial Narrow"/>
                <w:sz w:val="20"/>
                <w:szCs w:val="20"/>
              </w:rPr>
              <w:t>/</w:t>
            </w:r>
            <w:proofErr w:type="spellStart"/>
            <w:r w:rsidRPr="00D16F9D">
              <w:rPr>
                <w:rFonts w:ascii="Arial Narrow" w:hAnsi="Arial Narrow"/>
                <w:sz w:val="20"/>
                <w:szCs w:val="20"/>
              </w:rPr>
              <w:t>rEC</w:t>
            </w:r>
            <w:proofErr w:type="spellEnd"/>
            <w:r w:rsidRPr="00D16F9D">
              <w:rPr>
                <w:rFonts w:ascii="Arial Narrow" w:hAnsi="Arial Narrow"/>
                <w:sz w:val="20"/>
                <w:szCs w:val="20"/>
              </w:rPr>
              <w:t xml:space="preserve">) in the overall and mismatch repair proficient (MMR/MSS) populations and in histological and molecular subgroups: results from part 2 of the RUBY trial. </w:t>
            </w:r>
            <w:hyperlink r:id="rId9">
              <w:r w:rsidRPr="562BE02C">
                <w:rPr>
                  <w:rStyle w:val="Hyperlink"/>
                  <w:rFonts w:ascii="Arial Narrow" w:hAnsi="Arial Narrow"/>
                  <w:sz w:val="20"/>
                  <w:szCs w:val="20"/>
                </w:rPr>
                <w:t>https://doi.org/10.1016/j.esmoop.2024.103538</w:t>
              </w:r>
            </w:hyperlink>
            <w:r w:rsidRPr="562BE02C">
              <w:rPr>
                <w:rFonts w:ascii="Arial Narrow" w:hAnsi="Arial Narrow"/>
                <w:sz w:val="20"/>
                <w:szCs w:val="20"/>
              </w:rPr>
              <w:t xml:space="preserve"> </w:t>
            </w:r>
          </w:p>
        </w:tc>
        <w:tc>
          <w:tcPr>
            <w:tcW w:w="1177" w:type="pct"/>
            <w:tcBorders>
              <w:top w:val="nil"/>
              <w:left w:val="single" w:sz="4" w:space="0" w:color="auto"/>
              <w:bottom w:val="nil"/>
              <w:right w:val="single" w:sz="4" w:space="0" w:color="auto"/>
            </w:tcBorders>
          </w:tcPr>
          <w:p w14:paraId="57B6FA30" w14:textId="77777777" w:rsidR="00960DCF" w:rsidRPr="00D16F9D" w:rsidRDefault="00960DCF" w:rsidP="002B48FE">
            <w:pPr>
              <w:rPr>
                <w:rFonts w:ascii="Arial Narrow" w:hAnsi="Arial Narrow"/>
                <w:sz w:val="20"/>
                <w:szCs w:val="20"/>
              </w:rPr>
            </w:pPr>
            <w:r w:rsidRPr="00D16F9D">
              <w:rPr>
                <w:rFonts w:ascii="Arial Narrow" w:hAnsi="Arial Narrow"/>
                <w:i/>
                <w:iCs/>
                <w:sz w:val="20"/>
                <w:szCs w:val="20"/>
              </w:rPr>
              <w:t>ESMO open</w:t>
            </w:r>
            <w:r w:rsidRPr="00D16F9D">
              <w:rPr>
                <w:rFonts w:ascii="Arial Narrow" w:hAnsi="Arial Narrow"/>
                <w:sz w:val="20"/>
                <w:szCs w:val="20"/>
              </w:rPr>
              <w:t xml:space="preserve"> 2024, 9 (5), 103538</w:t>
            </w:r>
          </w:p>
        </w:tc>
      </w:tr>
      <w:tr w:rsidR="00960DCF" w:rsidRPr="00D16F9D" w14:paraId="74A272AF" w14:textId="77777777" w:rsidTr="002B48FE">
        <w:tc>
          <w:tcPr>
            <w:tcW w:w="390" w:type="pct"/>
            <w:vMerge/>
            <w:vAlign w:val="center"/>
          </w:tcPr>
          <w:p w14:paraId="6AB00B40" w14:textId="77777777" w:rsidR="00960DCF" w:rsidRPr="00D16F9D" w:rsidRDefault="00960DCF" w:rsidP="00CC521B">
            <w:pPr>
              <w:pStyle w:val="TableText0"/>
            </w:pPr>
          </w:p>
        </w:tc>
        <w:tc>
          <w:tcPr>
            <w:tcW w:w="3433" w:type="pct"/>
            <w:tcBorders>
              <w:top w:val="nil"/>
              <w:left w:val="single" w:sz="4" w:space="0" w:color="auto"/>
              <w:bottom w:val="nil"/>
              <w:right w:val="single" w:sz="4" w:space="0" w:color="auto"/>
            </w:tcBorders>
            <w:shd w:val="clear" w:color="auto" w:fill="C6D9F1" w:themeFill="text2" w:themeFillTint="33"/>
          </w:tcPr>
          <w:p w14:paraId="7EAC8152" w14:textId="77777777" w:rsidR="00960DCF" w:rsidRPr="00D16F9D" w:rsidRDefault="00960DCF" w:rsidP="002B48FE">
            <w:pPr>
              <w:rPr>
                <w:rFonts w:ascii="Arial Narrow" w:hAnsi="Arial Narrow"/>
                <w:sz w:val="20"/>
                <w:szCs w:val="20"/>
              </w:rPr>
            </w:pPr>
            <w:r w:rsidRPr="00D16F9D">
              <w:rPr>
                <w:rFonts w:ascii="Arial Narrow" w:hAnsi="Arial Narrow"/>
                <w:sz w:val="20"/>
                <w:szCs w:val="20"/>
              </w:rPr>
              <w:t xml:space="preserve">Mirza, M. R., Coleman, R. L., Hanker, L. C. et al. ENGOT-EN6/NSGO-RUBY: A phase III, randomized, double-blind, multicenter study of dostarlimab + carboplatin-paclitaxel versus placebo + carboplatin-paclitaxel in recurrent or primary advanced endometrial cancer (EC). </w:t>
            </w:r>
          </w:p>
        </w:tc>
        <w:tc>
          <w:tcPr>
            <w:tcW w:w="1177" w:type="pct"/>
            <w:tcBorders>
              <w:top w:val="nil"/>
              <w:left w:val="single" w:sz="4" w:space="0" w:color="auto"/>
              <w:bottom w:val="nil"/>
              <w:right w:val="single" w:sz="4" w:space="0" w:color="auto"/>
            </w:tcBorders>
            <w:shd w:val="clear" w:color="auto" w:fill="C6D9F1" w:themeFill="text2" w:themeFillTint="33"/>
          </w:tcPr>
          <w:p w14:paraId="3AEA1648" w14:textId="77777777" w:rsidR="00960DCF" w:rsidRPr="00D16F9D" w:rsidRDefault="00960DCF" w:rsidP="002B48FE">
            <w:pPr>
              <w:rPr>
                <w:rFonts w:ascii="Arial Narrow" w:hAnsi="Arial Narrow"/>
                <w:sz w:val="20"/>
                <w:szCs w:val="20"/>
              </w:rPr>
            </w:pPr>
            <w:r w:rsidRPr="00D16F9D">
              <w:rPr>
                <w:rFonts w:ascii="Arial Narrow" w:hAnsi="Arial Narrow"/>
                <w:sz w:val="20"/>
                <w:szCs w:val="20"/>
              </w:rPr>
              <w:t>Conference abstract</w:t>
            </w:r>
          </w:p>
          <w:p w14:paraId="4165ACC9" w14:textId="77777777" w:rsidR="00960DCF" w:rsidRPr="00D16F9D" w:rsidRDefault="00960DCF" w:rsidP="002B48FE">
            <w:pPr>
              <w:rPr>
                <w:rFonts w:ascii="Arial Narrow" w:hAnsi="Arial Narrow"/>
                <w:sz w:val="20"/>
                <w:szCs w:val="20"/>
              </w:rPr>
            </w:pPr>
            <w:r w:rsidRPr="00D16F9D">
              <w:rPr>
                <w:rFonts w:ascii="Arial Narrow" w:hAnsi="Arial Narrow"/>
                <w:i/>
                <w:iCs/>
                <w:sz w:val="20"/>
                <w:szCs w:val="20"/>
              </w:rPr>
              <w:t xml:space="preserve">Journal of Clinical Oncology </w:t>
            </w:r>
            <w:r w:rsidRPr="00D16F9D">
              <w:rPr>
                <w:rFonts w:ascii="Arial Narrow" w:hAnsi="Arial Narrow"/>
                <w:sz w:val="20"/>
                <w:szCs w:val="20"/>
              </w:rPr>
              <w:t>2020, 38(15).</w:t>
            </w:r>
          </w:p>
        </w:tc>
      </w:tr>
      <w:tr w:rsidR="00960DCF" w:rsidRPr="00D16F9D" w14:paraId="3ED27098" w14:textId="77777777" w:rsidTr="002B48FE">
        <w:tc>
          <w:tcPr>
            <w:tcW w:w="390" w:type="pct"/>
            <w:vMerge/>
            <w:vAlign w:val="center"/>
          </w:tcPr>
          <w:p w14:paraId="17169159" w14:textId="77777777" w:rsidR="00960DCF" w:rsidRPr="00D16F9D" w:rsidRDefault="00960DCF" w:rsidP="00CC521B">
            <w:pPr>
              <w:pStyle w:val="TableText0"/>
            </w:pPr>
          </w:p>
        </w:tc>
        <w:tc>
          <w:tcPr>
            <w:tcW w:w="3433" w:type="pct"/>
            <w:tcBorders>
              <w:top w:val="nil"/>
              <w:left w:val="single" w:sz="4" w:space="0" w:color="auto"/>
              <w:bottom w:val="nil"/>
              <w:right w:val="single" w:sz="4" w:space="0" w:color="auto"/>
            </w:tcBorders>
            <w:shd w:val="clear" w:color="auto" w:fill="C6D9F1" w:themeFill="text2" w:themeFillTint="33"/>
          </w:tcPr>
          <w:p w14:paraId="57D2BADA" w14:textId="77777777" w:rsidR="00960DCF" w:rsidRPr="00D16F9D" w:rsidRDefault="00960DCF" w:rsidP="002B48FE">
            <w:pPr>
              <w:rPr>
                <w:rFonts w:ascii="Arial Narrow" w:hAnsi="Arial Narrow"/>
                <w:sz w:val="20"/>
                <w:szCs w:val="20"/>
              </w:rPr>
            </w:pPr>
            <w:r w:rsidRPr="00D16F9D">
              <w:rPr>
                <w:rFonts w:ascii="Arial Narrow" w:hAnsi="Arial Narrow"/>
                <w:sz w:val="20"/>
                <w:szCs w:val="20"/>
              </w:rPr>
              <w:t>Mirza, M. R., Coleman, R. L., Hanker, L. et al. ENGOT-EN6/GOG-3031/</w:t>
            </w:r>
            <w:proofErr w:type="spellStart"/>
            <w:r w:rsidRPr="00D16F9D">
              <w:rPr>
                <w:rFonts w:ascii="Arial Narrow" w:hAnsi="Arial Narrow"/>
                <w:sz w:val="20"/>
                <w:szCs w:val="20"/>
              </w:rPr>
              <w:t>nsgo</w:t>
            </w:r>
            <w:proofErr w:type="spellEnd"/>
            <w:r w:rsidRPr="00D16F9D">
              <w:rPr>
                <w:rFonts w:ascii="Arial Narrow" w:hAnsi="Arial Narrow"/>
                <w:sz w:val="20"/>
                <w:szCs w:val="20"/>
              </w:rPr>
              <w:t xml:space="preserve">-ruby: A phase 3, randomised, double-blind, multicenter study of dostarlimab + carboplatin-paclitaxel versus placebo + carboplatin-paclitaxel in recurrent or primary advanced endometrial cancer (EC). </w:t>
            </w:r>
          </w:p>
        </w:tc>
        <w:tc>
          <w:tcPr>
            <w:tcW w:w="1177" w:type="pct"/>
            <w:tcBorders>
              <w:top w:val="nil"/>
              <w:left w:val="single" w:sz="4" w:space="0" w:color="auto"/>
              <w:bottom w:val="nil"/>
              <w:right w:val="single" w:sz="4" w:space="0" w:color="auto"/>
            </w:tcBorders>
            <w:shd w:val="clear" w:color="auto" w:fill="C6D9F1" w:themeFill="text2" w:themeFillTint="33"/>
          </w:tcPr>
          <w:p w14:paraId="4A572DE3" w14:textId="77777777" w:rsidR="00960DCF" w:rsidRPr="00D16F9D" w:rsidRDefault="00960DCF" w:rsidP="002B48FE">
            <w:pPr>
              <w:rPr>
                <w:rFonts w:ascii="Arial Narrow" w:hAnsi="Arial Narrow"/>
                <w:sz w:val="20"/>
                <w:szCs w:val="20"/>
              </w:rPr>
            </w:pPr>
            <w:r w:rsidRPr="00D16F9D">
              <w:rPr>
                <w:rFonts w:ascii="Arial Narrow" w:hAnsi="Arial Narrow"/>
                <w:sz w:val="20"/>
                <w:szCs w:val="20"/>
              </w:rPr>
              <w:t xml:space="preserve">Conference abstract </w:t>
            </w:r>
          </w:p>
          <w:p w14:paraId="0D883E80" w14:textId="77777777" w:rsidR="00960DCF" w:rsidRPr="00D16F9D" w:rsidRDefault="00960DCF" w:rsidP="002B48FE">
            <w:pPr>
              <w:rPr>
                <w:rFonts w:ascii="Arial Narrow" w:hAnsi="Arial Narrow"/>
                <w:sz w:val="20"/>
                <w:szCs w:val="20"/>
              </w:rPr>
            </w:pPr>
            <w:r w:rsidRPr="00D16F9D">
              <w:rPr>
                <w:rFonts w:ascii="Arial Narrow" w:hAnsi="Arial Narrow"/>
                <w:i/>
                <w:iCs/>
                <w:sz w:val="20"/>
                <w:szCs w:val="20"/>
              </w:rPr>
              <w:t xml:space="preserve">International Journal of </w:t>
            </w:r>
            <w:proofErr w:type="spellStart"/>
            <w:r w:rsidRPr="00D16F9D">
              <w:rPr>
                <w:rFonts w:ascii="Arial Narrow" w:hAnsi="Arial Narrow"/>
                <w:i/>
                <w:iCs/>
                <w:sz w:val="20"/>
                <w:szCs w:val="20"/>
              </w:rPr>
              <w:t>Gynecological</w:t>
            </w:r>
            <w:proofErr w:type="spellEnd"/>
            <w:r w:rsidRPr="00D16F9D">
              <w:rPr>
                <w:rFonts w:ascii="Arial Narrow" w:hAnsi="Arial Narrow"/>
                <w:i/>
                <w:iCs/>
                <w:sz w:val="20"/>
                <w:szCs w:val="20"/>
              </w:rPr>
              <w:t xml:space="preserve"> Cancer</w:t>
            </w:r>
            <w:r w:rsidRPr="00D16F9D">
              <w:rPr>
                <w:rFonts w:ascii="Arial Narrow" w:hAnsi="Arial Narrow"/>
                <w:sz w:val="20"/>
                <w:szCs w:val="20"/>
              </w:rPr>
              <w:t xml:space="preserve"> 2020, 30:A112-A113.</w:t>
            </w:r>
          </w:p>
        </w:tc>
      </w:tr>
      <w:tr w:rsidR="00960DCF" w:rsidRPr="00D16F9D" w14:paraId="7871874E" w14:textId="77777777" w:rsidTr="002B48FE">
        <w:tc>
          <w:tcPr>
            <w:tcW w:w="390" w:type="pct"/>
            <w:vMerge/>
            <w:vAlign w:val="center"/>
          </w:tcPr>
          <w:p w14:paraId="2A36449F" w14:textId="77777777" w:rsidR="00960DCF" w:rsidRPr="00D16F9D" w:rsidRDefault="00960DCF" w:rsidP="00CC521B">
            <w:pPr>
              <w:pStyle w:val="TableText0"/>
            </w:pPr>
          </w:p>
        </w:tc>
        <w:tc>
          <w:tcPr>
            <w:tcW w:w="3433" w:type="pct"/>
            <w:tcBorders>
              <w:top w:val="nil"/>
              <w:left w:val="single" w:sz="4" w:space="0" w:color="auto"/>
              <w:bottom w:val="nil"/>
              <w:right w:val="single" w:sz="4" w:space="0" w:color="auto"/>
            </w:tcBorders>
          </w:tcPr>
          <w:p w14:paraId="7EF35396" w14:textId="459C5121" w:rsidR="00960DCF" w:rsidRPr="00D16F9D" w:rsidRDefault="00960DCF" w:rsidP="002B48FE">
            <w:pPr>
              <w:rPr>
                <w:rFonts w:ascii="Arial Narrow" w:hAnsi="Arial Narrow"/>
                <w:sz w:val="20"/>
                <w:szCs w:val="20"/>
              </w:rPr>
            </w:pPr>
            <w:r w:rsidRPr="00D16F9D">
              <w:rPr>
                <w:rFonts w:ascii="Arial Narrow" w:hAnsi="Arial Narrow"/>
                <w:sz w:val="20"/>
                <w:szCs w:val="20"/>
              </w:rPr>
              <w:t xml:space="preserve">Powell, M. A., </w:t>
            </w:r>
            <w:proofErr w:type="spellStart"/>
            <w:r w:rsidRPr="00D16F9D">
              <w:rPr>
                <w:rFonts w:ascii="Arial Narrow" w:hAnsi="Arial Narrow"/>
                <w:sz w:val="20"/>
                <w:szCs w:val="20"/>
              </w:rPr>
              <w:t>Auranen</w:t>
            </w:r>
            <w:proofErr w:type="spellEnd"/>
            <w:r w:rsidRPr="00D16F9D">
              <w:rPr>
                <w:rFonts w:ascii="Arial Narrow" w:hAnsi="Arial Narrow"/>
                <w:sz w:val="20"/>
                <w:szCs w:val="20"/>
              </w:rPr>
              <w:t>, A., Willmott, L. J., Gilbert, L. et al 37MO Dostarlimab plus chemotherapy in primary advanced or recurrent endometrial cancer (</w:t>
            </w:r>
            <w:proofErr w:type="spellStart"/>
            <w:r w:rsidRPr="00D16F9D">
              <w:rPr>
                <w:rFonts w:ascii="Arial Narrow" w:hAnsi="Arial Narrow"/>
                <w:sz w:val="20"/>
                <w:szCs w:val="20"/>
              </w:rPr>
              <w:t>pA</w:t>
            </w:r>
            <w:proofErr w:type="spellEnd"/>
            <w:r w:rsidRPr="00D16F9D">
              <w:rPr>
                <w:rFonts w:ascii="Arial Narrow" w:hAnsi="Arial Narrow"/>
                <w:sz w:val="20"/>
                <w:szCs w:val="20"/>
              </w:rPr>
              <w:t>/</w:t>
            </w:r>
            <w:proofErr w:type="spellStart"/>
            <w:r w:rsidRPr="00D16F9D">
              <w:rPr>
                <w:rFonts w:ascii="Arial Narrow" w:hAnsi="Arial Narrow"/>
                <w:sz w:val="20"/>
                <w:szCs w:val="20"/>
              </w:rPr>
              <w:t>rEC</w:t>
            </w:r>
            <w:proofErr w:type="spellEnd"/>
            <w:r w:rsidRPr="00D16F9D">
              <w:rPr>
                <w:rFonts w:ascii="Arial Narrow" w:hAnsi="Arial Narrow"/>
                <w:sz w:val="20"/>
                <w:szCs w:val="20"/>
              </w:rPr>
              <w:t xml:space="preserve">) in the RUBY trial: overall survival (OS) by MMR status and molecular subgroups. </w:t>
            </w:r>
            <w:hyperlink r:id="rId10">
              <w:r w:rsidRPr="562BE02C">
                <w:rPr>
                  <w:rStyle w:val="Hyperlink"/>
                  <w:rFonts w:ascii="Arial Narrow" w:hAnsi="Arial Narrow"/>
                  <w:sz w:val="20"/>
                  <w:szCs w:val="20"/>
                </w:rPr>
                <w:t>https://doi.org/10.1016/j.esmoop.2024.103537</w:t>
              </w:r>
            </w:hyperlink>
            <w:r w:rsidRPr="562BE02C">
              <w:rPr>
                <w:rFonts w:ascii="Arial Narrow" w:hAnsi="Arial Narrow"/>
                <w:sz w:val="20"/>
                <w:szCs w:val="20"/>
              </w:rPr>
              <w:t xml:space="preserve"> </w:t>
            </w:r>
          </w:p>
        </w:tc>
        <w:tc>
          <w:tcPr>
            <w:tcW w:w="1177" w:type="pct"/>
            <w:tcBorders>
              <w:top w:val="nil"/>
              <w:left w:val="single" w:sz="4" w:space="0" w:color="auto"/>
              <w:bottom w:val="nil"/>
              <w:right w:val="single" w:sz="4" w:space="0" w:color="auto"/>
            </w:tcBorders>
          </w:tcPr>
          <w:p w14:paraId="57DA9ACD" w14:textId="77777777" w:rsidR="00960DCF" w:rsidRPr="00D16F9D" w:rsidRDefault="00960DCF" w:rsidP="002B48FE">
            <w:pPr>
              <w:rPr>
                <w:rFonts w:ascii="Arial Narrow" w:hAnsi="Arial Narrow"/>
                <w:sz w:val="20"/>
                <w:szCs w:val="20"/>
              </w:rPr>
            </w:pPr>
            <w:r w:rsidRPr="00D16F9D">
              <w:rPr>
                <w:rFonts w:ascii="Arial Narrow" w:hAnsi="Arial Narrow"/>
                <w:i/>
                <w:iCs/>
                <w:sz w:val="20"/>
                <w:szCs w:val="20"/>
              </w:rPr>
              <w:t>ESMO open</w:t>
            </w:r>
            <w:r w:rsidRPr="00D16F9D">
              <w:rPr>
                <w:rFonts w:ascii="Arial Narrow" w:hAnsi="Arial Narrow"/>
                <w:sz w:val="20"/>
                <w:szCs w:val="20"/>
              </w:rPr>
              <w:t xml:space="preserve"> 2024, 9 (5), 103527</w:t>
            </w:r>
          </w:p>
        </w:tc>
      </w:tr>
      <w:tr w:rsidR="00960DCF" w:rsidRPr="00D16F9D" w14:paraId="38EBFE8D" w14:textId="77777777" w:rsidTr="002B48FE">
        <w:tc>
          <w:tcPr>
            <w:tcW w:w="390" w:type="pct"/>
            <w:vMerge/>
            <w:vAlign w:val="center"/>
          </w:tcPr>
          <w:p w14:paraId="3660BD90" w14:textId="77777777" w:rsidR="00960DCF" w:rsidRPr="00D16F9D" w:rsidRDefault="00960DCF" w:rsidP="00CC521B">
            <w:pPr>
              <w:pStyle w:val="TableText0"/>
            </w:pPr>
          </w:p>
        </w:tc>
        <w:tc>
          <w:tcPr>
            <w:tcW w:w="3433" w:type="pct"/>
            <w:tcBorders>
              <w:top w:val="nil"/>
              <w:left w:val="single" w:sz="4" w:space="0" w:color="auto"/>
              <w:bottom w:val="single" w:sz="4" w:space="0" w:color="auto"/>
              <w:right w:val="single" w:sz="4" w:space="0" w:color="auto"/>
            </w:tcBorders>
          </w:tcPr>
          <w:p w14:paraId="38550B77" w14:textId="77777777" w:rsidR="00960DCF" w:rsidRPr="00D16F9D" w:rsidRDefault="00960DCF" w:rsidP="002B48FE">
            <w:pPr>
              <w:rPr>
                <w:rFonts w:ascii="Arial Narrow" w:hAnsi="Arial Narrow"/>
                <w:sz w:val="20"/>
                <w:szCs w:val="20"/>
              </w:rPr>
            </w:pPr>
            <w:r w:rsidRPr="00D16F9D">
              <w:rPr>
                <w:rFonts w:ascii="Arial Narrow" w:hAnsi="Arial Narrow"/>
                <w:sz w:val="20"/>
                <w:szCs w:val="20"/>
              </w:rPr>
              <w:t>Powell, M. A., Bjørge, L., Willmott, L., Novák, Z. et al . Overall survival in patients with endometrial cancer treated with dostarlimab plus carboplatin-paclitaxel in the randomized ENGOT-EN6/GOG-3031/RUBY trial.. https://doi.org/10.1016/j.annonc.2024.05.546</w:t>
            </w:r>
          </w:p>
        </w:tc>
        <w:tc>
          <w:tcPr>
            <w:tcW w:w="1177" w:type="pct"/>
            <w:tcBorders>
              <w:top w:val="nil"/>
              <w:left w:val="single" w:sz="4" w:space="0" w:color="auto"/>
              <w:bottom w:val="single" w:sz="4" w:space="0" w:color="auto"/>
              <w:right w:val="single" w:sz="4" w:space="0" w:color="auto"/>
            </w:tcBorders>
          </w:tcPr>
          <w:p w14:paraId="31A59904" w14:textId="77777777" w:rsidR="00960DCF" w:rsidRPr="00D16F9D" w:rsidRDefault="00960DCF" w:rsidP="002B48FE">
            <w:pPr>
              <w:rPr>
                <w:rFonts w:ascii="Arial Narrow" w:hAnsi="Arial Narrow"/>
                <w:sz w:val="20"/>
                <w:szCs w:val="20"/>
              </w:rPr>
            </w:pPr>
            <w:r w:rsidRPr="00D16F9D">
              <w:rPr>
                <w:rFonts w:ascii="Arial Narrow" w:hAnsi="Arial Narrow"/>
                <w:i/>
                <w:iCs/>
                <w:sz w:val="20"/>
                <w:szCs w:val="20"/>
              </w:rPr>
              <w:t xml:space="preserve">Annals of Oncology </w:t>
            </w:r>
            <w:r w:rsidRPr="00D16F9D">
              <w:rPr>
                <w:rFonts w:ascii="Arial Narrow" w:hAnsi="Arial Narrow"/>
                <w:sz w:val="20"/>
                <w:szCs w:val="20"/>
              </w:rPr>
              <w:t>2024; 35(8): 728-738</w:t>
            </w:r>
          </w:p>
        </w:tc>
      </w:tr>
    </w:tbl>
    <w:p w14:paraId="509147BB" w14:textId="77777777" w:rsidR="00960DCF" w:rsidRPr="00D16F9D" w:rsidRDefault="00960DCF" w:rsidP="00960DCF">
      <w:pPr>
        <w:pStyle w:val="FooterTableFigure"/>
      </w:pPr>
      <w:r w:rsidRPr="00CC02BE">
        <w:t>Source: Table 14, p43 of the resubmission.</w:t>
      </w:r>
    </w:p>
    <w:p w14:paraId="7079A8F9" w14:textId="77777777" w:rsidR="00960DCF" w:rsidRPr="00D16F9D" w:rsidRDefault="00960DCF" w:rsidP="00960DCF">
      <w:pPr>
        <w:pStyle w:val="FooterTableFigure"/>
        <w:spacing w:after="0"/>
      </w:pPr>
      <w:r w:rsidRPr="0BE52701">
        <w:t>Blue shaded cells indicate publications previously considered by the PBAC</w:t>
      </w:r>
    </w:p>
    <w:p w14:paraId="065442B6" w14:textId="4C81A733" w:rsidR="00960DCF" w:rsidRPr="00D16F9D" w:rsidRDefault="00960DCF" w:rsidP="00960DCF">
      <w:pPr>
        <w:pStyle w:val="3-BodyText"/>
        <w:rPr>
          <w:color w:val="0066FF"/>
        </w:rPr>
      </w:pPr>
      <w:r w:rsidRPr="00D16F9D">
        <w:t xml:space="preserve">The key features of the direct randomised trial are summarised in </w:t>
      </w:r>
      <w:r w:rsidRPr="00D16F9D">
        <w:fldChar w:fldCharType="begin"/>
      </w:r>
      <w:r w:rsidRPr="00D16F9D">
        <w:instrText xml:space="preserve"> REF _Ref104804098 \h  \* MERGEFORMAT </w:instrText>
      </w:r>
      <w:r w:rsidRPr="00D16F9D">
        <w:fldChar w:fldCharType="separate"/>
      </w:r>
      <w:r w:rsidR="006A3DD4" w:rsidRPr="006A3DD4">
        <w:t>Table 4</w:t>
      </w:r>
      <w:r w:rsidRPr="00D16F9D">
        <w:fldChar w:fldCharType="end"/>
      </w:r>
      <w:r w:rsidRPr="00D16F9D">
        <w:t xml:space="preserve">. </w:t>
      </w:r>
    </w:p>
    <w:p w14:paraId="698FE31B" w14:textId="1A89DF72" w:rsidR="00960DCF" w:rsidRPr="00D16F9D" w:rsidRDefault="00960DCF" w:rsidP="00606132">
      <w:pPr>
        <w:pStyle w:val="Caption"/>
        <w:rPr>
          <w:rStyle w:val="CommentReference"/>
          <w:rFonts w:eastAsiaTheme="majorEastAsia" w:cstheme="majorBidi"/>
          <w:b/>
          <w:szCs w:val="24"/>
        </w:rPr>
      </w:pPr>
      <w:bookmarkStart w:id="25" w:name="_Ref104804098"/>
      <w:r w:rsidRPr="00D16F9D">
        <w:rPr>
          <w:rStyle w:val="CommentReference"/>
          <w:rFonts w:eastAsiaTheme="majorEastAsia" w:cstheme="majorBidi"/>
          <w:b/>
          <w:szCs w:val="24"/>
        </w:rPr>
        <w:lastRenderedPageBreak/>
        <w:t xml:space="preserve">Table </w:t>
      </w:r>
      <w:r w:rsidRPr="00D16F9D">
        <w:rPr>
          <w:rStyle w:val="CommentReference"/>
          <w:rFonts w:eastAsiaTheme="majorEastAsia" w:cstheme="majorBidi"/>
          <w:b/>
          <w:szCs w:val="24"/>
        </w:rPr>
        <w:fldChar w:fldCharType="begin"/>
      </w:r>
      <w:r w:rsidRPr="00D16F9D">
        <w:rPr>
          <w:rStyle w:val="CommentReference"/>
          <w:rFonts w:eastAsiaTheme="majorEastAsia" w:cstheme="majorBidi"/>
          <w:b/>
          <w:szCs w:val="24"/>
        </w:rPr>
        <w:instrText xml:space="preserve"> SEQ Table \* ARABIC </w:instrText>
      </w:r>
      <w:r w:rsidRPr="00D16F9D">
        <w:rPr>
          <w:rStyle w:val="CommentReference"/>
          <w:rFonts w:eastAsiaTheme="majorEastAsia" w:cstheme="majorBidi"/>
          <w:b/>
          <w:szCs w:val="24"/>
        </w:rPr>
        <w:fldChar w:fldCharType="separate"/>
      </w:r>
      <w:r w:rsidR="006A3DD4">
        <w:rPr>
          <w:rStyle w:val="CommentReference"/>
          <w:rFonts w:eastAsiaTheme="majorEastAsia" w:cstheme="majorBidi"/>
          <w:b/>
          <w:noProof/>
          <w:szCs w:val="24"/>
        </w:rPr>
        <w:t>4</w:t>
      </w:r>
      <w:r w:rsidRPr="00D16F9D">
        <w:rPr>
          <w:rStyle w:val="CommentReference"/>
          <w:rFonts w:eastAsiaTheme="majorEastAsia" w:cstheme="majorBidi"/>
          <w:b/>
          <w:szCs w:val="24"/>
        </w:rPr>
        <w:fldChar w:fldCharType="end"/>
      </w:r>
      <w:bookmarkEnd w:id="25"/>
      <w:r w:rsidRPr="00D16F9D">
        <w:rPr>
          <w:rStyle w:val="CommentReference"/>
          <w:rFonts w:eastAsiaTheme="majorEastAsia" w:cstheme="majorBidi"/>
          <w:b/>
          <w:szCs w:val="24"/>
        </w:rPr>
        <w:t>: Key features of the included evidence</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28" w:type="dxa"/>
          <w:right w:w="28" w:type="dxa"/>
        </w:tblCellMar>
        <w:tblLook w:val="04A0" w:firstRow="1" w:lastRow="0" w:firstColumn="1" w:lastColumn="0" w:noHBand="0" w:noVBand="1"/>
      </w:tblPr>
      <w:tblGrid>
        <w:gridCol w:w="1286"/>
        <w:gridCol w:w="840"/>
        <w:gridCol w:w="1410"/>
        <w:gridCol w:w="1562"/>
        <w:gridCol w:w="1104"/>
        <w:gridCol w:w="1122"/>
        <w:gridCol w:w="1693"/>
      </w:tblGrid>
      <w:tr w:rsidR="00960DCF" w:rsidRPr="00D16F9D" w14:paraId="726A0BB2" w14:textId="77777777" w:rsidTr="002B48FE">
        <w:trPr>
          <w:cantSplit/>
          <w:tblHeader/>
        </w:trPr>
        <w:tc>
          <w:tcPr>
            <w:tcW w:w="713" w:type="pct"/>
            <w:vAlign w:val="center"/>
          </w:tcPr>
          <w:p w14:paraId="50087C57" w14:textId="77777777" w:rsidR="00960DCF" w:rsidRPr="00D16F9D" w:rsidRDefault="00960DCF" w:rsidP="00606132">
            <w:pPr>
              <w:pStyle w:val="In-tableHeading"/>
              <w:keepNext/>
            </w:pPr>
            <w:r w:rsidRPr="00D16F9D">
              <w:t>Trial (population)</w:t>
            </w:r>
          </w:p>
        </w:tc>
        <w:tc>
          <w:tcPr>
            <w:tcW w:w="466" w:type="pct"/>
            <w:vAlign w:val="center"/>
          </w:tcPr>
          <w:p w14:paraId="70970745" w14:textId="77777777" w:rsidR="00960DCF" w:rsidRPr="00D16F9D" w:rsidRDefault="00960DCF" w:rsidP="00606132">
            <w:pPr>
              <w:pStyle w:val="In-tableHeading"/>
              <w:keepNext/>
            </w:pPr>
            <w:r w:rsidRPr="00D16F9D">
              <w:t>N</w:t>
            </w:r>
          </w:p>
        </w:tc>
        <w:tc>
          <w:tcPr>
            <w:tcW w:w="782" w:type="pct"/>
            <w:vAlign w:val="center"/>
          </w:tcPr>
          <w:p w14:paraId="6CFED0F5" w14:textId="77777777" w:rsidR="00960DCF" w:rsidRPr="00D16F9D" w:rsidRDefault="00960DCF" w:rsidP="00606132">
            <w:pPr>
              <w:pStyle w:val="In-tableHeading"/>
              <w:keepNext/>
            </w:pPr>
            <w:r w:rsidRPr="00D16F9D">
              <w:t>Design/ median follow up</w:t>
            </w:r>
          </w:p>
        </w:tc>
        <w:tc>
          <w:tcPr>
            <w:tcW w:w="866" w:type="pct"/>
            <w:vAlign w:val="center"/>
          </w:tcPr>
          <w:p w14:paraId="06A3409E" w14:textId="77777777" w:rsidR="00960DCF" w:rsidRPr="00D16F9D" w:rsidRDefault="00960DCF" w:rsidP="00606132">
            <w:pPr>
              <w:pStyle w:val="In-tableHeading"/>
              <w:keepNext/>
            </w:pPr>
            <w:r w:rsidRPr="00D16F9D">
              <w:t>Risk of bias</w:t>
            </w:r>
          </w:p>
        </w:tc>
        <w:tc>
          <w:tcPr>
            <w:tcW w:w="612" w:type="pct"/>
            <w:vAlign w:val="center"/>
          </w:tcPr>
          <w:p w14:paraId="3FF29962" w14:textId="77777777" w:rsidR="00960DCF" w:rsidRPr="00D16F9D" w:rsidRDefault="00960DCF" w:rsidP="00606132">
            <w:pPr>
              <w:pStyle w:val="In-tableHeading"/>
              <w:keepNext/>
            </w:pPr>
            <w:r w:rsidRPr="00D16F9D">
              <w:t>Patient population</w:t>
            </w:r>
          </w:p>
        </w:tc>
        <w:tc>
          <w:tcPr>
            <w:tcW w:w="622" w:type="pct"/>
            <w:vAlign w:val="center"/>
          </w:tcPr>
          <w:p w14:paraId="58F30FFA" w14:textId="77777777" w:rsidR="00960DCF" w:rsidRPr="00D16F9D" w:rsidRDefault="00960DCF" w:rsidP="00606132">
            <w:pPr>
              <w:pStyle w:val="In-tableHeading"/>
              <w:keepNext/>
            </w:pPr>
            <w:r w:rsidRPr="00D16F9D">
              <w:t>Outcome(s)</w:t>
            </w:r>
          </w:p>
        </w:tc>
        <w:tc>
          <w:tcPr>
            <w:tcW w:w="939" w:type="pct"/>
            <w:vAlign w:val="center"/>
          </w:tcPr>
          <w:p w14:paraId="7FB8DFAE" w14:textId="77777777" w:rsidR="00960DCF" w:rsidRPr="00D16F9D" w:rsidRDefault="00960DCF" w:rsidP="00606132">
            <w:pPr>
              <w:pStyle w:val="In-tableHeading"/>
              <w:keepNext/>
            </w:pPr>
            <w:r w:rsidRPr="00D16F9D">
              <w:t>Use in modelled evaluation</w:t>
            </w:r>
          </w:p>
        </w:tc>
      </w:tr>
      <w:tr w:rsidR="00960DCF" w:rsidRPr="00D16F9D" w14:paraId="2F6D41D0" w14:textId="77777777" w:rsidTr="002B48FE">
        <w:trPr>
          <w:cantSplit/>
        </w:trPr>
        <w:tc>
          <w:tcPr>
            <w:tcW w:w="5000" w:type="pct"/>
            <w:gridSpan w:val="7"/>
            <w:vAlign w:val="center"/>
          </w:tcPr>
          <w:p w14:paraId="694FA4AC" w14:textId="77777777" w:rsidR="00960DCF" w:rsidRPr="00D16F9D" w:rsidRDefault="00960DCF" w:rsidP="00606132">
            <w:pPr>
              <w:pStyle w:val="In-tableHeading"/>
              <w:keepNext/>
            </w:pPr>
            <w:r w:rsidRPr="00D16F9D">
              <w:t>DOS+CP vs PBO+CP</w:t>
            </w:r>
          </w:p>
        </w:tc>
      </w:tr>
      <w:tr w:rsidR="00960DCF" w:rsidRPr="00D16F9D" w14:paraId="3B2DCA28" w14:textId="77777777" w:rsidTr="002B48FE">
        <w:trPr>
          <w:cantSplit/>
          <w:trHeight w:val="414"/>
        </w:trPr>
        <w:tc>
          <w:tcPr>
            <w:tcW w:w="713" w:type="pct"/>
            <w:tcBorders>
              <w:bottom w:val="single" w:sz="4" w:space="0" w:color="auto"/>
            </w:tcBorders>
            <w:vAlign w:val="center"/>
          </w:tcPr>
          <w:p w14:paraId="0D828E8D" w14:textId="77777777" w:rsidR="00960DCF" w:rsidRPr="00D16F9D" w:rsidRDefault="00960DCF" w:rsidP="00CC521B">
            <w:pPr>
              <w:pStyle w:val="TableText0"/>
            </w:pPr>
            <w:r w:rsidRPr="00D16F9D">
              <w:t xml:space="preserve">RUBY </w:t>
            </w:r>
          </w:p>
          <w:p w14:paraId="64A35D5C" w14:textId="77777777" w:rsidR="00960DCF" w:rsidRPr="00D16F9D" w:rsidRDefault="00960DCF" w:rsidP="00CC521B">
            <w:pPr>
              <w:pStyle w:val="TableText0"/>
            </w:pPr>
            <w:r w:rsidRPr="00D16F9D">
              <w:t>(all-comers)</w:t>
            </w:r>
          </w:p>
        </w:tc>
        <w:tc>
          <w:tcPr>
            <w:tcW w:w="466" w:type="pct"/>
            <w:tcBorders>
              <w:bottom w:val="single" w:sz="4" w:space="0" w:color="auto"/>
            </w:tcBorders>
            <w:vAlign w:val="center"/>
          </w:tcPr>
          <w:p w14:paraId="6A417DB8" w14:textId="77777777" w:rsidR="00960DCF" w:rsidRPr="00D16F9D" w:rsidRDefault="00960DCF" w:rsidP="00CC521B">
            <w:pPr>
              <w:pStyle w:val="TableText0"/>
            </w:pPr>
            <w:r w:rsidRPr="00D16F9D">
              <w:t>494</w:t>
            </w:r>
          </w:p>
        </w:tc>
        <w:tc>
          <w:tcPr>
            <w:tcW w:w="782" w:type="pct"/>
            <w:tcBorders>
              <w:bottom w:val="single" w:sz="4" w:space="0" w:color="auto"/>
            </w:tcBorders>
            <w:vAlign w:val="center"/>
          </w:tcPr>
          <w:p w14:paraId="6D80D9E0" w14:textId="77777777" w:rsidR="00960DCF" w:rsidRPr="00D16F9D" w:rsidRDefault="00960DCF" w:rsidP="00CC521B">
            <w:pPr>
              <w:pStyle w:val="TableText0"/>
            </w:pPr>
            <w:r w:rsidRPr="00D16F9D">
              <w:t>R, DB, MC</w:t>
            </w:r>
          </w:p>
          <w:p w14:paraId="03336502" w14:textId="77777777" w:rsidR="00960DCF" w:rsidRPr="00D16F9D" w:rsidRDefault="00960DCF" w:rsidP="00CC521B">
            <w:pPr>
              <w:pStyle w:val="TableText0"/>
              <w:rPr>
                <w:vertAlign w:val="superscript"/>
              </w:rPr>
            </w:pPr>
            <w:r w:rsidRPr="00D16F9D">
              <w:t xml:space="preserve">37.2 mths </w:t>
            </w:r>
            <w:r w:rsidRPr="00D16F9D">
              <w:rPr>
                <w:vertAlign w:val="superscript"/>
              </w:rPr>
              <w:t>a</w:t>
            </w:r>
          </w:p>
        </w:tc>
        <w:tc>
          <w:tcPr>
            <w:tcW w:w="866" w:type="pct"/>
            <w:tcBorders>
              <w:bottom w:val="single" w:sz="4" w:space="0" w:color="auto"/>
            </w:tcBorders>
            <w:vAlign w:val="center"/>
          </w:tcPr>
          <w:p w14:paraId="65B6B04D" w14:textId="77777777" w:rsidR="00960DCF" w:rsidRPr="00D16F9D" w:rsidRDefault="00960DCF" w:rsidP="00CC521B">
            <w:pPr>
              <w:pStyle w:val="TableText0"/>
            </w:pPr>
            <w:r w:rsidRPr="00D16F9D">
              <w:t>Low</w:t>
            </w:r>
          </w:p>
        </w:tc>
        <w:tc>
          <w:tcPr>
            <w:tcW w:w="612" w:type="pct"/>
            <w:vMerge w:val="restart"/>
            <w:vAlign w:val="center"/>
          </w:tcPr>
          <w:p w14:paraId="2C966B1E" w14:textId="77777777" w:rsidR="00960DCF" w:rsidRPr="00D16F9D" w:rsidRDefault="00960DCF" w:rsidP="00CC521B">
            <w:pPr>
              <w:pStyle w:val="TableText0"/>
            </w:pPr>
            <w:r w:rsidRPr="00D16F9D">
              <w:t>1L A/R EC</w:t>
            </w:r>
          </w:p>
        </w:tc>
        <w:tc>
          <w:tcPr>
            <w:tcW w:w="622" w:type="pct"/>
            <w:tcBorders>
              <w:bottom w:val="single" w:sz="4" w:space="0" w:color="auto"/>
            </w:tcBorders>
            <w:vAlign w:val="center"/>
          </w:tcPr>
          <w:p w14:paraId="21983305" w14:textId="77777777" w:rsidR="00960DCF" w:rsidRPr="00D16F9D" w:rsidRDefault="00960DCF" w:rsidP="00CC521B">
            <w:pPr>
              <w:pStyle w:val="TableText0"/>
              <w:rPr>
                <w:vertAlign w:val="superscript"/>
              </w:rPr>
            </w:pPr>
            <w:r w:rsidRPr="00D16F9D">
              <w:t xml:space="preserve">PFS by IA, OS </w:t>
            </w:r>
            <w:r w:rsidRPr="00D16F9D">
              <w:rPr>
                <w:vertAlign w:val="superscript"/>
              </w:rPr>
              <w:t>b</w:t>
            </w:r>
          </w:p>
        </w:tc>
        <w:tc>
          <w:tcPr>
            <w:tcW w:w="939" w:type="pct"/>
            <w:vMerge w:val="restart"/>
            <w:vAlign w:val="center"/>
          </w:tcPr>
          <w:p w14:paraId="66EA077A" w14:textId="77777777" w:rsidR="00960DCF" w:rsidRPr="00D16F9D" w:rsidRDefault="00960DCF" w:rsidP="00CC521B">
            <w:pPr>
              <w:pStyle w:val="TableText0"/>
            </w:pPr>
            <w:r w:rsidRPr="00D16F9D">
              <w:t>Proportion progression free, overall survival, utilities.</w:t>
            </w:r>
          </w:p>
        </w:tc>
      </w:tr>
      <w:tr w:rsidR="00960DCF" w:rsidRPr="00D16F9D" w14:paraId="5FBA88C5" w14:textId="77777777" w:rsidTr="28D6B4D5">
        <w:trPr>
          <w:cantSplit/>
          <w:trHeight w:val="414"/>
        </w:trPr>
        <w:tc>
          <w:tcPr>
            <w:tcW w:w="713" w:type="pct"/>
            <w:tcBorders>
              <w:bottom w:val="single" w:sz="4" w:space="0" w:color="auto"/>
            </w:tcBorders>
            <w:vAlign w:val="center"/>
          </w:tcPr>
          <w:p w14:paraId="66B13D84" w14:textId="77777777" w:rsidR="00960DCF" w:rsidRPr="00D16F9D" w:rsidRDefault="00960DCF" w:rsidP="00CC521B">
            <w:pPr>
              <w:pStyle w:val="TableText0"/>
            </w:pPr>
            <w:r w:rsidRPr="00D16F9D">
              <w:t xml:space="preserve">RUBY </w:t>
            </w:r>
          </w:p>
          <w:p w14:paraId="3891DAC1" w14:textId="77777777" w:rsidR="00960DCF" w:rsidRPr="00D16F9D" w:rsidRDefault="00960DCF" w:rsidP="00CC521B">
            <w:pPr>
              <w:pStyle w:val="TableText0"/>
            </w:pPr>
            <w:r w:rsidRPr="00D16F9D">
              <w:t>(dMMR/MSI-H)</w:t>
            </w:r>
          </w:p>
        </w:tc>
        <w:tc>
          <w:tcPr>
            <w:tcW w:w="466" w:type="pct"/>
            <w:tcBorders>
              <w:bottom w:val="single" w:sz="4" w:space="0" w:color="auto"/>
            </w:tcBorders>
            <w:vAlign w:val="center"/>
          </w:tcPr>
          <w:p w14:paraId="4E81E3DF" w14:textId="77777777" w:rsidR="00960DCF" w:rsidRPr="00D16F9D" w:rsidRDefault="00960DCF" w:rsidP="00CC521B">
            <w:pPr>
              <w:pStyle w:val="TableText0"/>
            </w:pPr>
            <w:r w:rsidRPr="00D16F9D">
              <w:t>118</w:t>
            </w:r>
          </w:p>
        </w:tc>
        <w:tc>
          <w:tcPr>
            <w:tcW w:w="782" w:type="pct"/>
            <w:tcBorders>
              <w:bottom w:val="single" w:sz="4" w:space="0" w:color="auto"/>
            </w:tcBorders>
            <w:vAlign w:val="center"/>
          </w:tcPr>
          <w:p w14:paraId="680FBFF8" w14:textId="77777777" w:rsidR="00960DCF" w:rsidRPr="00D16F9D" w:rsidRDefault="00960DCF" w:rsidP="00CC521B">
            <w:pPr>
              <w:pStyle w:val="TableText0"/>
            </w:pPr>
            <w:r w:rsidRPr="00D16F9D">
              <w:t>R, DB, MC</w:t>
            </w:r>
          </w:p>
          <w:p w14:paraId="3F4484C1" w14:textId="45084239" w:rsidR="00960DCF" w:rsidRPr="00D16F9D" w:rsidRDefault="00261484" w:rsidP="00CC521B">
            <w:pPr>
              <w:pStyle w:val="TableText0"/>
            </w:pPr>
            <w:r w:rsidRPr="00D16F9D">
              <w:t>3</w:t>
            </w:r>
            <w:r>
              <w:t>6</w:t>
            </w:r>
            <w:r w:rsidR="00960DCF" w:rsidRPr="00D16F9D">
              <w:t>.</w:t>
            </w:r>
            <w:r>
              <w:t>6</w:t>
            </w:r>
            <w:r w:rsidR="00960DCF" w:rsidRPr="00D16F9D">
              <w:t xml:space="preserve"> mths</w:t>
            </w:r>
          </w:p>
        </w:tc>
        <w:tc>
          <w:tcPr>
            <w:tcW w:w="866" w:type="pct"/>
            <w:tcBorders>
              <w:bottom w:val="single" w:sz="4" w:space="0" w:color="auto"/>
            </w:tcBorders>
            <w:vAlign w:val="center"/>
          </w:tcPr>
          <w:p w14:paraId="42A5BD06" w14:textId="77777777" w:rsidR="00960DCF" w:rsidRPr="00D16F9D" w:rsidRDefault="00960DCF" w:rsidP="00CC521B">
            <w:pPr>
              <w:pStyle w:val="TableText0"/>
              <w:rPr>
                <w:vertAlign w:val="superscript"/>
              </w:rPr>
            </w:pPr>
            <w:r w:rsidRPr="00D16F9D">
              <w:t>Low</w:t>
            </w:r>
            <w:r w:rsidRPr="00D16F9D">
              <w:rPr>
                <w:vertAlign w:val="superscript"/>
              </w:rPr>
              <w:t xml:space="preserve"> c</w:t>
            </w:r>
          </w:p>
        </w:tc>
        <w:tc>
          <w:tcPr>
            <w:tcW w:w="612" w:type="pct"/>
            <w:vMerge/>
            <w:vAlign w:val="center"/>
          </w:tcPr>
          <w:p w14:paraId="6B517202" w14:textId="77777777" w:rsidR="00960DCF" w:rsidRPr="00D16F9D" w:rsidRDefault="00960DCF" w:rsidP="00CC521B">
            <w:pPr>
              <w:pStyle w:val="TableText0"/>
            </w:pPr>
          </w:p>
        </w:tc>
        <w:tc>
          <w:tcPr>
            <w:tcW w:w="622" w:type="pct"/>
            <w:tcBorders>
              <w:bottom w:val="single" w:sz="4" w:space="0" w:color="auto"/>
            </w:tcBorders>
            <w:vAlign w:val="center"/>
          </w:tcPr>
          <w:p w14:paraId="2E8FA6F8" w14:textId="77777777" w:rsidR="00960DCF" w:rsidRPr="00D16F9D" w:rsidRDefault="00960DCF" w:rsidP="00CC521B">
            <w:pPr>
              <w:pStyle w:val="TableText0"/>
              <w:rPr>
                <w:vertAlign w:val="superscript"/>
              </w:rPr>
            </w:pPr>
            <w:r w:rsidRPr="00D16F9D">
              <w:t xml:space="preserve">PFS by IA </w:t>
            </w:r>
            <w:r w:rsidRPr="00D16F9D">
              <w:rPr>
                <w:vertAlign w:val="superscript"/>
              </w:rPr>
              <w:t>c</w:t>
            </w:r>
            <w:r w:rsidRPr="00D16F9D">
              <w:t xml:space="preserve">, OS </w:t>
            </w:r>
            <w:r w:rsidRPr="00D16F9D">
              <w:rPr>
                <w:vertAlign w:val="superscript"/>
              </w:rPr>
              <w:t>d</w:t>
            </w:r>
          </w:p>
        </w:tc>
        <w:tc>
          <w:tcPr>
            <w:tcW w:w="939" w:type="pct"/>
            <w:vMerge/>
            <w:vAlign w:val="center"/>
          </w:tcPr>
          <w:p w14:paraId="580555D4" w14:textId="77777777" w:rsidR="00960DCF" w:rsidRPr="00D16F9D" w:rsidRDefault="00960DCF" w:rsidP="00CC521B">
            <w:pPr>
              <w:pStyle w:val="TableText0"/>
            </w:pPr>
          </w:p>
        </w:tc>
      </w:tr>
      <w:tr w:rsidR="00960DCF" w:rsidRPr="00CC02BE" w14:paraId="78EDD72E" w14:textId="77777777" w:rsidTr="28D6B4D5">
        <w:trPr>
          <w:cantSplit/>
          <w:trHeight w:val="414"/>
        </w:trPr>
        <w:tc>
          <w:tcPr>
            <w:tcW w:w="713" w:type="pct"/>
            <w:tcBorders>
              <w:bottom w:val="single" w:sz="4" w:space="0" w:color="auto"/>
            </w:tcBorders>
            <w:vAlign w:val="center"/>
          </w:tcPr>
          <w:p w14:paraId="121DD6D8" w14:textId="77777777" w:rsidR="00960DCF" w:rsidRPr="00CC02BE" w:rsidRDefault="00960DCF" w:rsidP="00CC521B">
            <w:pPr>
              <w:pStyle w:val="TableText0"/>
            </w:pPr>
            <w:r w:rsidRPr="00CC02BE">
              <w:t>RUBY (pMMR/MSS)</w:t>
            </w:r>
          </w:p>
        </w:tc>
        <w:tc>
          <w:tcPr>
            <w:tcW w:w="466" w:type="pct"/>
            <w:tcBorders>
              <w:bottom w:val="single" w:sz="4" w:space="0" w:color="auto"/>
            </w:tcBorders>
            <w:vAlign w:val="center"/>
          </w:tcPr>
          <w:p w14:paraId="1DC7D7D0" w14:textId="77777777" w:rsidR="00960DCF" w:rsidRPr="00CC02BE" w:rsidRDefault="00960DCF" w:rsidP="00CC521B">
            <w:pPr>
              <w:pStyle w:val="TableText0"/>
            </w:pPr>
            <w:r w:rsidRPr="00CC02BE">
              <w:t>376</w:t>
            </w:r>
          </w:p>
        </w:tc>
        <w:tc>
          <w:tcPr>
            <w:tcW w:w="782" w:type="pct"/>
            <w:tcBorders>
              <w:bottom w:val="single" w:sz="4" w:space="0" w:color="auto"/>
            </w:tcBorders>
            <w:vAlign w:val="center"/>
          </w:tcPr>
          <w:p w14:paraId="16AF1B02" w14:textId="77777777" w:rsidR="00960DCF" w:rsidRPr="00CC02BE" w:rsidRDefault="00960DCF" w:rsidP="00CC521B">
            <w:pPr>
              <w:pStyle w:val="TableText0"/>
            </w:pPr>
            <w:r w:rsidRPr="00CC02BE">
              <w:t>R, DB, MC</w:t>
            </w:r>
          </w:p>
          <w:p w14:paraId="56ABEA66" w14:textId="2090761D" w:rsidR="00960DCF" w:rsidRPr="00CC02BE" w:rsidRDefault="00960DCF" w:rsidP="00CC521B">
            <w:pPr>
              <w:pStyle w:val="TableText0"/>
            </w:pPr>
            <w:r w:rsidRPr="00CC02BE">
              <w:t>37.5 mths</w:t>
            </w:r>
          </w:p>
        </w:tc>
        <w:tc>
          <w:tcPr>
            <w:tcW w:w="866" w:type="pct"/>
            <w:tcBorders>
              <w:bottom w:val="single" w:sz="4" w:space="0" w:color="auto"/>
            </w:tcBorders>
            <w:vAlign w:val="center"/>
          </w:tcPr>
          <w:p w14:paraId="1C4C409F" w14:textId="77777777" w:rsidR="00960DCF" w:rsidRPr="00CC02BE" w:rsidRDefault="00960DCF" w:rsidP="00CC521B">
            <w:pPr>
              <w:pStyle w:val="TableText0"/>
            </w:pPr>
            <w:r w:rsidRPr="00CC02BE">
              <w:t>High</w:t>
            </w:r>
          </w:p>
        </w:tc>
        <w:tc>
          <w:tcPr>
            <w:tcW w:w="612" w:type="pct"/>
            <w:vMerge/>
            <w:vAlign w:val="center"/>
          </w:tcPr>
          <w:p w14:paraId="3457C704" w14:textId="77777777" w:rsidR="00960DCF" w:rsidRPr="00CC02BE" w:rsidRDefault="00960DCF" w:rsidP="00CC521B">
            <w:pPr>
              <w:pStyle w:val="TableText0"/>
            </w:pPr>
          </w:p>
        </w:tc>
        <w:tc>
          <w:tcPr>
            <w:tcW w:w="622" w:type="pct"/>
            <w:tcBorders>
              <w:bottom w:val="single" w:sz="4" w:space="0" w:color="auto"/>
            </w:tcBorders>
            <w:vAlign w:val="center"/>
          </w:tcPr>
          <w:p w14:paraId="267AA139" w14:textId="77777777" w:rsidR="00960DCF" w:rsidRPr="00CC02BE" w:rsidRDefault="00960DCF" w:rsidP="00CC521B">
            <w:pPr>
              <w:pStyle w:val="TableText0"/>
            </w:pPr>
            <w:r w:rsidRPr="00CC02BE">
              <w:t>PFS by IA, OS</w:t>
            </w:r>
            <w:r w:rsidRPr="00CC02BE" w:rsidDel="00B26184">
              <w:t xml:space="preserve"> </w:t>
            </w:r>
            <w:r w:rsidRPr="00CC02BE">
              <w:rPr>
                <w:vertAlign w:val="superscript"/>
              </w:rPr>
              <w:t>d</w:t>
            </w:r>
          </w:p>
        </w:tc>
        <w:tc>
          <w:tcPr>
            <w:tcW w:w="939" w:type="pct"/>
            <w:vMerge/>
            <w:vAlign w:val="center"/>
          </w:tcPr>
          <w:p w14:paraId="4987C719" w14:textId="77777777" w:rsidR="00960DCF" w:rsidRPr="00CC02BE" w:rsidRDefault="00960DCF" w:rsidP="00CC521B">
            <w:pPr>
              <w:pStyle w:val="TableText0"/>
            </w:pPr>
          </w:p>
        </w:tc>
      </w:tr>
    </w:tbl>
    <w:p w14:paraId="5764FC64" w14:textId="77777777" w:rsidR="00960DCF" w:rsidRPr="00CC02BE" w:rsidRDefault="00960DCF" w:rsidP="00606132">
      <w:pPr>
        <w:pStyle w:val="FooterTableFigure"/>
        <w:keepNext/>
        <w:keepLines/>
      </w:pPr>
      <w:r w:rsidRPr="00CC02BE">
        <w:t xml:space="preserve">Source: Constructed during the evaluation using information sourced from Table 14.1.1.34, pp752-754 RUBY IA2 CSR </w:t>
      </w:r>
    </w:p>
    <w:p w14:paraId="58336BC2" w14:textId="0661BB0D" w:rsidR="00960DCF" w:rsidRPr="00D16F9D" w:rsidRDefault="00960DCF" w:rsidP="00606132">
      <w:pPr>
        <w:pStyle w:val="FooterTableFigure"/>
        <w:keepNext/>
        <w:keepLines/>
      </w:pPr>
      <w:r w:rsidRPr="00CC02BE">
        <w:t xml:space="preserve">DB = double blind; dMMR = mismatch repair deficient; IA = Investigator assessment; MC = multi-centre; </w:t>
      </w:r>
      <w:r w:rsidR="00075CF4">
        <w:t xml:space="preserve">MMS = </w:t>
      </w:r>
      <w:r w:rsidR="00075CF4" w:rsidRPr="00BF318C">
        <w:t>microsatellite stable</w:t>
      </w:r>
      <w:r w:rsidR="003F6D7C">
        <w:t xml:space="preserve">; MSI-H = </w:t>
      </w:r>
      <w:r w:rsidR="00F01F46" w:rsidRPr="0BE52701">
        <w:rPr>
          <w:rFonts w:eastAsia="Calibri"/>
          <w:szCs w:val="18"/>
        </w:rPr>
        <w:t>high</w:t>
      </w:r>
      <w:r w:rsidR="00F01F46" w:rsidRPr="00BF318C">
        <w:t xml:space="preserve"> </w:t>
      </w:r>
      <w:r w:rsidR="003F6D7C" w:rsidRPr="00BF318C">
        <w:t>microsatellite instability</w:t>
      </w:r>
      <w:r w:rsidR="00075CF4" w:rsidRPr="00CC02BE">
        <w:t xml:space="preserve"> </w:t>
      </w:r>
      <w:r w:rsidRPr="00CC02BE">
        <w:t>mths = months; OS = overall survival; PFS = progression-free survival; pMMR = mismatch repair proficient; R = randomised.</w:t>
      </w:r>
    </w:p>
    <w:p w14:paraId="47B9CCBD" w14:textId="28D97712" w:rsidR="00960DCF" w:rsidRPr="00D16F9D" w:rsidRDefault="00960DCF" w:rsidP="00606132">
      <w:pPr>
        <w:pStyle w:val="FooterTableFigure"/>
        <w:keepNext/>
        <w:keepLines/>
      </w:pPr>
      <w:r w:rsidRPr="00D16F9D">
        <w:t>a Inconsistently reported as both 37.2 months and 47.2 months in the RUBY IA2 CSR</w:t>
      </w:r>
    </w:p>
    <w:p w14:paraId="3DF051A4" w14:textId="77777777" w:rsidR="00960DCF" w:rsidRPr="00D16F9D" w:rsidRDefault="00960DCF" w:rsidP="00606132">
      <w:pPr>
        <w:pStyle w:val="FooterTableFigure"/>
        <w:keepNext/>
        <w:keepLines/>
      </w:pPr>
      <w:r w:rsidRPr="00D16F9D">
        <w:t>b PFS and OS in all-comers were part of the statistical analysis plan as hypotheses 2 and 3</w:t>
      </w:r>
    </w:p>
    <w:p w14:paraId="4778D865" w14:textId="469C216D" w:rsidR="00960DCF" w:rsidRPr="00D16F9D" w:rsidRDefault="00960DCF" w:rsidP="00606132">
      <w:pPr>
        <w:pStyle w:val="FooterTableFigure"/>
        <w:keepNext/>
        <w:keepLines/>
      </w:pPr>
      <w:r w:rsidRPr="00D16F9D">
        <w:t>c PFS in dMMR was part of the statistical analysis plan as hypothesis 1 therefore being a subgroup, risk of bias was lower than in pMMR but higher than in all-comers.</w:t>
      </w:r>
    </w:p>
    <w:p w14:paraId="0212700A" w14:textId="661930C1" w:rsidR="00960DCF" w:rsidRPr="00D16F9D" w:rsidRDefault="00960DCF" w:rsidP="00EF727C">
      <w:pPr>
        <w:pStyle w:val="FooterTableFigure"/>
        <w:keepLines/>
        <w:rPr>
          <w:sz w:val="20"/>
          <w:szCs w:val="20"/>
        </w:rPr>
      </w:pPr>
      <w:r w:rsidRPr="00D16F9D">
        <w:t>d OS in dMMR, PFS and OS in pMMR were not part of the statistical analysis plan and not formally tested</w:t>
      </w:r>
    </w:p>
    <w:p w14:paraId="1860DED7" w14:textId="4B459266" w:rsidR="00960DCF" w:rsidRPr="00BF318C" w:rsidRDefault="00960DCF" w:rsidP="00960DCF">
      <w:pPr>
        <w:pStyle w:val="3-BodyText"/>
      </w:pPr>
      <w:r w:rsidRPr="00BF318C">
        <w:t xml:space="preserve">The risk of bias in the pMMR subgroup in RUBY was considered high as none of the outcomes were included in the statistical analysis plan, and as such, no formal statistical testing was conducted in the pMMR subgroup. The </w:t>
      </w:r>
      <w:r w:rsidR="000C482C" w:rsidRPr="00BF318C">
        <w:t xml:space="preserve">terms </w:t>
      </w:r>
      <w:r w:rsidRPr="00BF318C">
        <w:t>all-comers population and intention to treat (ITT) population are used interchangeably</w:t>
      </w:r>
      <w:r w:rsidR="00930237" w:rsidRPr="00BF318C">
        <w:t xml:space="preserve"> in relation to RUBY, and both refer to the full randomised population regardless of MMR status</w:t>
      </w:r>
      <w:r w:rsidRPr="00BF318C">
        <w:t xml:space="preserve">. </w:t>
      </w:r>
    </w:p>
    <w:p w14:paraId="5751A237" w14:textId="3C2A3E18" w:rsidR="00960DCF" w:rsidRPr="00BF318C" w:rsidRDefault="00960DCF" w:rsidP="00960DCF">
      <w:pPr>
        <w:pStyle w:val="3-BodyText"/>
      </w:pPr>
      <w:bookmarkStart w:id="26" w:name="_Ref200096861"/>
      <w:r w:rsidRPr="00BF318C">
        <w:t xml:space="preserve">The resubmission argued that the interpretation of pMMR subgroup results should also consider that randomisation was stratified by MMR/MSI status, the pMMR subgroup included a notable sample size (N=376), and substantial OS follow-up was available as of the IA2 data-cut (37.5 months; &gt;50% maturity). It was unclear whether this sample size was sufficient or reflective of a ‘notable sample size’. For comparison, the NRG-GY018 trial which compared PEM+CP to CP alone (used to inform the unanchored indirect comparison with the near market comparator of PEM+CP) enrolled 590 pMMR patients. This was based on sufficient sample to provide 90% power to detect a relative reduction of 30% in the pMMR subgroup after 394 PFS events, which was more events required than pMMR patients enrolled in RUBY. Overall, the risk of bias in the pMMR subgroup of RUBY </w:t>
      </w:r>
      <w:proofErr w:type="gramStart"/>
      <w:r w:rsidRPr="00BF318C">
        <w:t>was considered to be</w:t>
      </w:r>
      <w:proofErr w:type="gramEnd"/>
      <w:r w:rsidRPr="00BF318C">
        <w:t xml:space="preserve"> high.</w:t>
      </w:r>
      <w:bookmarkEnd w:id="26"/>
      <w:r w:rsidRPr="00BF318C">
        <w:t xml:space="preserve"> </w:t>
      </w:r>
    </w:p>
    <w:p w14:paraId="71C90D17" w14:textId="5E0AA231" w:rsidR="00960DCF" w:rsidRPr="00BF318C" w:rsidRDefault="00960DCF" w:rsidP="00960DCF">
      <w:pPr>
        <w:pStyle w:val="3-BodyText"/>
      </w:pPr>
      <w:bookmarkStart w:id="27" w:name="_Ref150245073"/>
      <w:bookmarkStart w:id="28" w:name="_Ref190633421"/>
      <w:bookmarkStart w:id="29" w:name="_Ref190634426"/>
      <w:r w:rsidRPr="00BF318C">
        <w:t xml:space="preserve">In the pMMR population in RUBY at IA2, 34/105 (32.4%) and 68/134 (50.7%) of patients who received any follow-up anti-cancer therapy were treated with subsequent immunotherapy in the DOS+CP and placebo + CP arms, respectively. </w:t>
      </w:r>
      <w:bookmarkEnd w:id="27"/>
      <w:r w:rsidRPr="00BF318C">
        <w:t>The resubmission implied that the subsequent use of immunotherapy in the placebo + CP arm of RUBY was representative of 2L PEM+LEN use in the current Australian clinical setting, as no adjustments were made in the economic model to account for additional benefits associated from 2L PEM+LEN in the CP arm of the model (</w:t>
      </w:r>
      <w:r w:rsidR="002E3B3C" w:rsidRPr="00BF318C">
        <w:t xml:space="preserve">see paragraph </w:t>
      </w:r>
      <w:r w:rsidR="002E3B3C" w:rsidRPr="00BF318C">
        <w:fldChar w:fldCharType="begin"/>
      </w:r>
      <w:r w:rsidR="002E3B3C" w:rsidRPr="00BF318C">
        <w:instrText xml:space="preserve"> REF _Ref190694385 \r \h  \* MERGEFORMAT </w:instrText>
      </w:r>
      <w:r w:rsidR="002E3B3C" w:rsidRPr="00BF318C">
        <w:fldChar w:fldCharType="separate"/>
      </w:r>
      <w:r w:rsidR="006A3DD4">
        <w:t>6.50</w:t>
      </w:r>
      <w:r w:rsidR="002E3B3C" w:rsidRPr="00BF318C">
        <w:fldChar w:fldCharType="end"/>
      </w:r>
      <w:r w:rsidRPr="00BF318C">
        <w:t>). This was not appropriate as the characteristics of patients who received subsequent immunotherapy and the duration of subsequent treatment in RUBY was unknown.</w:t>
      </w:r>
      <w:bookmarkEnd w:id="28"/>
      <w:r w:rsidRPr="00BF318C">
        <w:t xml:space="preserve"> </w:t>
      </w:r>
      <w:bookmarkEnd w:id="29"/>
    </w:p>
    <w:p w14:paraId="490827E3" w14:textId="77777777" w:rsidR="00960DCF" w:rsidRPr="00D16F9D" w:rsidRDefault="00960DCF" w:rsidP="00960DCF">
      <w:pPr>
        <w:pStyle w:val="4-SubsectionHeading"/>
      </w:pPr>
      <w:bookmarkStart w:id="30" w:name="_Toc22897641"/>
      <w:bookmarkStart w:id="31" w:name="_Toc193384667"/>
      <w:r w:rsidRPr="00D16F9D">
        <w:lastRenderedPageBreak/>
        <w:t>Comparative effectiveness</w:t>
      </w:r>
      <w:bookmarkEnd w:id="30"/>
      <w:bookmarkEnd w:id="31"/>
    </w:p>
    <w:p w14:paraId="58EF051B" w14:textId="5F914A3B" w:rsidR="00960DCF" w:rsidRPr="00BF318C" w:rsidRDefault="00960DCF" w:rsidP="00960DCF">
      <w:pPr>
        <w:pStyle w:val="3-BodyText"/>
        <w:rPr>
          <w:color w:val="0066FF"/>
        </w:rPr>
      </w:pPr>
      <w:r w:rsidRPr="00BF318C">
        <w:t xml:space="preserve">As discussed in paragraph </w:t>
      </w:r>
      <w:r w:rsidRPr="00BF318C">
        <w:fldChar w:fldCharType="begin"/>
      </w:r>
      <w:r w:rsidRPr="00BF318C">
        <w:instrText xml:space="preserve"> REF _Ref190633861 \r \h </w:instrText>
      </w:r>
      <w:r w:rsidR="00BF318C" w:rsidRPr="00BF318C">
        <w:instrText xml:space="preserve"> \* MERGEFORMAT </w:instrText>
      </w:r>
      <w:r w:rsidRPr="00BF318C">
        <w:fldChar w:fldCharType="separate"/>
      </w:r>
      <w:r w:rsidR="006A3DD4">
        <w:t>6.6</w:t>
      </w:r>
      <w:r w:rsidRPr="00BF318C">
        <w:fldChar w:fldCharType="end"/>
      </w:r>
      <w:r w:rsidRPr="00BF318C">
        <w:t xml:space="preserve">, RUBY IA2 reported updated results for OS, PFS2 and safety outcomes only. As such, the information below will focus on the updated results. </w:t>
      </w:r>
    </w:p>
    <w:p w14:paraId="7B2C473C" w14:textId="0B4F7CFB" w:rsidR="00960DCF" w:rsidRPr="00D16F9D" w:rsidRDefault="00960DCF" w:rsidP="00EF727C">
      <w:pPr>
        <w:pStyle w:val="3-BodyText"/>
      </w:pPr>
      <w:r w:rsidRPr="00BF318C">
        <w:fldChar w:fldCharType="begin"/>
      </w:r>
      <w:r w:rsidRPr="00BF318C">
        <w:instrText xml:space="preserve"> REF _Ref190633981 \h </w:instrText>
      </w:r>
      <w:r w:rsidR="00BF318C" w:rsidRPr="00BF318C">
        <w:instrText xml:space="preserve"> \* MERGEFORMAT </w:instrText>
      </w:r>
      <w:r w:rsidRPr="00BF318C">
        <w:fldChar w:fldCharType="separate"/>
      </w:r>
      <w:r w:rsidR="006A3DD4" w:rsidRPr="00D16F9D">
        <w:t xml:space="preserve">Table </w:t>
      </w:r>
      <w:r w:rsidR="006A3DD4">
        <w:rPr>
          <w:noProof/>
        </w:rPr>
        <w:t>5</w:t>
      </w:r>
      <w:r w:rsidRPr="00BF318C">
        <w:fldChar w:fldCharType="end"/>
      </w:r>
      <w:r w:rsidRPr="00BF318C">
        <w:t xml:space="preserve"> summarises the OS results from RUBY, with OS results from IA1 extracted during the evaluation for comparison. </w:t>
      </w:r>
      <w:r w:rsidRPr="00BF318C">
        <w:fldChar w:fldCharType="begin"/>
      </w:r>
      <w:r w:rsidRPr="00BF318C">
        <w:instrText xml:space="preserve"> REF _Ref190634061 \h </w:instrText>
      </w:r>
      <w:r w:rsidR="00BF318C" w:rsidRPr="00BF318C">
        <w:instrText xml:space="preserve"> \* MERGEFORMAT </w:instrText>
      </w:r>
      <w:r w:rsidRPr="00BF318C">
        <w:fldChar w:fldCharType="separate"/>
      </w:r>
      <w:r w:rsidR="006A3DD4" w:rsidRPr="00D16F9D">
        <w:t xml:space="preserve">Figure </w:t>
      </w:r>
      <w:r w:rsidR="006A3DD4">
        <w:rPr>
          <w:noProof/>
        </w:rPr>
        <w:t>1</w:t>
      </w:r>
      <w:r w:rsidRPr="00BF318C">
        <w:fldChar w:fldCharType="end"/>
      </w:r>
      <w:r w:rsidRPr="00BF318C">
        <w:t xml:space="preserve"> to </w:t>
      </w:r>
      <w:r w:rsidRPr="00BF318C">
        <w:fldChar w:fldCharType="begin"/>
      </w:r>
      <w:r w:rsidRPr="00BF318C">
        <w:instrText xml:space="preserve"> REF _Ref190634062 \h </w:instrText>
      </w:r>
      <w:r w:rsidR="00BF318C" w:rsidRPr="00BF318C">
        <w:instrText xml:space="preserve"> \* MERGEFORMAT </w:instrText>
      </w:r>
      <w:r w:rsidRPr="00BF318C">
        <w:fldChar w:fldCharType="separate"/>
      </w:r>
      <w:r w:rsidR="006A3DD4" w:rsidRPr="00D16F9D">
        <w:t xml:space="preserve">Figure </w:t>
      </w:r>
      <w:r w:rsidR="006A3DD4">
        <w:rPr>
          <w:noProof/>
        </w:rPr>
        <w:t>3</w:t>
      </w:r>
      <w:r w:rsidRPr="00BF318C">
        <w:fldChar w:fldCharType="end"/>
      </w:r>
      <w:r w:rsidRPr="00BF318C">
        <w:t xml:space="preserve"> shows the Kaplan-Meier (KM) results for OS in the ITT, pMMR and dMMR populations in RUBY at IA2, respectively. The OS results </w:t>
      </w:r>
      <w:r w:rsidR="002111CA" w:rsidRPr="00BF318C">
        <w:t xml:space="preserve">for the pMMR subgroup </w:t>
      </w:r>
      <w:r w:rsidRPr="00BF318C">
        <w:t>from RUBY at IA2 were used to inform the economic evaluation</w:t>
      </w:r>
      <w:r w:rsidR="00D64119" w:rsidRPr="00BF318C">
        <w:t>.</w:t>
      </w:r>
    </w:p>
    <w:p w14:paraId="6CB5CEC4" w14:textId="795C8327" w:rsidR="00960DCF" w:rsidRPr="00D16F9D" w:rsidRDefault="00960DCF" w:rsidP="002111CA">
      <w:pPr>
        <w:pStyle w:val="Caption"/>
      </w:pPr>
      <w:bookmarkStart w:id="32" w:name="_Ref190633981"/>
      <w:bookmarkStart w:id="33" w:name="_Ref190633977"/>
      <w:r w:rsidRPr="00D16F9D">
        <w:lastRenderedPageBreak/>
        <w:t xml:space="preserve">Table </w:t>
      </w:r>
      <w:r w:rsidR="00DF038F">
        <w:fldChar w:fldCharType="begin"/>
      </w:r>
      <w:r w:rsidR="00DF038F">
        <w:instrText xml:space="preserve"> SEQ Table \* ARABIC </w:instrText>
      </w:r>
      <w:r w:rsidR="00DF038F">
        <w:fldChar w:fldCharType="separate"/>
      </w:r>
      <w:r w:rsidR="006A3DD4">
        <w:rPr>
          <w:noProof/>
        </w:rPr>
        <w:t>5</w:t>
      </w:r>
      <w:r w:rsidR="00DF038F">
        <w:rPr>
          <w:noProof/>
        </w:rPr>
        <w:fldChar w:fldCharType="end"/>
      </w:r>
      <w:bookmarkEnd w:id="32"/>
      <w:r w:rsidRPr="00D16F9D">
        <w:t xml:space="preserve">: </w:t>
      </w:r>
      <w:r w:rsidRPr="00D16F9D">
        <w:rPr>
          <w:rStyle w:val="CommentReference"/>
          <w:b/>
          <w:szCs w:val="24"/>
        </w:rPr>
        <w:t>KM analysis of overall survival in RUBY</w:t>
      </w:r>
      <w:bookmarkEnd w:id="33"/>
    </w:p>
    <w:tbl>
      <w:tblPr>
        <w:tblStyle w:val="TableGrid"/>
        <w:tblW w:w="0" w:type="auto"/>
        <w:tblLook w:val="04A0" w:firstRow="1" w:lastRow="0" w:firstColumn="1" w:lastColumn="0" w:noHBand="0" w:noVBand="1"/>
      </w:tblPr>
      <w:tblGrid>
        <w:gridCol w:w="1856"/>
        <w:gridCol w:w="1194"/>
        <w:gridCol w:w="1193"/>
        <w:gridCol w:w="1194"/>
        <w:gridCol w:w="1193"/>
        <w:gridCol w:w="1194"/>
        <w:gridCol w:w="1193"/>
      </w:tblGrid>
      <w:tr w:rsidR="00960DCF" w:rsidRPr="00D16F9D" w14:paraId="69517A00" w14:textId="77777777" w:rsidTr="002B48FE">
        <w:tc>
          <w:tcPr>
            <w:tcW w:w="1856" w:type="dxa"/>
            <w:vMerge w:val="restart"/>
            <w:vAlign w:val="center"/>
          </w:tcPr>
          <w:p w14:paraId="15CA2CB7" w14:textId="77777777" w:rsidR="00960DCF" w:rsidRPr="00D16F9D" w:rsidRDefault="00960DCF" w:rsidP="002111CA">
            <w:pPr>
              <w:keepNext/>
              <w:rPr>
                <w:rFonts w:ascii="Arial Narrow" w:hAnsi="Arial Narrow"/>
                <w:b/>
                <w:bCs/>
                <w:sz w:val="20"/>
                <w:szCs w:val="20"/>
              </w:rPr>
            </w:pPr>
            <w:r w:rsidRPr="00D16F9D">
              <w:rPr>
                <w:rFonts w:ascii="Arial Narrow" w:hAnsi="Arial Narrow"/>
                <w:b/>
                <w:bCs/>
                <w:sz w:val="20"/>
                <w:szCs w:val="20"/>
              </w:rPr>
              <w:t>OS</w:t>
            </w:r>
          </w:p>
        </w:tc>
        <w:tc>
          <w:tcPr>
            <w:tcW w:w="2387" w:type="dxa"/>
            <w:gridSpan w:val="2"/>
            <w:vAlign w:val="center"/>
          </w:tcPr>
          <w:p w14:paraId="08223789" w14:textId="77777777" w:rsidR="00960DCF" w:rsidRPr="00D16F9D" w:rsidRDefault="00960DCF" w:rsidP="002111CA">
            <w:pPr>
              <w:keepNext/>
              <w:jc w:val="center"/>
              <w:rPr>
                <w:rFonts w:ascii="Arial Narrow" w:hAnsi="Arial Narrow"/>
                <w:b/>
                <w:bCs/>
                <w:sz w:val="20"/>
                <w:szCs w:val="20"/>
              </w:rPr>
            </w:pPr>
            <w:r w:rsidRPr="00D16F9D">
              <w:rPr>
                <w:rFonts w:ascii="Arial Narrow" w:hAnsi="Arial Narrow"/>
                <w:b/>
                <w:bCs/>
                <w:sz w:val="20"/>
                <w:szCs w:val="20"/>
              </w:rPr>
              <w:t>All-comers</w:t>
            </w:r>
          </w:p>
        </w:tc>
        <w:tc>
          <w:tcPr>
            <w:tcW w:w="2387" w:type="dxa"/>
            <w:gridSpan w:val="2"/>
            <w:vAlign w:val="center"/>
          </w:tcPr>
          <w:p w14:paraId="23B92816" w14:textId="77777777" w:rsidR="00960DCF" w:rsidRPr="00D16F9D" w:rsidRDefault="00960DCF" w:rsidP="002111CA">
            <w:pPr>
              <w:keepNext/>
              <w:jc w:val="center"/>
              <w:rPr>
                <w:rFonts w:ascii="Arial Narrow" w:hAnsi="Arial Narrow"/>
                <w:b/>
                <w:bCs/>
                <w:sz w:val="20"/>
                <w:szCs w:val="20"/>
              </w:rPr>
            </w:pPr>
            <w:r w:rsidRPr="00D16F9D">
              <w:rPr>
                <w:rFonts w:ascii="Arial Narrow" w:hAnsi="Arial Narrow"/>
                <w:b/>
                <w:bCs/>
                <w:sz w:val="20"/>
                <w:szCs w:val="20"/>
              </w:rPr>
              <w:t>pMMR/MSS</w:t>
            </w:r>
          </w:p>
        </w:tc>
        <w:tc>
          <w:tcPr>
            <w:tcW w:w="2387" w:type="dxa"/>
            <w:gridSpan w:val="2"/>
            <w:vAlign w:val="center"/>
          </w:tcPr>
          <w:p w14:paraId="11439901" w14:textId="77777777" w:rsidR="00960DCF" w:rsidRPr="00D16F9D" w:rsidRDefault="00960DCF" w:rsidP="002111CA">
            <w:pPr>
              <w:keepNext/>
              <w:jc w:val="center"/>
              <w:rPr>
                <w:rFonts w:ascii="Arial Narrow" w:hAnsi="Arial Narrow"/>
                <w:b/>
                <w:bCs/>
                <w:sz w:val="20"/>
                <w:szCs w:val="20"/>
              </w:rPr>
            </w:pPr>
            <w:r w:rsidRPr="00D16F9D">
              <w:rPr>
                <w:rFonts w:ascii="Arial Narrow" w:hAnsi="Arial Narrow"/>
                <w:b/>
                <w:bCs/>
                <w:sz w:val="20"/>
                <w:szCs w:val="20"/>
              </w:rPr>
              <w:t>dMMR/MSI-H</w:t>
            </w:r>
          </w:p>
        </w:tc>
      </w:tr>
      <w:tr w:rsidR="00960DCF" w:rsidRPr="00D16F9D" w14:paraId="25B9BD4C" w14:textId="77777777" w:rsidTr="562BE02C">
        <w:tc>
          <w:tcPr>
            <w:tcW w:w="1856" w:type="dxa"/>
            <w:vMerge/>
          </w:tcPr>
          <w:p w14:paraId="75C24C81" w14:textId="77777777" w:rsidR="00960DCF" w:rsidRPr="00D16F9D" w:rsidRDefault="00960DCF" w:rsidP="002111CA">
            <w:pPr>
              <w:keepNext/>
              <w:rPr>
                <w:rFonts w:ascii="Arial Narrow" w:hAnsi="Arial Narrow"/>
                <w:sz w:val="20"/>
                <w:szCs w:val="20"/>
              </w:rPr>
            </w:pPr>
          </w:p>
        </w:tc>
        <w:tc>
          <w:tcPr>
            <w:tcW w:w="1194" w:type="dxa"/>
            <w:vAlign w:val="center"/>
          </w:tcPr>
          <w:p w14:paraId="39FDF064" w14:textId="77777777" w:rsidR="00960DCF" w:rsidRPr="00D16F9D" w:rsidRDefault="00960DCF" w:rsidP="002111CA">
            <w:pPr>
              <w:keepNext/>
              <w:jc w:val="center"/>
              <w:rPr>
                <w:rFonts w:ascii="Arial Narrow" w:hAnsi="Arial Narrow"/>
                <w:b/>
                <w:bCs/>
                <w:sz w:val="20"/>
                <w:szCs w:val="20"/>
              </w:rPr>
            </w:pPr>
            <w:r w:rsidRPr="00D16F9D">
              <w:rPr>
                <w:rFonts w:ascii="Arial Narrow" w:hAnsi="Arial Narrow"/>
                <w:b/>
                <w:bCs/>
                <w:sz w:val="20"/>
                <w:szCs w:val="20"/>
              </w:rPr>
              <w:t>DOS+CP (N=245)</w:t>
            </w:r>
          </w:p>
        </w:tc>
        <w:tc>
          <w:tcPr>
            <w:tcW w:w="1193" w:type="dxa"/>
            <w:vAlign w:val="center"/>
          </w:tcPr>
          <w:p w14:paraId="5DFC0C29" w14:textId="77777777" w:rsidR="00960DCF" w:rsidRPr="00D16F9D" w:rsidRDefault="00960DCF" w:rsidP="002111CA">
            <w:pPr>
              <w:keepNext/>
              <w:jc w:val="center"/>
              <w:rPr>
                <w:rFonts w:ascii="Arial Narrow" w:hAnsi="Arial Narrow"/>
                <w:b/>
                <w:bCs/>
                <w:sz w:val="20"/>
                <w:szCs w:val="20"/>
              </w:rPr>
            </w:pPr>
            <w:r w:rsidRPr="00D16F9D">
              <w:rPr>
                <w:rFonts w:ascii="Arial Narrow" w:hAnsi="Arial Narrow"/>
                <w:b/>
                <w:bCs/>
                <w:sz w:val="20"/>
                <w:szCs w:val="20"/>
              </w:rPr>
              <w:t>PBO+CP</w:t>
            </w:r>
          </w:p>
          <w:p w14:paraId="296B66F3" w14:textId="77777777" w:rsidR="00960DCF" w:rsidRPr="00D16F9D" w:rsidRDefault="00960DCF" w:rsidP="002111CA">
            <w:pPr>
              <w:keepNext/>
              <w:jc w:val="center"/>
              <w:rPr>
                <w:rFonts w:ascii="Arial Narrow" w:hAnsi="Arial Narrow"/>
                <w:b/>
                <w:bCs/>
                <w:sz w:val="20"/>
                <w:szCs w:val="20"/>
              </w:rPr>
            </w:pPr>
            <w:r w:rsidRPr="00D16F9D">
              <w:rPr>
                <w:rFonts w:ascii="Arial Narrow" w:hAnsi="Arial Narrow"/>
                <w:b/>
                <w:bCs/>
                <w:sz w:val="20"/>
                <w:szCs w:val="20"/>
              </w:rPr>
              <w:t>(N=249)</w:t>
            </w:r>
          </w:p>
        </w:tc>
        <w:tc>
          <w:tcPr>
            <w:tcW w:w="1194" w:type="dxa"/>
            <w:vAlign w:val="center"/>
          </w:tcPr>
          <w:p w14:paraId="18593AE4" w14:textId="77777777" w:rsidR="00960DCF" w:rsidRPr="00D16F9D" w:rsidRDefault="00960DCF" w:rsidP="002111CA">
            <w:pPr>
              <w:keepNext/>
              <w:jc w:val="center"/>
              <w:rPr>
                <w:rFonts w:ascii="Arial Narrow" w:hAnsi="Arial Narrow"/>
                <w:b/>
                <w:bCs/>
                <w:sz w:val="20"/>
                <w:szCs w:val="20"/>
              </w:rPr>
            </w:pPr>
            <w:r w:rsidRPr="00D16F9D">
              <w:rPr>
                <w:rFonts w:ascii="Arial Narrow" w:hAnsi="Arial Narrow"/>
                <w:b/>
                <w:bCs/>
                <w:sz w:val="20"/>
                <w:szCs w:val="20"/>
              </w:rPr>
              <w:t>DOS+CP (N=192)</w:t>
            </w:r>
          </w:p>
        </w:tc>
        <w:tc>
          <w:tcPr>
            <w:tcW w:w="1193" w:type="dxa"/>
            <w:vAlign w:val="center"/>
          </w:tcPr>
          <w:p w14:paraId="323502AA" w14:textId="77777777" w:rsidR="00960DCF" w:rsidRPr="00D16F9D" w:rsidRDefault="00960DCF" w:rsidP="002111CA">
            <w:pPr>
              <w:keepNext/>
              <w:jc w:val="center"/>
              <w:rPr>
                <w:rFonts w:ascii="Arial Narrow" w:hAnsi="Arial Narrow"/>
                <w:b/>
                <w:bCs/>
                <w:sz w:val="20"/>
                <w:szCs w:val="20"/>
              </w:rPr>
            </w:pPr>
            <w:r w:rsidRPr="00D16F9D">
              <w:rPr>
                <w:rFonts w:ascii="Arial Narrow" w:hAnsi="Arial Narrow"/>
                <w:b/>
                <w:bCs/>
                <w:sz w:val="20"/>
                <w:szCs w:val="20"/>
              </w:rPr>
              <w:t>PBO+CP</w:t>
            </w:r>
          </w:p>
          <w:p w14:paraId="36B3F253" w14:textId="77777777" w:rsidR="00960DCF" w:rsidRPr="00D16F9D" w:rsidRDefault="00960DCF" w:rsidP="002111CA">
            <w:pPr>
              <w:keepNext/>
              <w:jc w:val="center"/>
              <w:rPr>
                <w:rFonts w:ascii="Arial Narrow" w:hAnsi="Arial Narrow"/>
                <w:b/>
                <w:bCs/>
                <w:sz w:val="20"/>
                <w:szCs w:val="20"/>
              </w:rPr>
            </w:pPr>
            <w:r w:rsidRPr="00D16F9D">
              <w:rPr>
                <w:rFonts w:ascii="Arial Narrow" w:hAnsi="Arial Narrow"/>
                <w:b/>
                <w:bCs/>
                <w:sz w:val="20"/>
                <w:szCs w:val="20"/>
              </w:rPr>
              <w:t>(N=184)</w:t>
            </w:r>
          </w:p>
        </w:tc>
        <w:tc>
          <w:tcPr>
            <w:tcW w:w="1194" w:type="dxa"/>
            <w:vAlign w:val="center"/>
          </w:tcPr>
          <w:p w14:paraId="30642754" w14:textId="77777777" w:rsidR="00960DCF" w:rsidRPr="00D16F9D" w:rsidRDefault="00960DCF" w:rsidP="002111CA">
            <w:pPr>
              <w:keepNext/>
              <w:jc w:val="center"/>
              <w:rPr>
                <w:rFonts w:ascii="Arial Narrow" w:hAnsi="Arial Narrow"/>
                <w:b/>
                <w:bCs/>
                <w:sz w:val="20"/>
                <w:szCs w:val="20"/>
              </w:rPr>
            </w:pPr>
            <w:r w:rsidRPr="00D16F9D">
              <w:rPr>
                <w:rFonts w:ascii="Arial Narrow" w:hAnsi="Arial Narrow"/>
                <w:b/>
                <w:bCs/>
                <w:sz w:val="20"/>
                <w:szCs w:val="20"/>
              </w:rPr>
              <w:t>DOS+CP (N=53)</w:t>
            </w:r>
          </w:p>
        </w:tc>
        <w:tc>
          <w:tcPr>
            <w:tcW w:w="1193" w:type="dxa"/>
            <w:vAlign w:val="center"/>
          </w:tcPr>
          <w:p w14:paraId="0D459ECE" w14:textId="77777777" w:rsidR="00960DCF" w:rsidRPr="00D16F9D" w:rsidRDefault="00960DCF" w:rsidP="002111CA">
            <w:pPr>
              <w:keepNext/>
              <w:jc w:val="center"/>
              <w:rPr>
                <w:rFonts w:ascii="Arial Narrow" w:hAnsi="Arial Narrow"/>
                <w:b/>
                <w:bCs/>
                <w:sz w:val="20"/>
                <w:szCs w:val="20"/>
              </w:rPr>
            </w:pPr>
            <w:r w:rsidRPr="00D16F9D">
              <w:rPr>
                <w:rFonts w:ascii="Arial Narrow" w:hAnsi="Arial Narrow"/>
                <w:b/>
                <w:bCs/>
                <w:sz w:val="20"/>
                <w:szCs w:val="20"/>
              </w:rPr>
              <w:t>PBO+CP</w:t>
            </w:r>
          </w:p>
          <w:p w14:paraId="42E9FDC8" w14:textId="77777777" w:rsidR="00960DCF" w:rsidRPr="00D16F9D" w:rsidRDefault="00960DCF" w:rsidP="002111CA">
            <w:pPr>
              <w:keepNext/>
              <w:jc w:val="center"/>
              <w:rPr>
                <w:rFonts w:ascii="Arial Narrow" w:hAnsi="Arial Narrow"/>
                <w:b/>
                <w:bCs/>
                <w:sz w:val="20"/>
                <w:szCs w:val="20"/>
              </w:rPr>
            </w:pPr>
            <w:r w:rsidRPr="00D16F9D">
              <w:rPr>
                <w:rFonts w:ascii="Arial Narrow" w:hAnsi="Arial Narrow"/>
                <w:b/>
                <w:bCs/>
                <w:sz w:val="20"/>
                <w:szCs w:val="20"/>
              </w:rPr>
              <w:t>(N=65)</w:t>
            </w:r>
          </w:p>
        </w:tc>
      </w:tr>
      <w:tr w:rsidR="00960DCF" w:rsidRPr="00D16F9D" w14:paraId="497073F7" w14:textId="77777777" w:rsidTr="002B48FE">
        <w:tc>
          <w:tcPr>
            <w:tcW w:w="9017" w:type="dxa"/>
            <w:gridSpan w:val="7"/>
            <w:vAlign w:val="center"/>
          </w:tcPr>
          <w:p w14:paraId="619FC5B4" w14:textId="77777777" w:rsidR="00960DCF" w:rsidRPr="00D16F9D" w:rsidRDefault="00960DCF" w:rsidP="002111CA">
            <w:pPr>
              <w:keepNext/>
              <w:rPr>
                <w:rFonts w:ascii="Arial Narrow" w:hAnsi="Arial Narrow"/>
                <w:b/>
                <w:bCs/>
                <w:sz w:val="20"/>
                <w:szCs w:val="20"/>
              </w:rPr>
            </w:pPr>
            <w:r w:rsidRPr="00D16F9D">
              <w:rPr>
                <w:rFonts w:ascii="Arial Narrow" w:hAnsi="Arial Narrow"/>
                <w:b/>
                <w:bCs/>
                <w:sz w:val="20"/>
                <w:szCs w:val="20"/>
              </w:rPr>
              <w:t>IA2 OS based on source verified MMR status</w:t>
            </w:r>
          </w:p>
        </w:tc>
      </w:tr>
      <w:tr w:rsidR="00960DCF" w:rsidRPr="00D16F9D" w14:paraId="346959FB" w14:textId="77777777" w:rsidTr="002B48FE">
        <w:tc>
          <w:tcPr>
            <w:tcW w:w="1856" w:type="dxa"/>
            <w:vAlign w:val="center"/>
          </w:tcPr>
          <w:p w14:paraId="7A1DA1F2" w14:textId="77777777" w:rsidR="00960DCF" w:rsidRPr="00D16F9D" w:rsidRDefault="00960DCF" w:rsidP="002111CA">
            <w:pPr>
              <w:keepNext/>
              <w:rPr>
                <w:rFonts w:ascii="Arial Narrow" w:hAnsi="Arial Narrow"/>
                <w:sz w:val="20"/>
                <w:szCs w:val="20"/>
                <w:highlight w:val="magenta"/>
              </w:rPr>
            </w:pPr>
            <w:r w:rsidRPr="00D16F9D">
              <w:rPr>
                <w:rFonts w:ascii="Arial Narrow" w:hAnsi="Arial Narrow"/>
                <w:sz w:val="20"/>
                <w:szCs w:val="20"/>
              </w:rPr>
              <w:t>Median FU, months</w:t>
            </w:r>
          </w:p>
        </w:tc>
        <w:tc>
          <w:tcPr>
            <w:tcW w:w="1194" w:type="dxa"/>
          </w:tcPr>
          <w:p w14:paraId="5DDAAB3C" w14:textId="77777777" w:rsidR="00960DCF" w:rsidRPr="00D16F9D" w:rsidRDefault="00960DCF" w:rsidP="002111CA">
            <w:pPr>
              <w:keepNext/>
              <w:jc w:val="center"/>
              <w:rPr>
                <w:rFonts w:ascii="Arial Narrow" w:hAnsi="Arial Narrow"/>
                <w:sz w:val="20"/>
                <w:szCs w:val="20"/>
              </w:rPr>
            </w:pPr>
            <w:r w:rsidRPr="00D16F9D">
              <w:rPr>
                <w:rFonts w:ascii="Arial Narrow" w:hAnsi="Arial Narrow"/>
                <w:sz w:val="20"/>
                <w:szCs w:val="20"/>
              </w:rPr>
              <w:t>37.3</w:t>
            </w:r>
          </w:p>
        </w:tc>
        <w:tc>
          <w:tcPr>
            <w:tcW w:w="1193" w:type="dxa"/>
          </w:tcPr>
          <w:p w14:paraId="28E81369" w14:textId="77777777" w:rsidR="00960DCF" w:rsidRPr="00D16F9D" w:rsidRDefault="00960DCF" w:rsidP="002111CA">
            <w:pPr>
              <w:keepNext/>
              <w:jc w:val="center"/>
              <w:rPr>
                <w:rFonts w:ascii="Arial Narrow" w:hAnsi="Arial Narrow"/>
                <w:sz w:val="20"/>
                <w:szCs w:val="20"/>
              </w:rPr>
            </w:pPr>
            <w:r w:rsidRPr="00D16F9D">
              <w:rPr>
                <w:rFonts w:ascii="Arial Narrow" w:hAnsi="Arial Narrow"/>
                <w:sz w:val="20"/>
                <w:szCs w:val="20"/>
              </w:rPr>
              <w:t>37.1</w:t>
            </w:r>
          </w:p>
        </w:tc>
        <w:tc>
          <w:tcPr>
            <w:tcW w:w="1194" w:type="dxa"/>
          </w:tcPr>
          <w:p w14:paraId="6A3D6B39" w14:textId="77777777" w:rsidR="00960DCF" w:rsidRPr="00D16F9D" w:rsidRDefault="00960DCF" w:rsidP="002111CA">
            <w:pPr>
              <w:keepNext/>
              <w:jc w:val="center"/>
              <w:rPr>
                <w:rFonts w:ascii="Arial Narrow" w:hAnsi="Arial Narrow"/>
                <w:sz w:val="20"/>
                <w:szCs w:val="20"/>
              </w:rPr>
            </w:pPr>
            <w:r w:rsidRPr="00D16F9D">
              <w:rPr>
                <w:rFonts w:ascii="Arial Narrow" w:hAnsi="Arial Narrow"/>
                <w:sz w:val="20"/>
                <w:szCs w:val="20"/>
              </w:rPr>
              <w:t>37.6</w:t>
            </w:r>
          </w:p>
        </w:tc>
        <w:tc>
          <w:tcPr>
            <w:tcW w:w="1193" w:type="dxa"/>
          </w:tcPr>
          <w:p w14:paraId="51475FDE" w14:textId="77777777" w:rsidR="00960DCF" w:rsidRPr="00D16F9D" w:rsidRDefault="00960DCF" w:rsidP="002111CA">
            <w:pPr>
              <w:keepNext/>
              <w:jc w:val="center"/>
              <w:rPr>
                <w:rFonts w:ascii="Arial Narrow" w:hAnsi="Arial Narrow"/>
                <w:sz w:val="20"/>
                <w:szCs w:val="20"/>
              </w:rPr>
            </w:pPr>
            <w:r w:rsidRPr="00D16F9D">
              <w:rPr>
                <w:rFonts w:ascii="Arial Narrow" w:hAnsi="Arial Narrow"/>
                <w:sz w:val="20"/>
                <w:szCs w:val="20"/>
              </w:rPr>
              <w:t>37.2</w:t>
            </w:r>
          </w:p>
        </w:tc>
        <w:tc>
          <w:tcPr>
            <w:tcW w:w="1194" w:type="dxa"/>
          </w:tcPr>
          <w:p w14:paraId="3A35B2A6" w14:textId="77777777" w:rsidR="00960DCF" w:rsidRPr="00D16F9D" w:rsidRDefault="00960DCF" w:rsidP="002111CA">
            <w:pPr>
              <w:keepNext/>
              <w:jc w:val="center"/>
              <w:rPr>
                <w:rFonts w:ascii="Arial Narrow" w:hAnsi="Arial Narrow"/>
                <w:sz w:val="20"/>
                <w:szCs w:val="20"/>
              </w:rPr>
            </w:pPr>
            <w:r w:rsidRPr="00D16F9D">
              <w:rPr>
                <w:rFonts w:ascii="Arial Narrow" w:hAnsi="Arial Narrow"/>
                <w:sz w:val="20"/>
                <w:szCs w:val="20"/>
              </w:rPr>
              <w:t>36.4</w:t>
            </w:r>
          </w:p>
        </w:tc>
        <w:tc>
          <w:tcPr>
            <w:tcW w:w="1193" w:type="dxa"/>
          </w:tcPr>
          <w:p w14:paraId="39134C78" w14:textId="77777777" w:rsidR="00960DCF" w:rsidRPr="00D16F9D" w:rsidRDefault="00960DCF" w:rsidP="002111CA">
            <w:pPr>
              <w:keepNext/>
              <w:jc w:val="center"/>
              <w:rPr>
                <w:rFonts w:ascii="Arial Narrow" w:hAnsi="Arial Narrow"/>
                <w:sz w:val="20"/>
                <w:szCs w:val="20"/>
              </w:rPr>
            </w:pPr>
            <w:r w:rsidRPr="00D16F9D">
              <w:rPr>
                <w:rFonts w:ascii="Arial Narrow" w:hAnsi="Arial Narrow"/>
                <w:sz w:val="20"/>
                <w:szCs w:val="20"/>
              </w:rPr>
              <w:t>36.9</w:t>
            </w:r>
          </w:p>
        </w:tc>
      </w:tr>
      <w:tr w:rsidR="00960DCF" w:rsidRPr="00D16F9D" w14:paraId="7312CC82" w14:textId="77777777" w:rsidTr="002B48FE">
        <w:tc>
          <w:tcPr>
            <w:tcW w:w="1856" w:type="dxa"/>
            <w:vAlign w:val="center"/>
          </w:tcPr>
          <w:p w14:paraId="48ADC97A" w14:textId="77777777" w:rsidR="00960DCF" w:rsidRPr="00D16F9D" w:rsidRDefault="00960DCF" w:rsidP="002111CA">
            <w:pPr>
              <w:keepNext/>
              <w:rPr>
                <w:rFonts w:ascii="Arial Narrow" w:hAnsi="Arial Narrow"/>
                <w:sz w:val="20"/>
                <w:szCs w:val="20"/>
              </w:rPr>
            </w:pPr>
            <w:r w:rsidRPr="00D16F9D">
              <w:rPr>
                <w:rFonts w:ascii="Arial Narrow" w:hAnsi="Arial Narrow"/>
                <w:sz w:val="20"/>
                <w:szCs w:val="20"/>
              </w:rPr>
              <w:t>Events, n (%)</w:t>
            </w:r>
          </w:p>
        </w:tc>
        <w:tc>
          <w:tcPr>
            <w:tcW w:w="1194" w:type="dxa"/>
          </w:tcPr>
          <w:p w14:paraId="4E171840" w14:textId="77777777" w:rsidR="00960DCF" w:rsidRPr="00D16F9D" w:rsidRDefault="00960DCF" w:rsidP="002111CA">
            <w:pPr>
              <w:keepNext/>
              <w:jc w:val="center"/>
              <w:rPr>
                <w:rFonts w:ascii="Arial Narrow" w:hAnsi="Arial Narrow"/>
                <w:sz w:val="20"/>
                <w:szCs w:val="20"/>
              </w:rPr>
            </w:pPr>
            <w:r w:rsidRPr="00D16F9D">
              <w:rPr>
                <w:rFonts w:ascii="Arial Narrow" w:hAnsi="Arial Narrow"/>
                <w:sz w:val="20"/>
                <w:szCs w:val="20"/>
              </w:rPr>
              <w:t>109 (44.5)</w:t>
            </w:r>
          </w:p>
        </w:tc>
        <w:tc>
          <w:tcPr>
            <w:tcW w:w="1193" w:type="dxa"/>
          </w:tcPr>
          <w:p w14:paraId="670A1B4D" w14:textId="77777777" w:rsidR="00960DCF" w:rsidRPr="00D16F9D" w:rsidRDefault="00960DCF" w:rsidP="002111CA">
            <w:pPr>
              <w:keepNext/>
              <w:jc w:val="center"/>
              <w:rPr>
                <w:rFonts w:ascii="Arial Narrow" w:hAnsi="Arial Narrow"/>
                <w:sz w:val="20"/>
                <w:szCs w:val="20"/>
              </w:rPr>
            </w:pPr>
            <w:r w:rsidRPr="00D16F9D">
              <w:rPr>
                <w:rFonts w:ascii="Arial Narrow" w:hAnsi="Arial Narrow"/>
                <w:sz w:val="20"/>
                <w:szCs w:val="20"/>
              </w:rPr>
              <w:t>144 (57.8)</w:t>
            </w:r>
          </w:p>
        </w:tc>
        <w:tc>
          <w:tcPr>
            <w:tcW w:w="1194" w:type="dxa"/>
          </w:tcPr>
          <w:p w14:paraId="09C640D4" w14:textId="77777777" w:rsidR="00960DCF" w:rsidRPr="00D16F9D" w:rsidRDefault="00960DCF" w:rsidP="002111CA">
            <w:pPr>
              <w:keepNext/>
              <w:jc w:val="center"/>
              <w:rPr>
                <w:rFonts w:ascii="Arial Narrow" w:hAnsi="Arial Narrow"/>
                <w:sz w:val="20"/>
                <w:szCs w:val="20"/>
              </w:rPr>
            </w:pPr>
            <w:r w:rsidRPr="00D16F9D">
              <w:rPr>
                <w:rFonts w:ascii="Arial Narrow" w:hAnsi="Arial Narrow"/>
                <w:sz w:val="20"/>
                <w:szCs w:val="20"/>
              </w:rPr>
              <w:t>97 (50.5)</w:t>
            </w:r>
          </w:p>
        </w:tc>
        <w:tc>
          <w:tcPr>
            <w:tcW w:w="1193" w:type="dxa"/>
          </w:tcPr>
          <w:p w14:paraId="15B1AF0E" w14:textId="77777777" w:rsidR="00960DCF" w:rsidRPr="00D16F9D" w:rsidRDefault="00960DCF" w:rsidP="002111CA">
            <w:pPr>
              <w:keepNext/>
              <w:jc w:val="center"/>
              <w:rPr>
                <w:rFonts w:ascii="Arial Narrow" w:hAnsi="Arial Narrow"/>
                <w:sz w:val="20"/>
                <w:szCs w:val="20"/>
              </w:rPr>
            </w:pPr>
            <w:r w:rsidRPr="00D16F9D">
              <w:rPr>
                <w:rFonts w:ascii="Arial Narrow" w:hAnsi="Arial Narrow"/>
                <w:sz w:val="20"/>
                <w:szCs w:val="20"/>
              </w:rPr>
              <w:t>109 (59.2)</w:t>
            </w:r>
          </w:p>
        </w:tc>
        <w:tc>
          <w:tcPr>
            <w:tcW w:w="1194" w:type="dxa"/>
          </w:tcPr>
          <w:p w14:paraId="5C955BBD" w14:textId="77777777" w:rsidR="00960DCF" w:rsidRPr="00D16F9D" w:rsidRDefault="00960DCF" w:rsidP="002111CA">
            <w:pPr>
              <w:keepNext/>
              <w:jc w:val="center"/>
              <w:rPr>
                <w:rFonts w:ascii="Arial Narrow" w:hAnsi="Arial Narrow"/>
                <w:sz w:val="20"/>
                <w:szCs w:val="20"/>
              </w:rPr>
            </w:pPr>
            <w:r w:rsidRPr="00D16F9D">
              <w:rPr>
                <w:rFonts w:ascii="Arial Narrow" w:hAnsi="Arial Narrow"/>
                <w:sz w:val="20"/>
                <w:szCs w:val="20"/>
              </w:rPr>
              <w:t>12 (22.6)</w:t>
            </w:r>
          </w:p>
        </w:tc>
        <w:tc>
          <w:tcPr>
            <w:tcW w:w="1193" w:type="dxa"/>
          </w:tcPr>
          <w:p w14:paraId="68ED4F94" w14:textId="77777777" w:rsidR="00960DCF" w:rsidRPr="00D16F9D" w:rsidRDefault="00960DCF" w:rsidP="002111CA">
            <w:pPr>
              <w:keepNext/>
              <w:jc w:val="center"/>
              <w:rPr>
                <w:rFonts w:ascii="Arial Narrow" w:hAnsi="Arial Narrow"/>
                <w:sz w:val="20"/>
                <w:szCs w:val="20"/>
              </w:rPr>
            </w:pPr>
            <w:r w:rsidRPr="00D16F9D">
              <w:rPr>
                <w:rFonts w:ascii="Arial Narrow" w:hAnsi="Arial Narrow"/>
                <w:sz w:val="20"/>
                <w:szCs w:val="20"/>
              </w:rPr>
              <w:t>35 (53.8)</w:t>
            </w:r>
          </w:p>
        </w:tc>
      </w:tr>
      <w:tr w:rsidR="00960DCF" w:rsidRPr="00D16F9D" w14:paraId="78FA119C" w14:textId="77777777" w:rsidTr="002B48FE">
        <w:tc>
          <w:tcPr>
            <w:tcW w:w="1856" w:type="dxa"/>
            <w:vAlign w:val="center"/>
          </w:tcPr>
          <w:p w14:paraId="333C9F13" w14:textId="77777777" w:rsidR="00960DCF" w:rsidRPr="00D16F9D" w:rsidRDefault="00960DCF" w:rsidP="002111CA">
            <w:pPr>
              <w:keepNext/>
              <w:rPr>
                <w:rFonts w:ascii="Arial Narrow" w:hAnsi="Arial Narrow"/>
                <w:sz w:val="20"/>
                <w:szCs w:val="20"/>
              </w:rPr>
            </w:pPr>
            <w:r w:rsidRPr="00D16F9D">
              <w:rPr>
                <w:rFonts w:ascii="Arial Narrow" w:hAnsi="Arial Narrow"/>
                <w:sz w:val="20"/>
                <w:szCs w:val="20"/>
              </w:rPr>
              <w:t>Censored, n (%)</w:t>
            </w:r>
          </w:p>
        </w:tc>
        <w:tc>
          <w:tcPr>
            <w:tcW w:w="1194" w:type="dxa"/>
          </w:tcPr>
          <w:p w14:paraId="37AF5B84" w14:textId="77777777" w:rsidR="00960DCF" w:rsidRPr="00D16F9D" w:rsidRDefault="00960DCF" w:rsidP="002111CA">
            <w:pPr>
              <w:keepNext/>
              <w:jc w:val="center"/>
              <w:rPr>
                <w:rFonts w:ascii="Arial Narrow" w:hAnsi="Arial Narrow"/>
                <w:sz w:val="20"/>
                <w:szCs w:val="20"/>
              </w:rPr>
            </w:pPr>
            <w:r w:rsidRPr="00D16F9D">
              <w:rPr>
                <w:rFonts w:ascii="Arial Narrow" w:hAnsi="Arial Narrow"/>
                <w:sz w:val="20"/>
                <w:szCs w:val="20"/>
              </w:rPr>
              <w:t>136 (55.5)</w:t>
            </w:r>
          </w:p>
        </w:tc>
        <w:tc>
          <w:tcPr>
            <w:tcW w:w="1193" w:type="dxa"/>
          </w:tcPr>
          <w:p w14:paraId="5D56B8F5" w14:textId="77777777" w:rsidR="00960DCF" w:rsidRPr="00D16F9D" w:rsidRDefault="00960DCF" w:rsidP="002111CA">
            <w:pPr>
              <w:keepNext/>
              <w:jc w:val="center"/>
              <w:rPr>
                <w:rFonts w:ascii="Arial Narrow" w:hAnsi="Arial Narrow"/>
                <w:sz w:val="20"/>
                <w:szCs w:val="20"/>
              </w:rPr>
            </w:pPr>
            <w:r w:rsidRPr="00D16F9D">
              <w:rPr>
                <w:rFonts w:ascii="Arial Narrow" w:hAnsi="Arial Narrow"/>
                <w:sz w:val="20"/>
                <w:szCs w:val="20"/>
              </w:rPr>
              <w:t>105 (42.2)</w:t>
            </w:r>
          </w:p>
        </w:tc>
        <w:tc>
          <w:tcPr>
            <w:tcW w:w="1194" w:type="dxa"/>
          </w:tcPr>
          <w:p w14:paraId="63027F52" w14:textId="77777777" w:rsidR="00960DCF" w:rsidRPr="00D16F9D" w:rsidRDefault="00960DCF" w:rsidP="002111CA">
            <w:pPr>
              <w:keepNext/>
              <w:jc w:val="center"/>
              <w:rPr>
                <w:rFonts w:ascii="Arial Narrow" w:hAnsi="Arial Narrow"/>
                <w:sz w:val="20"/>
                <w:szCs w:val="20"/>
              </w:rPr>
            </w:pPr>
            <w:r w:rsidRPr="00D16F9D">
              <w:rPr>
                <w:rFonts w:ascii="Arial Narrow" w:hAnsi="Arial Narrow"/>
                <w:sz w:val="20"/>
                <w:szCs w:val="20"/>
              </w:rPr>
              <w:t>95 (49.5)</w:t>
            </w:r>
          </w:p>
        </w:tc>
        <w:tc>
          <w:tcPr>
            <w:tcW w:w="1193" w:type="dxa"/>
          </w:tcPr>
          <w:p w14:paraId="71DB5157" w14:textId="77777777" w:rsidR="00960DCF" w:rsidRPr="00D16F9D" w:rsidRDefault="00960DCF" w:rsidP="002111CA">
            <w:pPr>
              <w:keepNext/>
              <w:jc w:val="center"/>
              <w:rPr>
                <w:rFonts w:ascii="Arial Narrow" w:hAnsi="Arial Narrow"/>
                <w:sz w:val="20"/>
                <w:szCs w:val="20"/>
              </w:rPr>
            </w:pPr>
            <w:r w:rsidRPr="00D16F9D">
              <w:rPr>
                <w:rFonts w:ascii="Arial Narrow" w:hAnsi="Arial Narrow"/>
                <w:sz w:val="20"/>
                <w:szCs w:val="20"/>
              </w:rPr>
              <w:t>75 (40.8)</w:t>
            </w:r>
          </w:p>
        </w:tc>
        <w:tc>
          <w:tcPr>
            <w:tcW w:w="1194" w:type="dxa"/>
          </w:tcPr>
          <w:p w14:paraId="05CC6DAC" w14:textId="77777777" w:rsidR="00960DCF" w:rsidRPr="00D16F9D" w:rsidRDefault="00960DCF" w:rsidP="002111CA">
            <w:pPr>
              <w:keepNext/>
              <w:jc w:val="center"/>
              <w:rPr>
                <w:rFonts w:ascii="Arial Narrow" w:hAnsi="Arial Narrow"/>
                <w:sz w:val="20"/>
                <w:szCs w:val="20"/>
              </w:rPr>
            </w:pPr>
            <w:r w:rsidRPr="00D16F9D">
              <w:rPr>
                <w:rFonts w:ascii="Arial Narrow" w:hAnsi="Arial Narrow"/>
                <w:sz w:val="20"/>
                <w:szCs w:val="20"/>
              </w:rPr>
              <w:t>41 (77.4)</w:t>
            </w:r>
          </w:p>
        </w:tc>
        <w:tc>
          <w:tcPr>
            <w:tcW w:w="1193" w:type="dxa"/>
          </w:tcPr>
          <w:p w14:paraId="0E9804BA" w14:textId="77777777" w:rsidR="00960DCF" w:rsidRPr="00D16F9D" w:rsidRDefault="00960DCF" w:rsidP="002111CA">
            <w:pPr>
              <w:keepNext/>
              <w:jc w:val="center"/>
              <w:rPr>
                <w:rFonts w:ascii="Arial Narrow" w:hAnsi="Arial Narrow"/>
                <w:sz w:val="20"/>
                <w:szCs w:val="20"/>
              </w:rPr>
            </w:pPr>
            <w:r w:rsidRPr="00D16F9D">
              <w:rPr>
                <w:rFonts w:ascii="Arial Narrow" w:hAnsi="Arial Narrow"/>
                <w:sz w:val="20"/>
                <w:szCs w:val="20"/>
              </w:rPr>
              <w:t>30 (46.2)</w:t>
            </w:r>
          </w:p>
        </w:tc>
      </w:tr>
      <w:tr w:rsidR="00960DCF" w:rsidRPr="00D16F9D" w14:paraId="1BF35A03" w14:textId="77777777" w:rsidTr="002B48FE">
        <w:tc>
          <w:tcPr>
            <w:tcW w:w="1856" w:type="dxa"/>
            <w:vAlign w:val="center"/>
          </w:tcPr>
          <w:p w14:paraId="2C8276CC" w14:textId="77777777" w:rsidR="00960DCF" w:rsidRPr="00D16F9D" w:rsidRDefault="00960DCF" w:rsidP="002111CA">
            <w:pPr>
              <w:keepNext/>
              <w:rPr>
                <w:rFonts w:ascii="Arial Narrow" w:hAnsi="Arial Narrow"/>
                <w:sz w:val="20"/>
                <w:szCs w:val="20"/>
              </w:rPr>
            </w:pPr>
            <w:r w:rsidRPr="00D16F9D">
              <w:rPr>
                <w:rFonts w:ascii="Arial Narrow" w:hAnsi="Arial Narrow"/>
                <w:sz w:val="20"/>
                <w:szCs w:val="20"/>
              </w:rPr>
              <w:t xml:space="preserve">Median OS, months </w:t>
            </w:r>
          </w:p>
          <w:p w14:paraId="241443F5" w14:textId="77777777" w:rsidR="00960DCF" w:rsidRPr="00D16F9D" w:rsidRDefault="00960DCF" w:rsidP="002111CA">
            <w:pPr>
              <w:keepNext/>
              <w:rPr>
                <w:rFonts w:ascii="Arial Narrow" w:hAnsi="Arial Narrow"/>
                <w:sz w:val="20"/>
                <w:szCs w:val="20"/>
              </w:rPr>
            </w:pPr>
            <w:r w:rsidRPr="00D16F9D">
              <w:rPr>
                <w:rFonts w:ascii="Arial Narrow" w:hAnsi="Arial Narrow"/>
                <w:sz w:val="20"/>
                <w:szCs w:val="20"/>
              </w:rPr>
              <w:t>(95% CI)</w:t>
            </w:r>
          </w:p>
        </w:tc>
        <w:tc>
          <w:tcPr>
            <w:tcW w:w="1194" w:type="dxa"/>
          </w:tcPr>
          <w:p w14:paraId="387FCB4C" w14:textId="77777777" w:rsidR="00960DCF" w:rsidRPr="00D16F9D" w:rsidRDefault="00960DCF" w:rsidP="002111CA">
            <w:pPr>
              <w:keepNext/>
              <w:jc w:val="center"/>
              <w:rPr>
                <w:rFonts w:ascii="Arial Narrow" w:hAnsi="Arial Narrow"/>
                <w:sz w:val="20"/>
                <w:szCs w:val="20"/>
              </w:rPr>
            </w:pPr>
            <w:r w:rsidRPr="00D16F9D">
              <w:rPr>
                <w:rFonts w:ascii="Arial Narrow" w:hAnsi="Arial Narrow"/>
                <w:sz w:val="20"/>
                <w:szCs w:val="20"/>
              </w:rPr>
              <w:t xml:space="preserve">44.6 </w:t>
            </w:r>
          </w:p>
          <w:p w14:paraId="19A6EC6B" w14:textId="77777777" w:rsidR="00960DCF" w:rsidRPr="00D16F9D" w:rsidRDefault="00960DCF" w:rsidP="002111CA">
            <w:pPr>
              <w:keepNext/>
              <w:jc w:val="center"/>
              <w:rPr>
                <w:rFonts w:ascii="Arial Narrow" w:hAnsi="Arial Narrow"/>
                <w:sz w:val="20"/>
                <w:szCs w:val="20"/>
              </w:rPr>
            </w:pPr>
            <w:r w:rsidRPr="00D16F9D">
              <w:rPr>
                <w:rFonts w:ascii="Arial Narrow" w:hAnsi="Arial Narrow"/>
                <w:sz w:val="20"/>
                <w:szCs w:val="20"/>
              </w:rPr>
              <w:t>(32.6, NR)</w:t>
            </w:r>
          </w:p>
        </w:tc>
        <w:tc>
          <w:tcPr>
            <w:tcW w:w="1193" w:type="dxa"/>
          </w:tcPr>
          <w:p w14:paraId="33C87520" w14:textId="77777777" w:rsidR="00960DCF" w:rsidRPr="00D16F9D" w:rsidRDefault="00960DCF" w:rsidP="002111CA">
            <w:pPr>
              <w:keepNext/>
              <w:jc w:val="center"/>
              <w:rPr>
                <w:rFonts w:ascii="Arial Narrow" w:hAnsi="Arial Narrow"/>
                <w:sz w:val="20"/>
                <w:szCs w:val="20"/>
              </w:rPr>
            </w:pPr>
            <w:r w:rsidRPr="00D16F9D">
              <w:rPr>
                <w:rFonts w:ascii="Arial Narrow" w:hAnsi="Arial Narrow"/>
                <w:sz w:val="20"/>
                <w:szCs w:val="20"/>
              </w:rPr>
              <w:t xml:space="preserve">28.2 </w:t>
            </w:r>
          </w:p>
          <w:p w14:paraId="2C422591" w14:textId="77777777" w:rsidR="00960DCF" w:rsidRPr="00D16F9D" w:rsidRDefault="00960DCF" w:rsidP="002111CA">
            <w:pPr>
              <w:keepNext/>
              <w:jc w:val="center"/>
              <w:rPr>
                <w:rFonts w:ascii="Arial Narrow" w:hAnsi="Arial Narrow"/>
                <w:sz w:val="20"/>
                <w:szCs w:val="20"/>
              </w:rPr>
            </w:pPr>
            <w:r w:rsidRPr="00D16F9D">
              <w:rPr>
                <w:rFonts w:ascii="Arial Narrow" w:hAnsi="Arial Narrow"/>
                <w:sz w:val="20"/>
                <w:szCs w:val="20"/>
              </w:rPr>
              <w:t>(22.1, 35.6)</w:t>
            </w:r>
          </w:p>
        </w:tc>
        <w:tc>
          <w:tcPr>
            <w:tcW w:w="1194" w:type="dxa"/>
          </w:tcPr>
          <w:p w14:paraId="00A7F675" w14:textId="77777777" w:rsidR="00960DCF" w:rsidRPr="00D16F9D" w:rsidRDefault="00960DCF" w:rsidP="002111CA">
            <w:pPr>
              <w:keepNext/>
              <w:jc w:val="center"/>
              <w:rPr>
                <w:rFonts w:ascii="Arial Narrow" w:hAnsi="Arial Narrow"/>
                <w:sz w:val="20"/>
                <w:szCs w:val="20"/>
              </w:rPr>
            </w:pPr>
            <w:r w:rsidRPr="00D16F9D">
              <w:rPr>
                <w:rFonts w:ascii="Arial Narrow" w:hAnsi="Arial Narrow"/>
                <w:sz w:val="20"/>
                <w:szCs w:val="20"/>
              </w:rPr>
              <w:t xml:space="preserve">34.0 </w:t>
            </w:r>
          </w:p>
          <w:p w14:paraId="46A6A49F" w14:textId="77777777" w:rsidR="00960DCF" w:rsidRPr="00D16F9D" w:rsidRDefault="00960DCF" w:rsidP="002111CA">
            <w:pPr>
              <w:keepNext/>
              <w:jc w:val="center"/>
              <w:rPr>
                <w:rFonts w:ascii="Arial Narrow" w:hAnsi="Arial Narrow"/>
                <w:sz w:val="20"/>
                <w:szCs w:val="20"/>
              </w:rPr>
            </w:pPr>
            <w:r w:rsidRPr="00D16F9D">
              <w:rPr>
                <w:rFonts w:ascii="Arial Narrow" w:hAnsi="Arial Narrow"/>
                <w:sz w:val="20"/>
                <w:szCs w:val="20"/>
              </w:rPr>
              <w:t>(28.6, NR)</w:t>
            </w:r>
          </w:p>
        </w:tc>
        <w:tc>
          <w:tcPr>
            <w:tcW w:w="1193" w:type="dxa"/>
          </w:tcPr>
          <w:p w14:paraId="0206317F" w14:textId="77777777" w:rsidR="00960DCF" w:rsidRPr="00D16F9D" w:rsidRDefault="00960DCF" w:rsidP="002111CA">
            <w:pPr>
              <w:keepNext/>
              <w:jc w:val="center"/>
              <w:rPr>
                <w:rFonts w:ascii="Arial Narrow" w:hAnsi="Arial Narrow"/>
                <w:sz w:val="20"/>
                <w:szCs w:val="20"/>
              </w:rPr>
            </w:pPr>
            <w:r w:rsidRPr="00D16F9D">
              <w:rPr>
                <w:rFonts w:ascii="Arial Narrow" w:hAnsi="Arial Narrow"/>
                <w:sz w:val="20"/>
                <w:szCs w:val="20"/>
              </w:rPr>
              <w:t xml:space="preserve">27.0 </w:t>
            </w:r>
          </w:p>
          <w:p w14:paraId="42A589E3" w14:textId="77777777" w:rsidR="00960DCF" w:rsidRPr="00D16F9D" w:rsidRDefault="00960DCF" w:rsidP="002111CA">
            <w:pPr>
              <w:keepNext/>
              <w:jc w:val="center"/>
              <w:rPr>
                <w:rFonts w:ascii="Arial Narrow" w:hAnsi="Arial Narrow"/>
                <w:sz w:val="20"/>
                <w:szCs w:val="20"/>
              </w:rPr>
            </w:pPr>
            <w:r w:rsidRPr="00D16F9D">
              <w:rPr>
                <w:rFonts w:ascii="Arial Narrow" w:hAnsi="Arial Narrow"/>
                <w:sz w:val="20"/>
                <w:szCs w:val="20"/>
              </w:rPr>
              <w:t>(21.5, 35.6)</w:t>
            </w:r>
          </w:p>
        </w:tc>
        <w:tc>
          <w:tcPr>
            <w:tcW w:w="1194" w:type="dxa"/>
          </w:tcPr>
          <w:p w14:paraId="63A79E82" w14:textId="77777777" w:rsidR="00960DCF" w:rsidRPr="00D16F9D" w:rsidRDefault="00960DCF" w:rsidP="002111CA">
            <w:pPr>
              <w:keepNext/>
              <w:jc w:val="center"/>
              <w:rPr>
                <w:rFonts w:ascii="Arial Narrow" w:hAnsi="Arial Narrow"/>
                <w:sz w:val="20"/>
                <w:szCs w:val="20"/>
              </w:rPr>
            </w:pPr>
            <w:r w:rsidRPr="00D16F9D">
              <w:rPr>
                <w:rFonts w:ascii="Arial Narrow" w:hAnsi="Arial Narrow"/>
                <w:sz w:val="20"/>
                <w:szCs w:val="20"/>
              </w:rPr>
              <w:t xml:space="preserve">NR </w:t>
            </w:r>
          </w:p>
          <w:p w14:paraId="3078D84A" w14:textId="77777777" w:rsidR="00960DCF" w:rsidRPr="00D16F9D" w:rsidRDefault="00960DCF" w:rsidP="002111CA">
            <w:pPr>
              <w:keepNext/>
              <w:jc w:val="center"/>
              <w:rPr>
                <w:rFonts w:ascii="Arial Narrow" w:hAnsi="Arial Narrow"/>
                <w:sz w:val="20"/>
                <w:szCs w:val="20"/>
              </w:rPr>
            </w:pPr>
            <w:r w:rsidRPr="00D16F9D">
              <w:rPr>
                <w:rFonts w:ascii="Arial Narrow" w:hAnsi="Arial Narrow"/>
                <w:sz w:val="20"/>
                <w:szCs w:val="20"/>
              </w:rPr>
              <w:t>(NR, NR)</w:t>
            </w:r>
          </w:p>
        </w:tc>
        <w:tc>
          <w:tcPr>
            <w:tcW w:w="1193" w:type="dxa"/>
          </w:tcPr>
          <w:p w14:paraId="270E5A6A" w14:textId="77777777" w:rsidR="00960DCF" w:rsidRPr="00D16F9D" w:rsidRDefault="00960DCF" w:rsidP="002111CA">
            <w:pPr>
              <w:keepNext/>
              <w:jc w:val="center"/>
              <w:rPr>
                <w:rFonts w:ascii="Arial Narrow" w:hAnsi="Arial Narrow"/>
                <w:sz w:val="20"/>
                <w:szCs w:val="20"/>
              </w:rPr>
            </w:pPr>
            <w:r w:rsidRPr="00D16F9D">
              <w:rPr>
                <w:rFonts w:ascii="Arial Narrow" w:hAnsi="Arial Narrow"/>
                <w:sz w:val="20"/>
                <w:szCs w:val="20"/>
              </w:rPr>
              <w:t xml:space="preserve">31.4 </w:t>
            </w:r>
          </w:p>
          <w:p w14:paraId="6CAF4B94" w14:textId="77777777" w:rsidR="00960DCF" w:rsidRPr="00D16F9D" w:rsidRDefault="00960DCF" w:rsidP="002111CA">
            <w:pPr>
              <w:keepNext/>
              <w:jc w:val="center"/>
              <w:rPr>
                <w:rFonts w:ascii="Arial Narrow" w:hAnsi="Arial Narrow"/>
                <w:sz w:val="20"/>
                <w:szCs w:val="20"/>
              </w:rPr>
            </w:pPr>
            <w:r w:rsidRPr="00D16F9D">
              <w:rPr>
                <w:rFonts w:ascii="Arial Narrow" w:hAnsi="Arial Narrow"/>
                <w:sz w:val="20"/>
                <w:szCs w:val="20"/>
              </w:rPr>
              <w:t>(20.3, NR)</w:t>
            </w:r>
          </w:p>
        </w:tc>
      </w:tr>
      <w:tr w:rsidR="00960DCF" w:rsidRPr="00D16F9D" w14:paraId="3DD68116" w14:textId="77777777" w:rsidTr="002B48FE">
        <w:tc>
          <w:tcPr>
            <w:tcW w:w="1856" w:type="dxa"/>
            <w:vAlign w:val="center"/>
          </w:tcPr>
          <w:p w14:paraId="61D0F8A2" w14:textId="77777777" w:rsidR="00960DCF" w:rsidRPr="00D16F9D" w:rsidRDefault="00960DCF" w:rsidP="002111CA">
            <w:pPr>
              <w:keepNext/>
              <w:rPr>
                <w:rFonts w:ascii="Arial Narrow" w:hAnsi="Arial Narrow"/>
                <w:sz w:val="20"/>
                <w:szCs w:val="20"/>
              </w:rPr>
            </w:pPr>
            <w:r w:rsidRPr="00D16F9D">
              <w:rPr>
                <w:rFonts w:ascii="Arial Narrow" w:hAnsi="Arial Narrow"/>
                <w:sz w:val="20"/>
                <w:szCs w:val="20"/>
              </w:rPr>
              <w:t xml:space="preserve">Hazard Ratio </w:t>
            </w:r>
          </w:p>
          <w:p w14:paraId="28DF4CFF" w14:textId="77777777" w:rsidR="00960DCF" w:rsidRPr="00D16F9D" w:rsidRDefault="00960DCF" w:rsidP="002111CA">
            <w:pPr>
              <w:keepNext/>
              <w:rPr>
                <w:rFonts w:ascii="Arial Narrow" w:hAnsi="Arial Narrow"/>
                <w:sz w:val="20"/>
                <w:szCs w:val="20"/>
                <w:vertAlign w:val="superscript"/>
              </w:rPr>
            </w:pPr>
            <w:r w:rsidRPr="00D16F9D">
              <w:rPr>
                <w:rFonts w:ascii="Arial Narrow" w:hAnsi="Arial Narrow"/>
                <w:sz w:val="20"/>
                <w:szCs w:val="20"/>
              </w:rPr>
              <w:t xml:space="preserve">(95% CI) </w:t>
            </w:r>
            <w:r w:rsidRPr="00D16F9D">
              <w:rPr>
                <w:rFonts w:ascii="Arial Narrow" w:hAnsi="Arial Narrow"/>
                <w:sz w:val="20"/>
                <w:szCs w:val="20"/>
                <w:vertAlign w:val="superscript"/>
              </w:rPr>
              <w:t>a</w:t>
            </w:r>
          </w:p>
        </w:tc>
        <w:tc>
          <w:tcPr>
            <w:tcW w:w="2387" w:type="dxa"/>
            <w:gridSpan w:val="2"/>
          </w:tcPr>
          <w:p w14:paraId="1999ACEE" w14:textId="77777777" w:rsidR="00960DCF" w:rsidRPr="00D16F9D" w:rsidRDefault="00960DCF" w:rsidP="002111CA">
            <w:pPr>
              <w:keepNext/>
              <w:jc w:val="center"/>
              <w:rPr>
                <w:rFonts w:ascii="Arial Narrow" w:hAnsi="Arial Narrow"/>
                <w:b/>
                <w:bCs/>
                <w:sz w:val="20"/>
                <w:szCs w:val="20"/>
              </w:rPr>
            </w:pPr>
            <w:r w:rsidRPr="00D16F9D">
              <w:rPr>
                <w:rFonts w:ascii="Arial Narrow" w:hAnsi="Arial Narrow"/>
                <w:b/>
                <w:bCs/>
                <w:sz w:val="20"/>
                <w:szCs w:val="20"/>
              </w:rPr>
              <w:t xml:space="preserve">0.69 </w:t>
            </w:r>
          </w:p>
          <w:p w14:paraId="378BD538" w14:textId="77777777" w:rsidR="00960DCF" w:rsidRPr="00D16F9D" w:rsidRDefault="00960DCF" w:rsidP="002111CA">
            <w:pPr>
              <w:keepNext/>
              <w:jc w:val="center"/>
              <w:rPr>
                <w:rFonts w:ascii="Arial Narrow" w:hAnsi="Arial Narrow"/>
                <w:sz w:val="20"/>
                <w:szCs w:val="20"/>
                <w:vertAlign w:val="superscript"/>
              </w:rPr>
            </w:pPr>
            <w:r w:rsidRPr="00D16F9D">
              <w:rPr>
                <w:rFonts w:ascii="Arial Narrow" w:hAnsi="Arial Narrow"/>
                <w:b/>
                <w:bCs/>
                <w:sz w:val="20"/>
                <w:szCs w:val="20"/>
              </w:rPr>
              <w:t xml:space="preserve">(0.54, 0.89) </w:t>
            </w:r>
            <w:r w:rsidRPr="00D16F9D">
              <w:rPr>
                <w:rFonts w:ascii="Arial Narrow" w:hAnsi="Arial Narrow"/>
                <w:b/>
                <w:bCs/>
                <w:sz w:val="20"/>
                <w:szCs w:val="20"/>
                <w:vertAlign w:val="superscript"/>
              </w:rPr>
              <w:t>b</w:t>
            </w:r>
          </w:p>
        </w:tc>
        <w:tc>
          <w:tcPr>
            <w:tcW w:w="2387" w:type="dxa"/>
            <w:gridSpan w:val="2"/>
          </w:tcPr>
          <w:p w14:paraId="0A7F8603" w14:textId="77777777" w:rsidR="00960DCF" w:rsidRPr="00D16F9D" w:rsidRDefault="00960DCF" w:rsidP="002111CA">
            <w:pPr>
              <w:keepNext/>
              <w:jc w:val="center"/>
              <w:rPr>
                <w:rFonts w:ascii="Arial Narrow" w:hAnsi="Arial Narrow"/>
                <w:sz w:val="20"/>
                <w:szCs w:val="20"/>
              </w:rPr>
            </w:pPr>
            <w:r w:rsidRPr="00D16F9D">
              <w:rPr>
                <w:rFonts w:ascii="Arial Narrow" w:hAnsi="Arial Narrow"/>
                <w:sz w:val="20"/>
                <w:szCs w:val="20"/>
              </w:rPr>
              <w:t xml:space="preserve">0.79 </w:t>
            </w:r>
          </w:p>
          <w:p w14:paraId="5944CB33" w14:textId="77BEABF5" w:rsidR="00960DCF" w:rsidRPr="00751F09" w:rsidRDefault="00960DCF" w:rsidP="002111CA">
            <w:pPr>
              <w:keepNext/>
              <w:jc w:val="center"/>
              <w:rPr>
                <w:rFonts w:ascii="Arial Narrow" w:hAnsi="Arial Narrow"/>
                <w:sz w:val="20"/>
                <w:szCs w:val="20"/>
                <w:vertAlign w:val="superscript"/>
              </w:rPr>
            </w:pPr>
            <w:r w:rsidRPr="00D16F9D">
              <w:rPr>
                <w:rFonts w:ascii="Arial Narrow" w:hAnsi="Arial Narrow"/>
                <w:sz w:val="20"/>
                <w:szCs w:val="20"/>
              </w:rPr>
              <w:t>(0.60, 1.04)</w:t>
            </w:r>
            <w:r w:rsidR="00751F09">
              <w:rPr>
                <w:rFonts w:ascii="Arial Narrow" w:hAnsi="Arial Narrow"/>
                <w:sz w:val="20"/>
                <w:szCs w:val="20"/>
              </w:rPr>
              <w:t xml:space="preserve"> </w:t>
            </w:r>
            <w:r w:rsidR="00751F09">
              <w:rPr>
                <w:rFonts w:ascii="Arial Narrow" w:hAnsi="Arial Narrow"/>
                <w:sz w:val="20"/>
                <w:szCs w:val="20"/>
                <w:vertAlign w:val="superscript"/>
              </w:rPr>
              <w:t>c</w:t>
            </w:r>
          </w:p>
        </w:tc>
        <w:tc>
          <w:tcPr>
            <w:tcW w:w="2387" w:type="dxa"/>
            <w:gridSpan w:val="2"/>
          </w:tcPr>
          <w:p w14:paraId="3F344084" w14:textId="77777777" w:rsidR="00960DCF" w:rsidRPr="00D16F9D" w:rsidRDefault="00960DCF" w:rsidP="002111CA">
            <w:pPr>
              <w:keepNext/>
              <w:jc w:val="center"/>
              <w:rPr>
                <w:rFonts w:ascii="Arial Narrow" w:hAnsi="Arial Narrow"/>
                <w:sz w:val="20"/>
                <w:szCs w:val="20"/>
              </w:rPr>
            </w:pPr>
            <w:r w:rsidRPr="00D16F9D">
              <w:rPr>
                <w:rFonts w:ascii="Arial Narrow" w:hAnsi="Arial Narrow"/>
                <w:sz w:val="20"/>
                <w:szCs w:val="20"/>
              </w:rPr>
              <w:t xml:space="preserve"> 0.32 </w:t>
            </w:r>
          </w:p>
          <w:p w14:paraId="529BCB63" w14:textId="0038AD0B" w:rsidR="00960DCF" w:rsidRPr="00644E42" w:rsidRDefault="00960DCF" w:rsidP="002111CA">
            <w:pPr>
              <w:keepNext/>
              <w:jc w:val="center"/>
              <w:rPr>
                <w:rFonts w:ascii="Arial Narrow" w:hAnsi="Arial Narrow"/>
                <w:sz w:val="20"/>
                <w:szCs w:val="20"/>
                <w:vertAlign w:val="superscript"/>
              </w:rPr>
            </w:pPr>
            <w:r w:rsidRPr="00D16F9D">
              <w:rPr>
                <w:rFonts w:ascii="Arial Narrow" w:hAnsi="Arial Narrow"/>
                <w:sz w:val="20"/>
                <w:szCs w:val="20"/>
              </w:rPr>
              <w:t>(0.17, 0.63)</w:t>
            </w:r>
            <w:r w:rsidR="00644E42">
              <w:rPr>
                <w:rFonts w:ascii="Arial Narrow" w:hAnsi="Arial Narrow"/>
                <w:sz w:val="20"/>
                <w:szCs w:val="20"/>
              </w:rPr>
              <w:t xml:space="preserve"> </w:t>
            </w:r>
            <w:r w:rsidR="00644E42">
              <w:rPr>
                <w:rFonts w:ascii="Arial Narrow" w:hAnsi="Arial Narrow"/>
                <w:sz w:val="20"/>
                <w:szCs w:val="20"/>
                <w:vertAlign w:val="superscript"/>
              </w:rPr>
              <w:t>c</w:t>
            </w:r>
          </w:p>
        </w:tc>
      </w:tr>
      <w:tr w:rsidR="00960DCF" w:rsidRPr="00D16F9D" w14:paraId="35BB96E3" w14:textId="77777777" w:rsidTr="002B48FE">
        <w:tc>
          <w:tcPr>
            <w:tcW w:w="1856" w:type="dxa"/>
            <w:vAlign w:val="center"/>
          </w:tcPr>
          <w:p w14:paraId="692306F3" w14:textId="729C6E00" w:rsidR="00960DCF" w:rsidRPr="00D16F9D" w:rsidRDefault="00960DCF" w:rsidP="002111CA">
            <w:pPr>
              <w:keepNext/>
              <w:rPr>
                <w:rFonts w:ascii="Arial Narrow" w:hAnsi="Arial Narrow"/>
                <w:sz w:val="20"/>
                <w:szCs w:val="20"/>
              </w:rPr>
            </w:pPr>
            <w:r w:rsidRPr="00D16F9D">
              <w:rPr>
                <w:rFonts w:ascii="Arial Narrow" w:hAnsi="Arial Narrow"/>
                <w:sz w:val="20"/>
                <w:szCs w:val="20"/>
              </w:rPr>
              <w:t>p-value</w:t>
            </w:r>
            <w:r w:rsidR="005D5D12">
              <w:rPr>
                <w:rFonts w:ascii="Arial Narrow" w:hAnsi="Arial Narrow"/>
                <w:sz w:val="20"/>
                <w:szCs w:val="20"/>
              </w:rPr>
              <w:t xml:space="preserve"> (1 sided)</w:t>
            </w:r>
          </w:p>
        </w:tc>
        <w:tc>
          <w:tcPr>
            <w:tcW w:w="2387" w:type="dxa"/>
            <w:gridSpan w:val="2"/>
            <w:vAlign w:val="center"/>
          </w:tcPr>
          <w:p w14:paraId="7FCE8FEF" w14:textId="77777777" w:rsidR="00960DCF" w:rsidRPr="00D16F9D" w:rsidRDefault="00960DCF" w:rsidP="002111CA">
            <w:pPr>
              <w:keepNext/>
              <w:jc w:val="center"/>
              <w:rPr>
                <w:rFonts w:ascii="Arial Narrow" w:hAnsi="Arial Narrow"/>
                <w:sz w:val="20"/>
                <w:szCs w:val="20"/>
                <w:vertAlign w:val="superscript"/>
              </w:rPr>
            </w:pPr>
            <w:r w:rsidRPr="00D16F9D">
              <w:rPr>
                <w:rFonts w:ascii="Arial Narrow" w:hAnsi="Arial Narrow"/>
                <w:sz w:val="20"/>
                <w:szCs w:val="20"/>
              </w:rPr>
              <w:t xml:space="preserve">0.0020 </w:t>
            </w:r>
            <w:r w:rsidRPr="00D16F9D">
              <w:rPr>
                <w:rFonts w:ascii="Arial Narrow" w:hAnsi="Arial Narrow"/>
                <w:sz w:val="20"/>
                <w:szCs w:val="20"/>
                <w:vertAlign w:val="superscript"/>
              </w:rPr>
              <w:t>b</w:t>
            </w:r>
          </w:p>
        </w:tc>
        <w:tc>
          <w:tcPr>
            <w:tcW w:w="2387" w:type="dxa"/>
            <w:gridSpan w:val="2"/>
            <w:vAlign w:val="center"/>
          </w:tcPr>
          <w:p w14:paraId="3274C71A" w14:textId="22168766" w:rsidR="00960DCF" w:rsidRPr="00751F09" w:rsidRDefault="00F22B52" w:rsidP="002111CA">
            <w:pPr>
              <w:keepNext/>
              <w:jc w:val="center"/>
              <w:rPr>
                <w:rFonts w:ascii="Arial Narrow" w:hAnsi="Arial Narrow"/>
                <w:sz w:val="20"/>
                <w:szCs w:val="20"/>
                <w:vertAlign w:val="superscript"/>
              </w:rPr>
            </w:pPr>
            <w:r>
              <w:rPr>
                <w:rFonts w:ascii="Arial Narrow" w:hAnsi="Arial Narrow"/>
                <w:sz w:val="20"/>
                <w:szCs w:val="20"/>
              </w:rPr>
              <w:t xml:space="preserve">Nominal </w:t>
            </w:r>
            <w:r w:rsidR="00960DCF" w:rsidRPr="00D16F9D">
              <w:rPr>
                <w:rFonts w:ascii="Arial Narrow" w:hAnsi="Arial Narrow"/>
                <w:sz w:val="20"/>
                <w:szCs w:val="20"/>
              </w:rPr>
              <w:t>0.0493</w:t>
            </w:r>
            <w:r w:rsidR="00751F09">
              <w:rPr>
                <w:rFonts w:ascii="Arial Narrow" w:hAnsi="Arial Narrow"/>
                <w:sz w:val="20"/>
                <w:szCs w:val="20"/>
              </w:rPr>
              <w:t xml:space="preserve"> </w:t>
            </w:r>
            <w:r w:rsidR="00751F09">
              <w:rPr>
                <w:rFonts w:ascii="Arial Narrow" w:hAnsi="Arial Narrow"/>
                <w:sz w:val="20"/>
                <w:szCs w:val="20"/>
                <w:vertAlign w:val="superscript"/>
              </w:rPr>
              <w:t>c</w:t>
            </w:r>
          </w:p>
        </w:tc>
        <w:tc>
          <w:tcPr>
            <w:tcW w:w="2387" w:type="dxa"/>
            <w:gridSpan w:val="2"/>
            <w:vAlign w:val="center"/>
          </w:tcPr>
          <w:p w14:paraId="4506ECEA" w14:textId="01548C96" w:rsidR="00960DCF" w:rsidRPr="00644E42" w:rsidRDefault="00F22B52" w:rsidP="002111CA">
            <w:pPr>
              <w:keepNext/>
              <w:jc w:val="center"/>
              <w:rPr>
                <w:rFonts w:ascii="Arial Narrow" w:hAnsi="Arial Narrow"/>
                <w:sz w:val="20"/>
                <w:szCs w:val="20"/>
                <w:vertAlign w:val="superscript"/>
              </w:rPr>
            </w:pPr>
            <w:r>
              <w:rPr>
                <w:rFonts w:ascii="Arial Narrow" w:hAnsi="Arial Narrow"/>
                <w:sz w:val="20"/>
                <w:szCs w:val="20"/>
              </w:rPr>
              <w:t xml:space="preserve">Nominal </w:t>
            </w:r>
            <w:r w:rsidR="00960DCF" w:rsidRPr="00D16F9D">
              <w:rPr>
                <w:rFonts w:ascii="Arial Narrow" w:hAnsi="Arial Narrow"/>
                <w:sz w:val="20"/>
                <w:szCs w:val="20"/>
              </w:rPr>
              <w:t>0.0002</w:t>
            </w:r>
            <w:r w:rsidR="00644E42">
              <w:rPr>
                <w:rFonts w:ascii="Arial Narrow" w:hAnsi="Arial Narrow"/>
                <w:sz w:val="20"/>
                <w:szCs w:val="20"/>
              </w:rPr>
              <w:t xml:space="preserve"> </w:t>
            </w:r>
            <w:r w:rsidR="00644E42">
              <w:rPr>
                <w:rFonts w:ascii="Arial Narrow" w:hAnsi="Arial Narrow"/>
                <w:sz w:val="20"/>
                <w:szCs w:val="20"/>
                <w:vertAlign w:val="superscript"/>
              </w:rPr>
              <w:t>c</w:t>
            </w:r>
          </w:p>
        </w:tc>
      </w:tr>
      <w:tr w:rsidR="00960DCF" w:rsidRPr="00D16F9D" w14:paraId="08A9A78C" w14:textId="77777777" w:rsidTr="002B48FE">
        <w:tc>
          <w:tcPr>
            <w:tcW w:w="9017" w:type="dxa"/>
            <w:gridSpan w:val="7"/>
            <w:vAlign w:val="center"/>
          </w:tcPr>
          <w:p w14:paraId="7898600C" w14:textId="77777777" w:rsidR="00960DCF" w:rsidRPr="00D16F9D" w:rsidRDefault="00960DCF" w:rsidP="002111CA">
            <w:pPr>
              <w:keepNext/>
              <w:rPr>
                <w:rFonts w:ascii="Arial Narrow" w:hAnsi="Arial Narrow"/>
                <w:b/>
                <w:bCs/>
                <w:sz w:val="20"/>
                <w:szCs w:val="20"/>
              </w:rPr>
            </w:pPr>
            <w:r w:rsidRPr="00D16F9D">
              <w:rPr>
                <w:rFonts w:ascii="Arial Narrow" w:hAnsi="Arial Narrow"/>
                <w:b/>
                <w:bCs/>
                <w:sz w:val="20"/>
                <w:szCs w:val="20"/>
              </w:rPr>
              <w:t>Landmark survival estimates, probability (95% CI)</w:t>
            </w:r>
          </w:p>
        </w:tc>
      </w:tr>
      <w:tr w:rsidR="00960DCF" w:rsidRPr="00D16F9D" w14:paraId="2450AA5B" w14:textId="77777777" w:rsidTr="002B48FE">
        <w:tc>
          <w:tcPr>
            <w:tcW w:w="1856" w:type="dxa"/>
            <w:vAlign w:val="center"/>
          </w:tcPr>
          <w:p w14:paraId="6F8D4AA6" w14:textId="77777777" w:rsidR="00960DCF" w:rsidRPr="00D16F9D" w:rsidRDefault="00960DCF" w:rsidP="002111CA">
            <w:pPr>
              <w:keepNext/>
              <w:rPr>
                <w:rFonts w:ascii="Arial Narrow" w:hAnsi="Arial Narrow"/>
                <w:sz w:val="20"/>
                <w:szCs w:val="20"/>
              </w:rPr>
            </w:pPr>
            <w:r w:rsidRPr="00D16F9D">
              <w:rPr>
                <w:rFonts w:ascii="Arial Narrow" w:hAnsi="Arial Narrow"/>
                <w:sz w:val="20"/>
                <w:szCs w:val="20"/>
              </w:rPr>
              <w:t>12 months</w:t>
            </w:r>
          </w:p>
        </w:tc>
        <w:tc>
          <w:tcPr>
            <w:tcW w:w="1194" w:type="dxa"/>
          </w:tcPr>
          <w:p w14:paraId="1A75A344" w14:textId="77777777" w:rsidR="00960DCF" w:rsidRPr="00D16F9D" w:rsidRDefault="00960DCF" w:rsidP="002111CA">
            <w:pPr>
              <w:keepNext/>
              <w:jc w:val="center"/>
              <w:rPr>
                <w:rFonts w:ascii="Arial Narrow" w:hAnsi="Arial Narrow"/>
                <w:sz w:val="20"/>
                <w:szCs w:val="20"/>
              </w:rPr>
            </w:pPr>
            <w:r w:rsidRPr="00D16F9D">
              <w:rPr>
                <w:rFonts w:ascii="Arial Narrow" w:hAnsi="Arial Narrow"/>
                <w:sz w:val="20"/>
                <w:szCs w:val="20"/>
              </w:rPr>
              <w:t xml:space="preserve">83.3 </w:t>
            </w:r>
          </w:p>
          <w:p w14:paraId="2E051CFB" w14:textId="77777777" w:rsidR="00960DCF" w:rsidRPr="00D16F9D" w:rsidRDefault="00960DCF" w:rsidP="002111CA">
            <w:pPr>
              <w:keepNext/>
              <w:jc w:val="center"/>
              <w:rPr>
                <w:rFonts w:ascii="Arial Narrow" w:hAnsi="Arial Narrow"/>
                <w:sz w:val="20"/>
                <w:szCs w:val="20"/>
              </w:rPr>
            </w:pPr>
            <w:r w:rsidRPr="00D16F9D">
              <w:rPr>
                <w:rFonts w:ascii="Arial Narrow" w:hAnsi="Arial Narrow"/>
                <w:sz w:val="20"/>
                <w:szCs w:val="20"/>
              </w:rPr>
              <w:t>(77.9, 87.4)</w:t>
            </w:r>
          </w:p>
        </w:tc>
        <w:tc>
          <w:tcPr>
            <w:tcW w:w="1193" w:type="dxa"/>
          </w:tcPr>
          <w:p w14:paraId="15358248" w14:textId="77777777" w:rsidR="00960DCF" w:rsidRPr="00D16F9D" w:rsidRDefault="00960DCF" w:rsidP="002111CA">
            <w:pPr>
              <w:keepNext/>
              <w:jc w:val="center"/>
              <w:rPr>
                <w:rFonts w:ascii="Arial Narrow" w:hAnsi="Arial Narrow"/>
                <w:sz w:val="20"/>
                <w:szCs w:val="20"/>
              </w:rPr>
            </w:pPr>
            <w:r w:rsidRPr="00D16F9D">
              <w:rPr>
                <w:rFonts w:ascii="Arial Narrow" w:hAnsi="Arial Narrow"/>
                <w:sz w:val="20"/>
                <w:szCs w:val="20"/>
              </w:rPr>
              <w:t xml:space="preserve">80.9 </w:t>
            </w:r>
          </w:p>
          <w:p w14:paraId="40D3C75E" w14:textId="77777777" w:rsidR="00960DCF" w:rsidRPr="00D16F9D" w:rsidRDefault="00960DCF" w:rsidP="002111CA">
            <w:pPr>
              <w:keepNext/>
              <w:jc w:val="center"/>
              <w:rPr>
                <w:rFonts w:ascii="Arial Narrow" w:hAnsi="Arial Narrow"/>
                <w:sz w:val="20"/>
                <w:szCs w:val="20"/>
              </w:rPr>
            </w:pPr>
            <w:r w:rsidRPr="00D16F9D">
              <w:rPr>
                <w:rFonts w:ascii="Arial Narrow" w:hAnsi="Arial Narrow"/>
                <w:sz w:val="20"/>
                <w:szCs w:val="20"/>
              </w:rPr>
              <w:t>(75.4, 85.3)</w:t>
            </w:r>
          </w:p>
        </w:tc>
        <w:tc>
          <w:tcPr>
            <w:tcW w:w="1194" w:type="dxa"/>
          </w:tcPr>
          <w:p w14:paraId="1794385E" w14:textId="77777777" w:rsidR="00960DCF" w:rsidRPr="00D16F9D" w:rsidRDefault="00960DCF" w:rsidP="002111CA">
            <w:pPr>
              <w:keepNext/>
              <w:jc w:val="center"/>
              <w:rPr>
                <w:rFonts w:ascii="Arial Narrow" w:hAnsi="Arial Narrow"/>
                <w:sz w:val="20"/>
                <w:szCs w:val="20"/>
              </w:rPr>
            </w:pPr>
            <w:r w:rsidRPr="00D16F9D">
              <w:rPr>
                <w:rFonts w:ascii="Arial Narrow" w:hAnsi="Arial Narrow"/>
                <w:sz w:val="20"/>
                <w:szCs w:val="20"/>
              </w:rPr>
              <w:t xml:space="preserve">82.3 </w:t>
            </w:r>
          </w:p>
          <w:p w14:paraId="2C43321C" w14:textId="77777777" w:rsidR="00960DCF" w:rsidRPr="00D16F9D" w:rsidRDefault="00960DCF" w:rsidP="002111CA">
            <w:pPr>
              <w:keepNext/>
              <w:jc w:val="center"/>
              <w:rPr>
                <w:rFonts w:ascii="Arial Narrow" w:hAnsi="Arial Narrow"/>
                <w:sz w:val="20"/>
                <w:szCs w:val="20"/>
              </w:rPr>
            </w:pPr>
            <w:r w:rsidRPr="00D16F9D">
              <w:rPr>
                <w:rFonts w:ascii="Arial Narrow" w:hAnsi="Arial Narrow"/>
                <w:sz w:val="20"/>
                <w:szCs w:val="20"/>
              </w:rPr>
              <w:t>(76.0, 87.1)</w:t>
            </w:r>
          </w:p>
        </w:tc>
        <w:tc>
          <w:tcPr>
            <w:tcW w:w="1193" w:type="dxa"/>
          </w:tcPr>
          <w:p w14:paraId="28E62C59" w14:textId="77777777" w:rsidR="00960DCF" w:rsidRPr="00D16F9D" w:rsidRDefault="00960DCF" w:rsidP="002111CA">
            <w:pPr>
              <w:keepNext/>
              <w:jc w:val="center"/>
              <w:rPr>
                <w:rFonts w:ascii="Arial Narrow" w:hAnsi="Arial Narrow"/>
                <w:sz w:val="20"/>
                <w:szCs w:val="20"/>
              </w:rPr>
            </w:pPr>
            <w:r w:rsidRPr="00D16F9D">
              <w:rPr>
                <w:rFonts w:ascii="Arial Narrow" w:hAnsi="Arial Narrow"/>
                <w:sz w:val="20"/>
                <w:szCs w:val="20"/>
              </w:rPr>
              <w:t xml:space="preserve">81.2 </w:t>
            </w:r>
          </w:p>
          <w:p w14:paraId="21401372" w14:textId="77777777" w:rsidR="00960DCF" w:rsidRPr="00D16F9D" w:rsidRDefault="00960DCF" w:rsidP="002111CA">
            <w:pPr>
              <w:keepNext/>
              <w:jc w:val="center"/>
              <w:rPr>
                <w:rFonts w:ascii="Arial Narrow" w:hAnsi="Arial Narrow"/>
                <w:sz w:val="20"/>
                <w:szCs w:val="20"/>
              </w:rPr>
            </w:pPr>
            <w:r w:rsidRPr="00D16F9D">
              <w:rPr>
                <w:rFonts w:ascii="Arial Narrow" w:hAnsi="Arial Narrow"/>
                <w:sz w:val="20"/>
                <w:szCs w:val="20"/>
              </w:rPr>
              <w:t>(74.7, 86.2)</w:t>
            </w:r>
          </w:p>
        </w:tc>
        <w:tc>
          <w:tcPr>
            <w:tcW w:w="1194" w:type="dxa"/>
          </w:tcPr>
          <w:p w14:paraId="3236D056" w14:textId="77777777" w:rsidR="00960DCF" w:rsidRPr="00D16F9D" w:rsidRDefault="00960DCF" w:rsidP="002111CA">
            <w:pPr>
              <w:keepNext/>
              <w:jc w:val="center"/>
              <w:rPr>
                <w:rFonts w:ascii="Arial Narrow" w:hAnsi="Arial Narrow"/>
                <w:sz w:val="20"/>
                <w:szCs w:val="20"/>
              </w:rPr>
            </w:pPr>
            <w:r w:rsidRPr="00D16F9D">
              <w:rPr>
                <w:rFonts w:ascii="Arial Narrow" w:hAnsi="Arial Narrow"/>
                <w:sz w:val="20"/>
                <w:szCs w:val="20"/>
              </w:rPr>
              <w:t xml:space="preserve">86.8 </w:t>
            </w:r>
          </w:p>
          <w:p w14:paraId="7BE33780" w14:textId="77777777" w:rsidR="00960DCF" w:rsidRPr="00D16F9D" w:rsidRDefault="00960DCF" w:rsidP="002111CA">
            <w:pPr>
              <w:keepNext/>
              <w:jc w:val="center"/>
              <w:rPr>
                <w:rFonts w:ascii="Arial Narrow" w:hAnsi="Arial Narrow"/>
                <w:sz w:val="20"/>
                <w:szCs w:val="20"/>
              </w:rPr>
            </w:pPr>
            <w:r w:rsidRPr="00D16F9D">
              <w:rPr>
                <w:rFonts w:ascii="Arial Narrow" w:hAnsi="Arial Narrow"/>
                <w:sz w:val="20"/>
                <w:szCs w:val="20"/>
              </w:rPr>
              <w:t>(74.2, 93.5)</w:t>
            </w:r>
          </w:p>
        </w:tc>
        <w:tc>
          <w:tcPr>
            <w:tcW w:w="1193" w:type="dxa"/>
          </w:tcPr>
          <w:p w14:paraId="56D5158C" w14:textId="77777777" w:rsidR="00960DCF" w:rsidRPr="00D16F9D" w:rsidRDefault="00960DCF" w:rsidP="002111CA">
            <w:pPr>
              <w:keepNext/>
              <w:jc w:val="center"/>
              <w:rPr>
                <w:rFonts w:ascii="Arial Narrow" w:hAnsi="Arial Narrow"/>
                <w:sz w:val="20"/>
                <w:szCs w:val="20"/>
              </w:rPr>
            </w:pPr>
            <w:r w:rsidRPr="00D16F9D">
              <w:rPr>
                <w:rFonts w:ascii="Arial Narrow" w:hAnsi="Arial Narrow"/>
                <w:sz w:val="20"/>
                <w:szCs w:val="20"/>
              </w:rPr>
              <w:t xml:space="preserve">79.9 </w:t>
            </w:r>
          </w:p>
          <w:p w14:paraId="47A87300" w14:textId="77777777" w:rsidR="00960DCF" w:rsidRPr="00D16F9D" w:rsidRDefault="00960DCF" w:rsidP="002111CA">
            <w:pPr>
              <w:keepNext/>
              <w:jc w:val="center"/>
              <w:rPr>
                <w:rFonts w:ascii="Arial Narrow" w:hAnsi="Arial Narrow"/>
                <w:sz w:val="20"/>
                <w:szCs w:val="20"/>
              </w:rPr>
            </w:pPr>
            <w:r w:rsidRPr="00D16F9D">
              <w:rPr>
                <w:rFonts w:ascii="Arial Narrow" w:hAnsi="Arial Narrow"/>
                <w:sz w:val="20"/>
                <w:szCs w:val="20"/>
              </w:rPr>
              <w:t>(67.9, 87.8)</w:t>
            </w:r>
          </w:p>
        </w:tc>
      </w:tr>
      <w:tr w:rsidR="00960DCF" w:rsidRPr="00D16F9D" w14:paraId="54F31E35" w14:textId="77777777" w:rsidTr="002B48FE">
        <w:tc>
          <w:tcPr>
            <w:tcW w:w="1856" w:type="dxa"/>
            <w:vAlign w:val="center"/>
          </w:tcPr>
          <w:p w14:paraId="45A4395A" w14:textId="77777777" w:rsidR="00960DCF" w:rsidRPr="00D16F9D" w:rsidRDefault="00960DCF" w:rsidP="002111CA">
            <w:pPr>
              <w:keepNext/>
              <w:rPr>
                <w:rFonts w:ascii="Arial Narrow" w:hAnsi="Arial Narrow"/>
                <w:sz w:val="20"/>
                <w:szCs w:val="20"/>
              </w:rPr>
            </w:pPr>
            <w:r w:rsidRPr="00D16F9D">
              <w:rPr>
                <w:rFonts w:ascii="Arial Narrow" w:hAnsi="Arial Narrow"/>
                <w:sz w:val="20"/>
                <w:szCs w:val="20"/>
              </w:rPr>
              <w:t>18 months</w:t>
            </w:r>
          </w:p>
        </w:tc>
        <w:tc>
          <w:tcPr>
            <w:tcW w:w="1194" w:type="dxa"/>
          </w:tcPr>
          <w:p w14:paraId="483918CC" w14:textId="77777777" w:rsidR="00960DCF" w:rsidRPr="00D16F9D" w:rsidRDefault="00960DCF" w:rsidP="002111CA">
            <w:pPr>
              <w:keepNext/>
              <w:jc w:val="center"/>
              <w:rPr>
                <w:rFonts w:ascii="Arial Narrow" w:hAnsi="Arial Narrow"/>
                <w:sz w:val="20"/>
                <w:szCs w:val="20"/>
              </w:rPr>
            </w:pPr>
            <w:r w:rsidRPr="00D16F9D">
              <w:rPr>
                <w:rFonts w:ascii="Arial Narrow" w:hAnsi="Arial Narrow"/>
                <w:sz w:val="20"/>
                <w:szCs w:val="20"/>
              </w:rPr>
              <w:t xml:space="preserve">77.3 </w:t>
            </w:r>
          </w:p>
          <w:p w14:paraId="5179218D" w14:textId="77777777" w:rsidR="00960DCF" w:rsidRPr="00D16F9D" w:rsidRDefault="00960DCF" w:rsidP="002111CA">
            <w:pPr>
              <w:keepNext/>
              <w:jc w:val="center"/>
              <w:rPr>
                <w:rFonts w:ascii="Arial Narrow" w:hAnsi="Arial Narrow"/>
                <w:sz w:val="20"/>
                <w:szCs w:val="20"/>
              </w:rPr>
            </w:pPr>
            <w:r w:rsidRPr="00D16F9D">
              <w:rPr>
                <w:rFonts w:ascii="Arial Narrow" w:hAnsi="Arial Narrow"/>
                <w:sz w:val="20"/>
                <w:szCs w:val="20"/>
              </w:rPr>
              <w:t>(71.4, 82.1)</w:t>
            </w:r>
          </w:p>
        </w:tc>
        <w:tc>
          <w:tcPr>
            <w:tcW w:w="1193" w:type="dxa"/>
          </w:tcPr>
          <w:p w14:paraId="2F08F717" w14:textId="77777777" w:rsidR="00960DCF" w:rsidRPr="00D16F9D" w:rsidRDefault="00960DCF" w:rsidP="002111CA">
            <w:pPr>
              <w:keepNext/>
              <w:jc w:val="center"/>
              <w:rPr>
                <w:rFonts w:ascii="Arial Narrow" w:hAnsi="Arial Narrow"/>
                <w:sz w:val="20"/>
                <w:szCs w:val="20"/>
              </w:rPr>
            </w:pPr>
            <w:r w:rsidRPr="00D16F9D">
              <w:rPr>
                <w:rFonts w:ascii="Arial Narrow" w:hAnsi="Arial Narrow"/>
                <w:sz w:val="20"/>
                <w:szCs w:val="20"/>
              </w:rPr>
              <w:t xml:space="preserve">65.6 </w:t>
            </w:r>
          </w:p>
          <w:p w14:paraId="05FBF12B" w14:textId="77777777" w:rsidR="00960DCF" w:rsidRPr="00D16F9D" w:rsidRDefault="00960DCF" w:rsidP="002111CA">
            <w:pPr>
              <w:keepNext/>
              <w:jc w:val="center"/>
              <w:rPr>
                <w:rFonts w:ascii="Arial Narrow" w:hAnsi="Arial Narrow"/>
                <w:sz w:val="20"/>
                <w:szCs w:val="20"/>
              </w:rPr>
            </w:pPr>
            <w:r w:rsidRPr="00D16F9D">
              <w:rPr>
                <w:rFonts w:ascii="Arial Narrow" w:hAnsi="Arial Narrow"/>
                <w:sz w:val="20"/>
                <w:szCs w:val="20"/>
              </w:rPr>
              <w:t>(59.3, 71.2)</w:t>
            </w:r>
          </w:p>
        </w:tc>
        <w:tc>
          <w:tcPr>
            <w:tcW w:w="1194" w:type="dxa"/>
          </w:tcPr>
          <w:p w14:paraId="2D5FC0DC" w14:textId="77777777" w:rsidR="00960DCF" w:rsidRPr="00D16F9D" w:rsidRDefault="00960DCF" w:rsidP="002111CA">
            <w:pPr>
              <w:keepNext/>
              <w:jc w:val="center"/>
              <w:rPr>
                <w:rFonts w:ascii="Arial Narrow" w:hAnsi="Arial Narrow"/>
                <w:sz w:val="20"/>
                <w:szCs w:val="20"/>
              </w:rPr>
            </w:pPr>
            <w:r w:rsidRPr="00D16F9D">
              <w:rPr>
                <w:rFonts w:ascii="Arial Narrow" w:hAnsi="Arial Narrow"/>
                <w:sz w:val="20"/>
                <w:szCs w:val="20"/>
              </w:rPr>
              <w:t xml:space="preserve">74.7 </w:t>
            </w:r>
          </w:p>
          <w:p w14:paraId="4D768147" w14:textId="77777777" w:rsidR="00960DCF" w:rsidRPr="00D16F9D" w:rsidRDefault="00960DCF" w:rsidP="002111CA">
            <w:pPr>
              <w:keepNext/>
              <w:jc w:val="center"/>
              <w:rPr>
                <w:rFonts w:ascii="Arial Narrow" w:hAnsi="Arial Narrow"/>
                <w:sz w:val="20"/>
                <w:szCs w:val="20"/>
              </w:rPr>
            </w:pPr>
            <w:r w:rsidRPr="00D16F9D">
              <w:rPr>
                <w:rFonts w:ascii="Arial Narrow" w:hAnsi="Arial Narrow"/>
                <w:sz w:val="20"/>
                <w:szCs w:val="20"/>
              </w:rPr>
              <w:t>(67.8, 80.3)</w:t>
            </w:r>
          </w:p>
        </w:tc>
        <w:tc>
          <w:tcPr>
            <w:tcW w:w="1193" w:type="dxa"/>
          </w:tcPr>
          <w:p w14:paraId="564A53F6" w14:textId="77777777" w:rsidR="00960DCF" w:rsidRPr="00D16F9D" w:rsidRDefault="00960DCF" w:rsidP="002111CA">
            <w:pPr>
              <w:keepNext/>
              <w:jc w:val="center"/>
              <w:rPr>
                <w:rFonts w:ascii="Arial Narrow" w:hAnsi="Arial Narrow"/>
                <w:sz w:val="20"/>
                <w:szCs w:val="20"/>
              </w:rPr>
            </w:pPr>
            <w:r w:rsidRPr="00D16F9D">
              <w:rPr>
                <w:rFonts w:ascii="Arial Narrow" w:hAnsi="Arial Narrow"/>
                <w:sz w:val="20"/>
                <w:szCs w:val="20"/>
              </w:rPr>
              <w:t xml:space="preserve">65.1 </w:t>
            </w:r>
          </w:p>
          <w:p w14:paraId="7C83F608" w14:textId="77777777" w:rsidR="00960DCF" w:rsidRPr="00D16F9D" w:rsidRDefault="00960DCF" w:rsidP="002111CA">
            <w:pPr>
              <w:keepNext/>
              <w:jc w:val="center"/>
              <w:rPr>
                <w:rFonts w:ascii="Arial Narrow" w:hAnsi="Arial Narrow"/>
                <w:sz w:val="20"/>
                <w:szCs w:val="20"/>
              </w:rPr>
            </w:pPr>
            <w:r w:rsidRPr="00D16F9D">
              <w:rPr>
                <w:rFonts w:ascii="Arial Narrow" w:hAnsi="Arial Narrow"/>
                <w:sz w:val="20"/>
                <w:szCs w:val="20"/>
              </w:rPr>
              <w:t>(57.6, 71.5)</w:t>
            </w:r>
          </w:p>
        </w:tc>
        <w:tc>
          <w:tcPr>
            <w:tcW w:w="1194" w:type="dxa"/>
          </w:tcPr>
          <w:p w14:paraId="6D827FCC" w14:textId="77777777" w:rsidR="00960DCF" w:rsidRPr="00D16F9D" w:rsidRDefault="00960DCF" w:rsidP="002111CA">
            <w:pPr>
              <w:keepNext/>
              <w:jc w:val="center"/>
              <w:rPr>
                <w:rFonts w:ascii="Arial Narrow" w:hAnsi="Arial Narrow"/>
                <w:sz w:val="20"/>
                <w:szCs w:val="20"/>
              </w:rPr>
            </w:pPr>
            <w:r w:rsidRPr="00D16F9D">
              <w:rPr>
                <w:rFonts w:ascii="Arial Narrow" w:hAnsi="Arial Narrow"/>
                <w:sz w:val="20"/>
                <w:szCs w:val="20"/>
              </w:rPr>
              <w:t xml:space="preserve">86.8 </w:t>
            </w:r>
          </w:p>
          <w:p w14:paraId="426DAEB8" w14:textId="77777777" w:rsidR="00960DCF" w:rsidRPr="00D16F9D" w:rsidRDefault="00960DCF" w:rsidP="002111CA">
            <w:pPr>
              <w:keepNext/>
              <w:jc w:val="center"/>
              <w:rPr>
                <w:rFonts w:ascii="Arial Narrow" w:hAnsi="Arial Narrow"/>
                <w:sz w:val="20"/>
                <w:szCs w:val="20"/>
              </w:rPr>
            </w:pPr>
            <w:r w:rsidRPr="00D16F9D">
              <w:rPr>
                <w:rFonts w:ascii="Arial Narrow" w:hAnsi="Arial Narrow"/>
                <w:sz w:val="20"/>
                <w:szCs w:val="20"/>
              </w:rPr>
              <w:t>(74.2, 93.5)</w:t>
            </w:r>
          </w:p>
        </w:tc>
        <w:tc>
          <w:tcPr>
            <w:tcW w:w="1193" w:type="dxa"/>
          </w:tcPr>
          <w:p w14:paraId="04D49B32" w14:textId="77777777" w:rsidR="00960DCF" w:rsidRPr="00D16F9D" w:rsidRDefault="00960DCF" w:rsidP="002111CA">
            <w:pPr>
              <w:keepNext/>
              <w:jc w:val="center"/>
              <w:rPr>
                <w:rFonts w:ascii="Arial Narrow" w:hAnsi="Arial Narrow"/>
                <w:sz w:val="20"/>
                <w:szCs w:val="20"/>
              </w:rPr>
            </w:pPr>
            <w:r w:rsidRPr="00D16F9D">
              <w:rPr>
                <w:rFonts w:ascii="Arial Narrow" w:hAnsi="Arial Narrow"/>
                <w:sz w:val="20"/>
                <w:szCs w:val="20"/>
              </w:rPr>
              <w:t xml:space="preserve">67.3 </w:t>
            </w:r>
          </w:p>
          <w:p w14:paraId="6B52722D" w14:textId="77777777" w:rsidR="00960DCF" w:rsidRPr="00D16F9D" w:rsidRDefault="00960DCF" w:rsidP="002111CA">
            <w:pPr>
              <w:keepNext/>
              <w:jc w:val="center"/>
              <w:rPr>
                <w:rFonts w:ascii="Arial Narrow" w:hAnsi="Arial Narrow"/>
                <w:sz w:val="20"/>
                <w:szCs w:val="20"/>
              </w:rPr>
            </w:pPr>
            <w:r w:rsidRPr="00D16F9D">
              <w:rPr>
                <w:rFonts w:ascii="Arial Narrow" w:hAnsi="Arial Narrow"/>
                <w:sz w:val="20"/>
                <w:szCs w:val="20"/>
              </w:rPr>
              <w:t>(54.4, 77.3)</w:t>
            </w:r>
          </w:p>
        </w:tc>
      </w:tr>
      <w:tr w:rsidR="00960DCF" w:rsidRPr="00D16F9D" w14:paraId="3E5D1FC1" w14:textId="77777777" w:rsidTr="002B48FE">
        <w:tc>
          <w:tcPr>
            <w:tcW w:w="1856" w:type="dxa"/>
            <w:vAlign w:val="center"/>
          </w:tcPr>
          <w:p w14:paraId="0DDACCD2" w14:textId="77777777" w:rsidR="00960DCF" w:rsidRPr="00D16F9D" w:rsidRDefault="00960DCF" w:rsidP="002111CA">
            <w:pPr>
              <w:keepNext/>
              <w:rPr>
                <w:rFonts w:ascii="Arial Narrow" w:hAnsi="Arial Narrow"/>
                <w:sz w:val="20"/>
                <w:szCs w:val="20"/>
              </w:rPr>
            </w:pPr>
            <w:r w:rsidRPr="00D16F9D">
              <w:rPr>
                <w:rFonts w:ascii="Arial Narrow" w:hAnsi="Arial Narrow"/>
                <w:sz w:val="20"/>
                <w:szCs w:val="20"/>
              </w:rPr>
              <w:t>24 months</w:t>
            </w:r>
          </w:p>
        </w:tc>
        <w:tc>
          <w:tcPr>
            <w:tcW w:w="1194" w:type="dxa"/>
          </w:tcPr>
          <w:p w14:paraId="1DF0478B" w14:textId="77777777" w:rsidR="00960DCF" w:rsidRPr="00D16F9D" w:rsidRDefault="00960DCF" w:rsidP="002111CA">
            <w:pPr>
              <w:keepNext/>
              <w:jc w:val="center"/>
              <w:rPr>
                <w:rFonts w:ascii="Arial Narrow" w:hAnsi="Arial Narrow"/>
                <w:sz w:val="20"/>
                <w:szCs w:val="20"/>
              </w:rPr>
            </w:pPr>
            <w:r w:rsidRPr="00D16F9D">
              <w:rPr>
                <w:rFonts w:ascii="Arial Narrow" w:hAnsi="Arial Narrow"/>
                <w:sz w:val="20"/>
                <w:szCs w:val="20"/>
              </w:rPr>
              <w:t xml:space="preserve">70.1 </w:t>
            </w:r>
          </w:p>
          <w:p w14:paraId="25F55C44" w14:textId="77777777" w:rsidR="00960DCF" w:rsidRPr="00D16F9D" w:rsidRDefault="00960DCF" w:rsidP="002111CA">
            <w:pPr>
              <w:keepNext/>
              <w:jc w:val="center"/>
              <w:rPr>
                <w:rFonts w:ascii="Arial Narrow" w:hAnsi="Arial Narrow"/>
                <w:sz w:val="20"/>
                <w:szCs w:val="20"/>
              </w:rPr>
            </w:pPr>
            <w:r w:rsidRPr="00D16F9D">
              <w:rPr>
                <w:rFonts w:ascii="Arial Narrow" w:hAnsi="Arial Narrow"/>
                <w:sz w:val="20"/>
                <w:szCs w:val="20"/>
              </w:rPr>
              <w:t>(63.8, 75.5)</w:t>
            </w:r>
          </w:p>
        </w:tc>
        <w:tc>
          <w:tcPr>
            <w:tcW w:w="1193" w:type="dxa"/>
          </w:tcPr>
          <w:p w14:paraId="50E15C17" w14:textId="77777777" w:rsidR="00960DCF" w:rsidRPr="00D16F9D" w:rsidRDefault="00960DCF" w:rsidP="002111CA">
            <w:pPr>
              <w:keepNext/>
              <w:jc w:val="center"/>
              <w:rPr>
                <w:rFonts w:ascii="Arial Narrow" w:hAnsi="Arial Narrow"/>
                <w:sz w:val="20"/>
                <w:szCs w:val="20"/>
              </w:rPr>
            </w:pPr>
            <w:r w:rsidRPr="00D16F9D">
              <w:rPr>
                <w:rFonts w:ascii="Arial Narrow" w:hAnsi="Arial Narrow"/>
                <w:sz w:val="20"/>
                <w:szCs w:val="20"/>
              </w:rPr>
              <w:t xml:space="preserve">54.3 </w:t>
            </w:r>
          </w:p>
          <w:p w14:paraId="7096D1D1" w14:textId="77777777" w:rsidR="00960DCF" w:rsidRPr="00D16F9D" w:rsidRDefault="00960DCF" w:rsidP="002111CA">
            <w:pPr>
              <w:keepNext/>
              <w:jc w:val="center"/>
              <w:rPr>
                <w:rFonts w:ascii="Arial Narrow" w:hAnsi="Arial Narrow"/>
                <w:sz w:val="20"/>
                <w:szCs w:val="20"/>
              </w:rPr>
            </w:pPr>
            <w:r w:rsidRPr="00D16F9D">
              <w:rPr>
                <w:rFonts w:ascii="Arial Narrow" w:hAnsi="Arial Narrow"/>
                <w:sz w:val="20"/>
                <w:szCs w:val="20"/>
              </w:rPr>
              <w:t>(47.8, 60.3)</w:t>
            </w:r>
          </w:p>
        </w:tc>
        <w:tc>
          <w:tcPr>
            <w:tcW w:w="1194" w:type="dxa"/>
          </w:tcPr>
          <w:p w14:paraId="64FC3B9B" w14:textId="77777777" w:rsidR="00960DCF" w:rsidRPr="00D16F9D" w:rsidRDefault="00960DCF" w:rsidP="002111CA">
            <w:pPr>
              <w:keepNext/>
              <w:jc w:val="center"/>
              <w:rPr>
                <w:rFonts w:ascii="Arial Narrow" w:hAnsi="Arial Narrow"/>
                <w:sz w:val="20"/>
                <w:szCs w:val="20"/>
              </w:rPr>
            </w:pPr>
            <w:r w:rsidRPr="00D16F9D">
              <w:rPr>
                <w:rFonts w:ascii="Arial Narrow" w:hAnsi="Arial Narrow"/>
                <w:sz w:val="20"/>
                <w:szCs w:val="20"/>
              </w:rPr>
              <w:t xml:space="preserve">66.5 </w:t>
            </w:r>
          </w:p>
          <w:p w14:paraId="3B878CBD" w14:textId="77777777" w:rsidR="00960DCF" w:rsidRPr="00D16F9D" w:rsidRDefault="00960DCF" w:rsidP="002111CA">
            <w:pPr>
              <w:keepNext/>
              <w:jc w:val="center"/>
              <w:rPr>
                <w:rFonts w:ascii="Arial Narrow" w:hAnsi="Arial Narrow"/>
                <w:sz w:val="20"/>
                <w:szCs w:val="20"/>
              </w:rPr>
            </w:pPr>
            <w:r w:rsidRPr="00D16F9D">
              <w:rPr>
                <w:rFonts w:ascii="Arial Narrow" w:hAnsi="Arial Narrow"/>
                <w:sz w:val="20"/>
                <w:szCs w:val="20"/>
              </w:rPr>
              <w:t>(59.2, 72.8)</w:t>
            </w:r>
          </w:p>
        </w:tc>
        <w:tc>
          <w:tcPr>
            <w:tcW w:w="1193" w:type="dxa"/>
          </w:tcPr>
          <w:p w14:paraId="5A2F09EC" w14:textId="77777777" w:rsidR="00960DCF" w:rsidRPr="00D16F9D" w:rsidRDefault="00960DCF" w:rsidP="002111CA">
            <w:pPr>
              <w:keepNext/>
              <w:jc w:val="center"/>
              <w:rPr>
                <w:rFonts w:ascii="Arial Narrow" w:hAnsi="Arial Narrow"/>
                <w:sz w:val="20"/>
                <w:szCs w:val="20"/>
              </w:rPr>
            </w:pPr>
            <w:r w:rsidRPr="00D16F9D">
              <w:rPr>
                <w:rFonts w:ascii="Arial Narrow" w:hAnsi="Arial Narrow"/>
                <w:sz w:val="20"/>
                <w:szCs w:val="20"/>
              </w:rPr>
              <w:t xml:space="preserve">53.2 </w:t>
            </w:r>
          </w:p>
          <w:p w14:paraId="599C85B7" w14:textId="77777777" w:rsidR="00960DCF" w:rsidRPr="00D16F9D" w:rsidRDefault="00960DCF" w:rsidP="002111CA">
            <w:pPr>
              <w:keepNext/>
              <w:jc w:val="center"/>
              <w:rPr>
                <w:rFonts w:ascii="Arial Narrow" w:hAnsi="Arial Narrow"/>
                <w:sz w:val="20"/>
                <w:szCs w:val="20"/>
              </w:rPr>
            </w:pPr>
            <w:r w:rsidRPr="00D16F9D">
              <w:rPr>
                <w:rFonts w:ascii="Arial Narrow" w:hAnsi="Arial Narrow"/>
                <w:sz w:val="20"/>
                <w:szCs w:val="20"/>
              </w:rPr>
              <w:t>(45.6, 60.2)</w:t>
            </w:r>
          </w:p>
        </w:tc>
        <w:tc>
          <w:tcPr>
            <w:tcW w:w="1194" w:type="dxa"/>
          </w:tcPr>
          <w:p w14:paraId="64C2954B" w14:textId="77777777" w:rsidR="00960DCF" w:rsidRPr="00D16F9D" w:rsidRDefault="00960DCF" w:rsidP="002111CA">
            <w:pPr>
              <w:keepNext/>
              <w:jc w:val="center"/>
              <w:rPr>
                <w:rFonts w:ascii="Arial Narrow" w:hAnsi="Arial Narrow"/>
                <w:sz w:val="20"/>
                <w:szCs w:val="20"/>
              </w:rPr>
            </w:pPr>
            <w:r w:rsidRPr="00D16F9D">
              <w:rPr>
                <w:rFonts w:ascii="Arial Narrow" w:hAnsi="Arial Narrow"/>
                <w:sz w:val="20"/>
                <w:szCs w:val="20"/>
              </w:rPr>
              <w:t xml:space="preserve">82.8 </w:t>
            </w:r>
          </w:p>
          <w:p w14:paraId="17E659F5" w14:textId="77777777" w:rsidR="00960DCF" w:rsidRPr="00D16F9D" w:rsidRDefault="00960DCF" w:rsidP="002111CA">
            <w:pPr>
              <w:keepNext/>
              <w:jc w:val="center"/>
              <w:rPr>
                <w:rFonts w:ascii="Arial Narrow" w:hAnsi="Arial Narrow"/>
                <w:sz w:val="20"/>
                <w:szCs w:val="20"/>
              </w:rPr>
            </w:pPr>
            <w:r w:rsidRPr="00D16F9D">
              <w:rPr>
                <w:rFonts w:ascii="Arial Narrow" w:hAnsi="Arial Narrow"/>
                <w:sz w:val="20"/>
                <w:szCs w:val="20"/>
              </w:rPr>
              <w:t>(69.5, 90.7)</w:t>
            </w:r>
          </w:p>
        </w:tc>
        <w:tc>
          <w:tcPr>
            <w:tcW w:w="1193" w:type="dxa"/>
          </w:tcPr>
          <w:p w14:paraId="7B15BB35" w14:textId="77777777" w:rsidR="00960DCF" w:rsidRPr="00D16F9D" w:rsidRDefault="00960DCF" w:rsidP="002111CA">
            <w:pPr>
              <w:keepNext/>
              <w:jc w:val="center"/>
              <w:rPr>
                <w:rFonts w:ascii="Arial Narrow" w:hAnsi="Arial Narrow"/>
                <w:sz w:val="20"/>
                <w:szCs w:val="20"/>
              </w:rPr>
            </w:pPr>
            <w:r w:rsidRPr="00D16F9D">
              <w:rPr>
                <w:rFonts w:ascii="Arial Narrow" w:hAnsi="Arial Narrow"/>
                <w:sz w:val="20"/>
                <w:szCs w:val="20"/>
              </w:rPr>
              <w:t xml:space="preserve">57.5 </w:t>
            </w:r>
          </w:p>
          <w:p w14:paraId="0BBBCABB" w14:textId="77777777" w:rsidR="00960DCF" w:rsidRPr="00D16F9D" w:rsidRDefault="00960DCF" w:rsidP="002111CA">
            <w:pPr>
              <w:keepNext/>
              <w:jc w:val="center"/>
              <w:rPr>
                <w:rFonts w:ascii="Arial Narrow" w:hAnsi="Arial Narrow"/>
                <w:sz w:val="20"/>
                <w:szCs w:val="20"/>
              </w:rPr>
            </w:pPr>
            <w:r w:rsidRPr="00D16F9D">
              <w:rPr>
                <w:rFonts w:ascii="Arial Narrow" w:hAnsi="Arial Narrow"/>
                <w:sz w:val="20"/>
                <w:szCs w:val="20"/>
              </w:rPr>
              <w:t>(44.4, 68.6)</w:t>
            </w:r>
          </w:p>
        </w:tc>
      </w:tr>
      <w:tr w:rsidR="00960DCF" w:rsidRPr="00D16F9D" w14:paraId="39E8CA2B" w14:textId="77777777" w:rsidTr="002B48FE">
        <w:tc>
          <w:tcPr>
            <w:tcW w:w="1856" w:type="dxa"/>
            <w:vAlign w:val="center"/>
          </w:tcPr>
          <w:p w14:paraId="15981552" w14:textId="77777777" w:rsidR="00960DCF" w:rsidRPr="00D16F9D" w:rsidRDefault="00960DCF" w:rsidP="002111CA">
            <w:pPr>
              <w:keepNext/>
              <w:rPr>
                <w:rFonts w:ascii="Arial Narrow" w:hAnsi="Arial Narrow"/>
                <w:sz w:val="20"/>
                <w:szCs w:val="20"/>
              </w:rPr>
            </w:pPr>
            <w:r w:rsidRPr="00D16F9D">
              <w:rPr>
                <w:rFonts w:ascii="Arial Narrow" w:hAnsi="Arial Narrow"/>
                <w:sz w:val="20"/>
                <w:szCs w:val="20"/>
              </w:rPr>
              <w:t>30 months</w:t>
            </w:r>
          </w:p>
        </w:tc>
        <w:tc>
          <w:tcPr>
            <w:tcW w:w="1194" w:type="dxa"/>
          </w:tcPr>
          <w:p w14:paraId="067694FA" w14:textId="77777777" w:rsidR="00960DCF" w:rsidRPr="00D16F9D" w:rsidRDefault="00960DCF" w:rsidP="002111CA">
            <w:pPr>
              <w:keepNext/>
              <w:jc w:val="center"/>
              <w:rPr>
                <w:rFonts w:ascii="Arial Narrow" w:hAnsi="Arial Narrow"/>
                <w:sz w:val="20"/>
                <w:szCs w:val="20"/>
              </w:rPr>
            </w:pPr>
            <w:r w:rsidRPr="00D16F9D">
              <w:rPr>
                <w:rFonts w:ascii="Arial Narrow" w:hAnsi="Arial Narrow"/>
                <w:sz w:val="20"/>
                <w:szCs w:val="20"/>
              </w:rPr>
              <w:t xml:space="preserve">60.5 </w:t>
            </w:r>
          </w:p>
          <w:p w14:paraId="0E3DF86A" w14:textId="77777777" w:rsidR="00960DCF" w:rsidRPr="00D16F9D" w:rsidRDefault="00960DCF" w:rsidP="002111CA">
            <w:pPr>
              <w:keepNext/>
              <w:jc w:val="center"/>
              <w:rPr>
                <w:rFonts w:ascii="Arial Narrow" w:hAnsi="Arial Narrow"/>
                <w:sz w:val="20"/>
                <w:szCs w:val="20"/>
              </w:rPr>
            </w:pPr>
            <w:r w:rsidRPr="00D16F9D">
              <w:rPr>
                <w:rFonts w:ascii="Arial Narrow" w:hAnsi="Arial Narrow"/>
                <w:sz w:val="20"/>
                <w:szCs w:val="20"/>
              </w:rPr>
              <w:t>(54.0, 66.5)</w:t>
            </w:r>
          </w:p>
        </w:tc>
        <w:tc>
          <w:tcPr>
            <w:tcW w:w="1193" w:type="dxa"/>
          </w:tcPr>
          <w:p w14:paraId="7A6FB9D2" w14:textId="77777777" w:rsidR="00960DCF" w:rsidRPr="00D16F9D" w:rsidRDefault="00960DCF" w:rsidP="002111CA">
            <w:pPr>
              <w:keepNext/>
              <w:jc w:val="center"/>
              <w:rPr>
                <w:rFonts w:ascii="Arial Narrow" w:hAnsi="Arial Narrow"/>
                <w:sz w:val="20"/>
                <w:szCs w:val="20"/>
              </w:rPr>
            </w:pPr>
            <w:r w:rsidRPr="00D16F9D">
              <w:rPr>
                <w:rFonts w:ascii="Arial Narrow" w:hAnsi="Arial Narrow"/>
                <w:sz w:val="20"/>
                <w:szCs w:val="20"/>
              </w:rPr>
              <w:t xml:space="preserve">49.1 </w:t>
            </w:r>
          </w:p>
          <w:p w14:paraId="2B3899C9" w14:textId="77777777" w:rsidR="00960DCF" w:rsidRPr="00D16F9D" w:rsidRDefault="00960DCF" w:rsidP="002111CA">
            <w:pPr>
              <w:keepNext/>
              <w:jc w:val="center"/>
              <w:rPr>
                <w:rFonts w:ascii="Arial Narrow" w:hAnsi="Arial Narrow"/>
                <w:sz w:val="20"/>
                <w:szCs w:val="20"/>
              </w:rPr>
            </w:pPr>
            <w:r w:rsidRPr="00D16F9D">
              <w:rPr>
                <w:rFonts w:ascii="Arial Narrow" w:hAnsi="Arial Narrow"/>
                <w:sz w:val="20"/>
                <w:szCs w:val="20"/>
              </w:rPr>
              <w:t>(42.6, 55.3)</w:t>
            </w:r>
          </w:p>
        </w:tc>
        <w:tc>
          <w:tcPr>
            <w:tcW w:w="1194" w:type="dxa"/>
          </w:tcPr>
          <w:p w14:paraId="35708E75" w14:textId="77777777" w:rsidR="00960DCF" w:rsidRPr="00D16F9D" w:rsidRDefault="00960DCF" w:rsidP="002111CA">
            <w:pPr>
              <w:keepNext/>
              <w:jc w:val="center"/>
              <w:rPr>
                <w:rFonts w:ascii="Arial Narrow" w:hAnsi="Arial Narrow"/>
                <w:sz w:val="20"/>
                <w:szCs w:val="20"/>
              </w:rPr>
            </w:pPr>
            <w:r w:rsidRPr="00D16F9D">
              <w:rPr>
                <w:rFonts w:ascii="Arial Narrow" w:hAnsi="Arial Narrow"/>
                <w:sz w:val="20"/>
                <w:szCs w:val="20"/>
              </w:rPr>
              <w:t xml:space="preserve">54.4 </w:t>
            </w:r>
          </w:p>
          <w:p w14:paraId="3A16018F" w14:textId="77777777" w:rsidR="00960DCF" w:rsidRPr="00D16F9D" w:rsidRDefault="00960DCF" w:rsidP="002111CA">
            <w:pPr>
              <w:keepNext/>
              <w:jc w:val="center"/>
              <w:rPr>
                <w:rFonts w:ascii="Arial Narrow" w:hAnsi="Arial Narrow"/>
                <w:sz w:val="20"/>
                <w:szCs w:val="20"/>
              </w:rPr>
            </w:pPr>
            <w:r w:rsidRPr="00D16F9D">
              <w:rPr>
                <w:rFonts w:ascii="Arial Narrow" w:hAnsi="Arial Narrow"/>
                <w:sz w:val="20"/>
                <w:szCs w:val="20"/>
              </w:rPr>
              <w:t>(46.9, 61.3)</w:t>
            </w:r>
          </w:p>
        </w:tc>
        <w:tc>
          <w:tcPr>
            <w:tcW w:w="1193" w:type="dxa"/>
          </w:tcPr>
          <w:p w14:paraId="7946A9BB" w14:textId="77777777" w:rsidR="00960DCF" w:rsidRPr="00D16F9D" w:rsidRDefault="00960DCF" w:rsidP="002111CA">
            <w:pPr>
              <w:keepNext/>
              <w:jc w:val="center"/>
              <w:rPr>
                <w:rFonts w:ascii="Arial Narrow" w:hAnsi="Arial Narrow"/>
                <w:sz w:val="20"/>
                <w:szCs w:val="20"/>
              </w:rPr>
            </w:pPr>
            <w:r w:rsidRPr="00D16F9D">
              <w:rPr>
                <w:rFonts w:ascii="Arial Narrow" w:hAnsi="Arial Narrow"/>
                <w:sz w:val="20"/>
                <w:szCs w:val="20"/>
              </w:rPr>
              <w:t xml:space="preserve">47.4 </w:t>
            </w:r>
          </w:p>
          <w:p w14:paraId="26EA6285" w14:textId="77777777" w:rsidR="00960DCF" w:rsidRPr="00D16F9D" w:rsidRDefault="00960DCF" w:rsidP="002111CA">
            <w:pPr>
              <w:keepNext/>
              <w:jc w:val="center"/>
              <w:rPr>
                <w:rFonts w:ascii="Arial Narrow" w:hAnsi="Arial Narrow"/>
                <w:sz w:val="20"/>
                <w:szCs w:val="20"/>
              </w:rPr>
            </w:pPr>
            <w:r w:rsidRPr="00D16F9D">
              <w:rPr>
                <w:rFonts w:ascii="Arial Narrow" w:hAnsi="Arial Narrow"/>
                <w:sz w:val="20"/>
                <w:szCs w:val="20"/>
              </w:rPr>
              <w:t>(39.9, 54.5)</w:t>
            </w:r>
          </w:p>
        </w:tc>
        <w:tc>
          <w:tcPr>
            <w:tcW w:w="1194" w:type="dxa"/>
          </w:tcPr>
          <w:p w14:paraId="08D25E43" w14:textId="77777777" w:rsidR="00960DCF" w:rsidRPr="00D16F9D" w:rsidRDefault="00960DCF" w:rsidP="002111CA">
            <w:pPr>
              <w:keepNext/>
              <w:jc w:val="center"/>
              <w:rPr>
                <w:rFonts w:ascii="Arial Narrow" w:hAnsi="Arial Narrow"/>
                <w:sz w:val="20"/>
                <w:szCs w:val="20"/>
              </w:rPr>
            </w:pPr>
            <w:r w:rsidRPr="00D16F9D">
              <w:rPr>
                <w:rFonts w:ascii="Arial Narrow" w:hAnsi="Arial Narrow"/>
                <w:sz w:val="20"/>
                <w:szCs w:val="20"/>
              </w:rPr>
              <w:t xml:space="preserve">82.8 </w:t>
            </w:r>
          </w:p>
          <w:p w14:paraId="0976F0EF" w14:textId="77777777" w:rsidR="00960DCF" w:rsidRPr="00D16F9D" w:rsidRDefault="00960DCF" w:rsidP="002111CA">
            <w:pPr>
              <w:keepNext/>
              <w:jc w:val="center"/>
              <w:rPr>
                <w:rFonts w:ascii="Arial Narrow" w:hAnsi="Arial Narrow"/>
                <w:sz w:val="20"/>
                <w:szCs w:val="20"/>
              </w:rPr>
            </w:pPr>
            <w:r w:rsidRPr="00D16F9D">
              <w:rPr>
                <w:rFonts w:ascii="Arial Narrow" w:hAnsi="Arial Narrow"/>
                <w:sz w:val="20"/>
                <w:szCs w:val="20"/>
              </w:rPr>
              <w:t>(69.5, 90.7)</w:t>
            </w:r>
          </w:p>
        </w:tc>
        <w:tc>
          <w:tcPr>
            <w:tcW w:w="1193" w:type="dxa"/>
          </w:tcPr>
          <w:p w14:paraId="3305A3F7" w14:textId="77777777" w:rsidR="00960DCF" w:rsidRPr="00D16F9D" w:rsidRDefault="00960DCF" w:rsidP="002111CA">
            <w:pPr>
              <w:keepNext/>
              <w:jc w:val="center"/>
              <w:rPr>
                <w:rFonts w:ascii="Arial Narrow" w:hAnsi="Arial Narrow"/>
                <w:sz w:val="20"/>
                <w:szCs w:val="20"/>
              </w:rPr>
            </w:pPr>
            <w:r w:rsidRPr="00D16F9D">
              <w:rPr>
                <w:rFonts w:ascii="Arial Narrow" w:hAnsi="Arial Narrow"/>
                <w:sz w:val="20"/>
                <w:szCs w:val="20"/>
              </w:rPr>
              <w:t xml:space="preserve">54.1 </w:t>
            </w:r>
          </w:p>
          <w:p w14:paraId="7A701BD6" w14:textId="77777777" w:rsidR="00960DCF" w:rsidRPr="00D16F9D" w:rsidRDefault="00960DCF" w:rsidP="002111CA">
            <w:pPr>
              <w:keepNext/>
              <w:jc w:val="center"/>
              <w:rPr>
                <w:rFonts w:ascii="Arial Narrow" w:hAnsi="Arial Narrow"/>
                <w:sz w:val="20"/>
                <w:szCs w:val="20"/>
              </w:rPr>
            </w:pPr>
            <w:r w:rsidRPr="00D16F9D">
              <w:rPr>
                <w:rFonts w:ascii="Arial Narrow" w:hAnsi="Arial Narrow"/>
                <w:sz w:val="20"/>
                <w:szCs w:val="20"/>
              </w:rPr>
              <w:t>(41.0, 65.5)</w:t>
            </w:r>
          </w:p>
        </w:tc>
      </w:tr>
      <w:tr w:rsidR="00960DCF" w:rsidRPr="00D16F9D" w14:paraId="56B2F5FD" w14:textId="77777777" w:rsidTr="002B48FE">
        <w:tc>
          <w:tcPr>
            <w:tcW w:w="9017" w:type="dxa"/>
            <w:gridSpan w:val="7"/>
            <w:vAlign w:val="center"/>
          </w:tcPr>
          <w:p w14:paraId="32A09CFA" w14:textId="77777777" w:rsidR="00960DCF" w:rsidRPr="00D16F9D" w:rsidRDefault="00960DCF" w:rsidP="002111CA">
            <w:pPr>
              <w:keepNext/>
              <w:rPr>
                <w:rFonts w:ascii="Arial Narrow" w:hAnsi="Arial Narrow"/>
                <w:b/>
                <w:bCs/>
                <w:sz w:val="20"/>
                <w:szCs w:val="20"/>
              </w:rPr>
            </w:pPr>
            <w:r w:rsidRPr="00D16F9D">
              <w:rPr>
                <w:rFonts w:ascii="Arial Narrow" w:hAnsi="Arial Narrow"/>
                <w:b/>
                <w:bCs/>
                <w:sz w:val="20"/>
                <w:szCs w:val="20"/>
              </w:rPr>
              <w:t>IA1</w:t>
            </w:r>
          </w:p>
        </w:tc>
      </w:tr>
      <w:tr w:rsidR="00960DCF" w:rsidRPr="00D16F9D" w14:paraId="4F3F5EB4" w14:textId="77777777" w:rsidTr="002B48FE">
        <w:tc>
          <w:tcPr>
            <w:tcW w:w="1856" w:type="dxa"/>
            <w:shd w:val="clear" w:color="auto" w:fill="DBE5F1" w:themeFill="accent1" w:themeFillTint="33"/>
            <w:vAlign w:val="center"/>
          </w:tcPr>
          <w:p w14:paraId="2A93DC94" w14:textId="77777777" w:rsidR="00960DCF" w:rsidRPr="00D16F9D" w:rsidRDefault="00960DCF" w:rsidP="002111CA">
            <w:pPr>
              <w:keepNext/>
              <w:rPr>
                <w:rFonts w:ascii="Arial Narrow" w:hAnsi="Arial Narrow"/>
                <w:sz w:val="20"/>
                <w:szCs w:val="20"/>
              </w:rPr>
            </w:pPr>
            <w:r w:rsidRPr="00D16F9D">
              <w:rPr>
                <w:rFonts w:ascii="Arial Narrow" w:hAnsi="Arial Narrow"/>
                <w:sz w:val="20"/>
                <w:szCs w:val="20"/>
              </w:rPr>
              <w:t>Median FU, months</w:t>
            </w:r>
          </w:p>
        </w:tc>
        <w:tc>
          <w:tcPr>
            <w:tcW w:w="1194" w:type="dxa"/>
            <w:shd w:val="clear" w:color="auto" w:fill="DBE5F1" w:themeFill="accent1" w:themeFillTint="33"/>
            <w:vAlign w:val="center"/>
          </w:tcPr>
          <w:p w14:paraId="0581E24D" w14:textId="77777777" w:rsidR="00960DCF" w:rsidRPr="00D16F9D" w:rsidRDefault="00960DCF" w:rsidP="002111CA">
            <w:pPr>
              <w:keepNext/>
              <w:jc w:val="center"/>
              <w:rPr>
                <w:rFonts w:ascii="Arial Narrow" w:hAnsi="Arial Narrow"/>
                <w:i/>
                <w:iCs/>
                <w:sz w:val="20"/>
                <w:szCs w:val="20"/>
              </w:rPr>
            </w:pPr>
            <w:r w:rsidRPr="00D16F9D">
              <w:rPr>
                <w:rFonts w:ascii="Arial Narrow" w:hAnsi="Arial Narrow"/>
                <w:i/>
                <w:iCs/>
                <w:sz w:val="20"/>
                <w:szCs w:val="20"/>
              </w:rPr>
              <w:t>25.5</w:t>
            </w:r>
          </w:p>
        </w:tc>
        <w:tc>
          <w:tcPr>
            <w:tcW w:w="1193" w:type="dxa"/>
            <w:shd w:val="clear" w:color="auto" w:fill="DBE5F1" w:themeFill="accent1" w:themeFillTint="33"/>
            <w:vAlign w:val="center"/>
          </w:tcPr>
          <w:p w14:paraId="62D350DA" w14:textId="77777777" w:rsidR="00960DCF" w:rsidRPr="00D16F9D" w:rsidRDefault="00960DCF" w:rsidP="002111CA">
            <w:pPr>
              <w:keepNext/>
              <w:jc w:val="center"/>
              <w:rPr>
                <w:rFonts w:ascii="Arial Narrow" w:hAnsi="Arial Narrow"/>
                <w:i/>
                <w:iCs/>
                <w:sz w:val="20"/>
                <w:szCs w:val="20"/>
              </w:rPr>
            </w:pPr>
            <w:r w:rsidRPr="00D16F9D">
              <w:rPr>
                <w:rFonts w:ascii="Arial Narrow" w:hAnsi="Arial Narrow"/>
                <w:i/>
                <w:iCs/>
                <w:sz w:val="20"/>
                <w:szCs w:val="20"/>
              </w:rPr>
              <w:t>25.3</w:t>
            </w:r>
          </w:p>
        </w:tc>
        <w:tc>
          <w:tcPr>
            <w:tcW w:w="1194" w:type="dxa"/>
            <w:shd w:val="clear" w:color="auto" w:fill="DBE5F1" w:themeFill="accent1" w:themeFillTint="33"/>
            <w:vAlign w:val="center"/>
          </w:tcPr>
          <w:p w14:paraId="5FD1B3D4" w14:textId="77777777" w:rsidR="00960DCF" w:rsidRPr="00D16F9D" w:rsidRDefault="00960DCF" w:rsidP="002111CA">
            <w:pPr>
              <w:keepNext/>
              <w:jc w:val="center"/>
              <w:rPr>
                <w:rFonts w:ascii="Arial Narrow" w:hAnsi="Arial Narrow"/>
                <w:i/>
                <w:iCs/>
                <w:sz w:val="20"/>
                <w:szCs w:val="20"/>
              </w:rPr>
            </w:pPr>
            <w:r w:rsidRPr="00D16F9D">
              <w:rPr>
                <w:rFonts w:ascii="Arial Narrow" w:hAnsi="Arial Narrow"/>
                <w:i/>
                <w:iCs/>
                <w:sz w:val="20"/>
                <w:szCs w:val="20"/>
              </w:rPr>
              <w:t>25.8</w:t>
            </w:r>
          </w:p>
        </w:tc>
        <w:tc>
          <w:tcPr>
            <w:tcW w:w="1193" w:type="dxa"/>
            <w:shd w:val="clear" w:color="auto" w:fill="DBE5F1" w:themeFill="accent1" w:themeFillTint="33"/>
            <w:vAlign w:val="center"/>
          </w:tcPr>
          <w:p w14:paraId="0AECB6CB" w14:textId="77777777" w:rsidR="00960DCF" w:rsidRPr="00D16F9D" w:rsidRDefault="00960DCF" w:rsidP="002111CA">
            <w:pPr>
              <w:keepNext/>
              <w:jc w:val="center"/>
              <w:rPr>
                <w:rFonts w:ascii="Arial Narrow" w:hAnsi="Arial Narrow"/>
                <w:i/>
                <w:iCs/>
                <w:sz w:val="20"/>
                <w:szCs w:val="20"/>
              </w:rPr>
            </w:pPr>
            <w:r w:rsidRPr="00D16F9D">
              <w:rPr>
                <w:rFonts w:ascii="Arial Narrow" w:hAnsi="Arial Narrow"/>
                <w:i/>
                <w:iCs/>
                <w:sz w:val="20"/>
                <w:szCs w:val="20"/>
              </w:rPr>
              <w:t>25.4</w:t>
            </w:r>
          </w:p>
        </w:tc>
        <w:tc>
          <w:tcPr>
            <w:tcW w:w="1194" w:type="dxa"/>
            <w:shd w:val="clear" w:color="auto" w:fill="DBE5F1" w:themeFill="accent1" w:themeFillTint="33"/>
            <w:vAlign w:val="center"/>
          </w:tcPr>
          <w:p w14:paraId="362D3701" w14:textId="77777777" w:rsidR="00960DCF" w:rsidRPr="00D16F9D" w:rsidRDefault="00960DCF" w:rsidP="002111CA">
            <w:pPr>
              <w:keepNext/>
              <w:jc w:val="center"/>
              <w:rPr>
                <w:rFonts w:ascii="Arial Narrow" w:hAnsi="Arial Narrow"/>
                <w:i/>
                <w:iCs/>
                <w:sz w:val="20"/>
                <w:szCs w:val="20"/>
              </w:rPr>
            </w:pPr>
            <w:r w:rsidRPr="00D16F9D">
              <w:rPr>
                <w:rFonts w:ascii="Arial Narrow" w:hAnsi="Arial Narrow"/>
                <w:i/>
                <w:iCs/>
                <w:sz w:val="20"/>
                <w:szCs w:val="20"/>
              </w:rPr>
              <w:t>24.6</w:t>
            </w:r>
          </w:p>
        </w:tc>
        <w:tc>
          <w:tcPr>
            <w:tcW w:w="1193" w:type="dxa"/>
            <w:shd w:val="clear" w:color="auto" w:fill="DBE5F1" w:themeFill="accent1" w:themeFillTint="33"/>
            <w:vAlign w:val="center"/>
          </w:tcPr>
          <w:p w14:paraId="7FA3F01C" w14:textId="77777777" w:rsidR="00960DCF" w:rsidRPr="00D16F9D" w:rsidRDefault="00960DCF" w:rsidP="002111CA">
            <w:pPr>
              <w:keepNext/>
              <w:jc w:val="center"/>
              <w:rPr>
                <w:rFonts w:ascii="Arial Narrow" w:hAnsi="Arial Narrow"/>
                <w:i/>
                <w:iCs/>
                <w:sz w:val="20"/>
                <w:szCs w:val="20"/>
              </w:rPr>
            </w:pPr>
            <w:r w:rsidRPr="00D16F9D">
              <w:rPr>
                <w:rFonts w:ascii="Arial Narrow" w:hAnsi="Arial Narrow"/>
                <w:i/>
                <w:iCs/>
                <w:sz w:val="20"/>
                <w:szCs w:val="20"/>
              </w:rPr>
              <w:t>25.1</w:t>
            </w:r>
          </w:p>
        </w:tc>
      </w:tr>
      <w:tr w:rsidR="00960DCF" w:rsidRPr="00D16F9D" w14:paraId="7FA0008C" w14:textId="77777777" w:rsidTr="002B48FE">
        <w:tc>
          <w:tcPr>
            <w:tcW w:w="1856" w:type="dxa"/>
            <w:shd w:val="clear" w:color="auto" w:fill="DBE5F1" w:themeFill="accent1" w:themeFillTint="33"/>
            <w:vAlign w:val="center"/>
          </w:tcPr>
          <w:p w14:paraId="4D20F508" w14:textId="77777777" w:rsidR="00960DCF" w:rsidRPr="00D16F9D" w:rsidRDefault="00960DCF" w:rsidP="002111CA">
            <w:pPr>
              <w:keepNext/>
              <w:rPr>
                <w:rFonts w:ascii="Arial Narrow" w:hAnsi="Arial Narrow"/>
                <w:sz w:val="20"/>
                <w:szCs w:val="20"/>
              </w:rPr>
            </w:pPr>
            <w:r w:rsidRPr="00D16F9D">
              <w:rPr>
                <w:rFonts w:ascii="Arial Narrow" w:hAnsi="Arial Narrow"/>
                <w:sz w:val="20"/>
                <w:szCs w:val="20"/>
              </w:rPr>
              <w:t>Events, n (%)</w:t>
            </w:r>
          </w:p>
        </w:tc>
        <w:tc>
          <w:tcPr>
            <w:tcW w:w="1194" w:type="dxa"/>
            <w:shd w:val="clear" w:color="auto" w:fill="DBE5F1" w:themeFill="accent1" w:themeFillTint="33"/>
            <w:vAlign w:val="center"/>
          </w:tcPr>
          <w:p w14:paraId="0465255A" w14:textId="77777777" w:rsidR="00960DCF" w:rsidRPr="00D16F9D" w:rsidRDefault="00960DCF" w:rsidP="002111CA">
            <w:pPr>
              <w:keepNext/>
              <w:jc w:val="center"/>
              <w:rPr>
                <w:rFonts w:ascii="Arial Narrow" w:hAnsi="Arial Narrow"/>
                <w:i/>
                <w:iCs/>
                <w:sz w:val="20"/>
                <w:szCs w:val="20"/>
              </w:rPr>
            </w:pPr>
            <w:r w:rsidRPr="00D16F9D">
              <w:rPr>
                <w:rFonts w:ascii="Arial Narrow" w:hAnsi="Arial Narrow"/>
                <w:i/>
                <w:iCs/>
                <w:sz w:val="20"/>
                <w:szCs w:val="20"/>
              </w:rPr>
              <w:t>65 (26.5)</w:t>
            </w:r>
          </w:p>
        </w:tc>
        <w:tc>
          <w:tcPr>
            <w:tcW w:w="1193" w:type="dxa"/>
            <w:shd w:val="clear" w:color="auto" w:fill="DBE5F1" w:themeFill="accent1" w:themeFillTint="33"/>
            <w:vAlign w:val="center"/>
          </w:tcPr>
          <w:p w14:paraId="3756A152" w14:textId="77777777" w:rsidR="00960DCF" w:rsidRPr="00D16F9D" w:rsidRDefault="00960DCF" w:rsidP="002111CA">
            <w:pPr>
              <w:keepNext/>
              <w:jc w:val="center"/>
              <w:rPr>
                <w:rFonts w:ascii="Arial Narrow" w:hAnsi="Arial Narrow"/>
                <w:i/>
                <w:iCs/>
                <w:sz w:val="20"/>
                <w:szCs w:val="20"/>
              </w:rPr>
            </w:pPr>
            <w:r w:rsidRPr="00D16F9D">
              <w:rPr>
                <w:rFonts w:ascii="Arial Narrow" w:hAnsi="Arial Narrow"/>
                <w:i/>
                <w:iCs/>
                <w:sz w:val="20"/>
                <w:szCs w:val="20"/>
              </w:rPr>
              <w:t>100 (40.2)</w:t>
            </w:r>
          </w:p>
        </w:tc>
        <w:tc>
          <w:tcPr>
            <w:tcW w:w="1194" w:type="dxa"/>
            <w:shd w:val="clear" w:color="auto" w:fill="DBE5F1" w:themeFill="accent1" w:themeFillTint="33"/>
            <w:vAlign w:val="center"/>
          </w:tcPr>
          <w:p w14:paraId="1177A667" w14:textId="77777777" w:rsidR="00960DCF" w:rsidRPr="00D16F9D" w:rsidRDefault="00960DCF" w:rsidP="002111CA">
            <w:pPr>
              <w:keepNext/>
              <w:jc w:val="center"/>
              <w:rPr>
                <w:rFonts w:ascii="Arial Narrow" w:hAnsi="Arial Narrow"/>
                <w:i/>
                <w:iCs/>
                <w:sz w:val="20"/>
                <w:szCs w:val="20"/>
              </w:rPr>
            </w:pPr>
            <w:r w:rsidRPr="00D16F9D">
              <w:rPr>
                <w:rFonts w:ascii="Arial Narrow" w:hAnsi="Arial Narrow"/>
                <w:i/>
                <w:iCs/>
                <w:sz w:val="20"/>
                <w:szCs w:val="20"/>
              </w:rPr>
              <w:t>58 (30.2)</w:t>
            </w:r>
          </w:p>
        </w:tc>
        <w:tc>
          <w:tcPr>
            <w:tcW w:w="1193" w:type="dxa"/>
            <w:shd w:val="clear" w:color="auto" w:fill="DBE5F1" w:themeFill="accent1" w:themeFillTint="33"/>
            <w:vAlign w:val="center"/>
          </w:tcPr>
          <w:p w14:paraId="36376834" w14:textId="77777777" w:rsidR="00960DCF" w:rsidRPr="00D16F9D" w:rsidRDefault="00960DCF" w:rsidP="002111CA">
            <w:pPr>
              <w:keepNext/>
              <w:jc w:val="center"/>
              <w:rPr>
                <w:rFonts w:ascii="Arial Narrow" w:hAnsi="Arial Narrow"/>
                <w:i/>
                <w:iCs/>
                <w:sz w:val="20"/>
                <w:szCs w:val="20"/>
              </w:rPr>
            </w:pPr>
            <w:r w:rsidRPr="00D16F9D">
              <w:rPr>
                <w:rFonts w:ascii="Arial Narrow" w:hAnsi="Arial Narrow"/>
                <w:i/>
                <w:iCs/>
                <w:sz w:val="20"/>
                <w:szCs w:val="20"/>
              </w:rPr>
              <w:t>76 (41.3)</w:t>
            </w:r>
          </w:p>
        </w:tc>
        <w:tc>
          <w:tcPr>
            <w:tcW w:w="1194" w:type="dxa"/>
            <w:shd w:val="clear" w:color="auto" w:fill="DBE5F1" w:themeFill="accent1" w:themeFillTint="33"/>
            <w:vAlign w:val="center"/>
          </w:tcPr>
          <w:p w14:paraId="06A561DE" w14:textId="77777777" w:rsidR="00960DCF" w:rsidRPr="00D16F9D" w:rsidRDefault="00960DCF" w:rsidP="002111CA">
            <w:pPr>
              <w:keepNext/>
              <w:jc w:val="center"/>
              <w:rPr>
                <w:rFonts w:ascii="Arial Narrow" w:hAnsi="Arial Narrow"/>
                <w:i/>
                <w:iCs/>
                <w:sz w:val="20"/>
                <w:szCs w:val="20"/>
              </w:rPr>
            </w:pPr>
            <w:r w:rsidRPr="00D16F9D">
              <w:rPr>
                <w:rFonts w:ascii="Arial Narrow" w:hAnsi="Arial Narrow"/>
                <w:i/>
                <w:iCs/>
                <w:sz w:val="20"/>
                <w:szCs w:val="20"/>
              </w:rPr>
              <w:t>7 (13.2)</w:t>
            </w:r>
          </w:p>
        </w:tc>
        <w:tc>
          <w:tcPr>
            <w:tcW w:w="1193" w:type="dxa"/>
            <w:shd w:val="clear" w:color="auto" w:fill="DBE5F1" w:themeFill="accent1" w:themeFillTint="33"/>
            <w:vAlign w:val="center"/>
          </w:tcPr>
          <w:p w14:paraId="11A8465C" w14:textId="77777777" w:rsidR="00960DCF" w:rsidRPr="00D16F9D" w:rsidRDefault="00960DCF" w:rsidP="002111CA">
            <w:pPr>
              <w:keepNext/>
              <w:jc w:val="center"/>
              <w:rPr>
                <w:rFonts w:ascii="Arial Narrow" w:hAnsi="Arial Narrow"/>
                <w:i/>
                <w:iCs/>
                <w:sz w:val="20"/>
                <w:szCs w:val="20"/>
              </w:rPr>
            </w:pPr>
            <w:r w:rsidRPr="00D16F9D">
              <w:rPr>
                <w:rFonts w:ascii="Arial Narrow" w:hAnsi="Arial Narrow"/>
                <w:i/>
                <w:iCs/>
                <w:sz w:val="20"/>
                <w:szCs w:val="20"/>
              </w:rPr>
              <w:t>24 (36.9)</w:t>
            </w:r>
          </w:p>
        </w:tc>
      </w:tr>
      <w:tr w:rsidR="00960DCF" w:rsidRPr="00D16F9D" w14:paraId="1FB9BACD" w14:textId="77777777" w:rsidTr="002B48FE">
        <w:tc>
          <w:tcPr>
            <w:tcW w:w="1856" w:type="dxa"/>
            <w:shd w:val="clear" w:color="auto" w:fill="DBE5F1" w:themeFill="accent1" w:themeFillTint="33"/>
            <w:vAlign w:val="center"/>
          </w:tcPr>
          <w:p w14:paraId="384205DA" w14:textId="77777777" w:rsidR="00960DCF" w:rsidRPr="00D16F9D" w:rsidRDefault="00960DCF" w:rsidP="002111CA">
            <w:pPr>
              <w:keepNext/>
              <w:rPr>
                <w:rFonts w:ascii="Arial Narrow" w:hAnsi="Arial Narrow"/>
                <w:sz w:val="20"/>
                <w:szCs w:val="20"/>
              </w:rPr>
            </w:pPr>
            <w:r w:rsidRPr="00D16F9D">
              <w:rPr>
                <w:rFonts w:ascii="Arial Narrow" w:hAnsi="Arial Narrow"/>
                <w:sz w:val="20"/>
                <w:szCs w:val="20"/>
              </w:rPr>
              <w:t>Censored, n (%)</w:t>
            </w:r>
          </w:p>
        </w:tc>
        <w:tc>
          <w:tcPr>
            <w:tcW w:w="1194" w:type="dxa"/>
            <w:shd w:val="clear" w:color="auto" w:fill="DBE5F1" w:themeFill="accent1" w:themeFillTint="33"/>
            <w:vAlign w:val="center"/>
          </w:tcPr>
          <w:p w14:paraId="57E753EF" w14:textId="77777777" w:rsidR="00960DCF" w:rsidRPr="00D16F9D" w:rsidRDefault="00960DCF" w:rsidP="002111CA">
            <w:pPr>
              <w:keepNext/>
              <w:jc w:val="center"/>
              <w:rPr>
                <w:rFonts w:ascii="Arial Narrow" w:hAnsi="Arial Narrow"/>
                <w:i/>
                <w:iCs/>
                <w:sz w:val="20"/>
                <w:szCs w:val="20"/>
              </w:rPr>
            </w:pPr>
            <w:r w:rsidRPr="00D16F9D">
              <w:rPr>
                <w:rFonts w:ascii="Arial Narrow" w:hAnsi="Arial Narrow"/>
                <w:i/>
                <w:iCs/>
                <w:sz w:val="20"/>
                <w:szCs w:val="20"/>
              </w:rPr>
              <w:t>180 (73.5)</w:t>
            </w:r>
          </w:p>
        </w:tc>
        <w:tc>
          <w:tcPr>
            <w:tcW w:w="1193" w:type="dxa"/>
            <w:shd w:val="clear" w:color="auto" w:fill="DBE5F1" w:themeFill="accent1" w:themeFillTint="33"/>
            <w:vAlign w:val="center"/>
          </w:tcPr>
          <w:p w14:paraId="608BEC90" w14:textId="77777777" w:rsidR="00960DCF" w:rsidRPr="00D16F9D" w:rsidRDefault="00960DCF" w:rsidP="002111CA">
            <w:pPr>
              <w:keepNext/>
              <w:jc w:val="center"/>
              <w:rPr>
                <w:rFonts w:ascii="Arial Narrow" w:hAnsi="Arial Narrow"/>
                <w:i/>
                <w:iCs/>
                <w:sz w:val="20"/>
                <w:szCs w:val="20"/>
              </w:rPr>
            </w:pPr>
            <w:r w:rsidRPr="00D16F9D">
              <w:rPr>
                <w:rFonts w:ascii="Arial Narrow" w:hAnsi="Arial Narrow"/>
                <w:i/>
                <w:iCs/>
                <w:sz w:val="20"/>
                <w:szCs w:val="20"/>
              </w:rPr>
              <w:t>149 (59.8)</w:t>
            </w:r>
          </w:p>
        </w:tc>
        <w:tc>
          <w:tcPr>
            <w:tcW w:w="1194" w:type="dxa"/>
            <w:shd w:val="clear" w:color="auto" w:fill="DBE5F1" w:themeFill="accent1" w:themeFillTint="33"/>
            <w:vAlign w:val="center"/>
          </w:tcPr>
          <w:p w14:paraId="72FF2A00" w14:textId="77777777" w:rsidR="00960DCF" w:rsidRPr="00D16F9D" w:rsidRDefault="00960DCF" w:rsidP="002111CA">
            <w:pPr>
              <w:keepNext/>
              <w:jc w:val="center"/>
              <w:rPr>
                <w:rFonts w:ascii="Arial Narrow" w:hAnsi="Arial Narrow"/>
                <w:i/>
                <w:iCs/>
                <w:sz w:val="20"/>
                <w:szCs w:val="20"/>
              </w:rPr>
            </w:pPr>
            <w:r w:rsidRPr="00D16F9D">
              <w:rPr>
                <w:rFonts w:ascii="Arial Narrow" w:hAnsi="Arial Narrow"/>
                <w:i/>
                <w:iCs/>
                <w:sz w:val="20"/>
                <w:szCs w:val="20"/>
              </w:rPr>
              <w:t>134 (69.8)</w:t>
            </w:r>
          </w:p>
        </w:tc>
        <w:tc>
          <w:tcPr>
            <w:tcW w:w="1193" w:type="dxa"/>
            <w:shd w:val="clear" w:color="auto" w:fill="DBE5F1" w:themeFill="accent1" w:themeFillTint="33"/>
            <w:vAlign w:val="center"/>
          </w:tcPr>
          <w:p w14:paraId="41FB2C19" w14:textId="77777777" w:rsidR="00960DCF" w:rsidRPr="00D16F9D" w:rsidRDefault="00960DCF" w:rsidP="002111CA">
            <w:pPr>
              <w:keepNext/>
              <w:jc w:val="center"/>
              <w:rPr>
                <w:rFonts w:ascii="Arial Narrow" w:hAnsi="Arial Narrow"/>
                <w:i/>
                <w:iCs/>
                <w:sz w:val="20"/>
                <w:szCs w:val="20"/>
              </w:rPr>
            </w:pPr>
            <w:r w:rsidRPr="00D16F9D">
              <w:rPr>
                <w:rFonts w:ascii="Arial Narrow" w:hAnsi="Arial Narrow"/>
                <w:i/>
                <w:iCs/>
                <w:sz w:val="20"/>
                <w:szCs w:val="20"/>
              </w:rPr>
              <w:t>108 (58.7)</w:t>
            </w:r>
          </w:p>
        </w:tc>
        <w:tc>
          <w:tcPr>
            <w:tcW w:w="1194" w:type="dxa"/>
            <w:shd w:val="clear" w:color="auto" w:fill="DBE5F1" w:themeFill="accent1" w:themeFillTint="33"/>
            <w:vAlign w:val="center"/>
          </w:tcPr>
          <w:p w14:paraId="5BD79CB6" w14:textId="77777777" w:rsidR="00960DCF" w:rsidRPr="00D16F9D" w:rsidRDefault="00960DCF" w:rsidP="002111CA">
            <w:pPr>
              <w:keepNext/>
              <w:jc w:val="center"/>
              <w:rPr>
                <w:rFonts w:ascii="Arial Narrow" w:hAnsi="Arial Narrow"/>
                <w:i/>
                <w:iCs/>
                <w:sz w:val="20"/>
                <w:szCs w:val="20"/>
              </w:rPr>
            </w:pPr>
            <w:r w:rsidRPr="00D16F9D">
              <w:rPr>
                <w:rFonts w:ascii="Arial Narrow" w:hAnsi="Arial Narrow"/>
                <w:i/>
                <w:iCs/>
                <w:sz w:val="20"/>
                <w:szCs w:val="20"/>
              </w:rPr>
              <w:t>46 (86.8)</w:t>
            </w:r>
          </w:p>
        </w:tc>
        <w:tc>
          <w:tcPr>
            <w:tcW w:w="1193" w:type="dxa"/>
            <w:shd w:val="clear" w:color="auto" w:fill="DBE5F1" w:themeFill="accent1" w:themeFillTint="33"/>
            <w:vAlign w:val="center"/>
          </w:tcPr>
          <w:p w14:paraId="79A3E5F4" w14:textId="77777777" w:rsidR="00960DCF" w:rsidRPr="00D16F9D" w:rsidRDefault="00960DCF" w:rsidP="002111CA">
            <w:pPr>
              <w:keepNext/>
              <w:jc w:val="center"/>
              <w:rPr>
                <w:rFonts w:ascii="Arial Narrow" w:hAnsi="Arial Narrow"/>
                <w:i/>
                <w:iCs/>
                <w:sz w:val="20"/>
                <w:szCs w:val="20"/>
              </w:rPr>
            </w:pPr>
            <w:r w:rsidRPr="00D16F9D">
              <w:rPr>
                <w:rFonts w:ascii="Arial Narrow" w:hAnsi="Arial Narrow"/>
                <w:i/>
                <w:iCs/>
                <w:sz w:val="20"/>
                <w:szCs w:val="20"/>
              </w:rPr>
              <w:t>41 (63.1)</w:t>
            </w:r>
          </w:p>
        </w:tc>
      </w:tr>
      <w:tr w:rsidR="00960DCF" w:rsidRPr="00D16F9D" w14:paraId="05DF827D" w14:textId="77777777" w:rsidTr="002B48FE">
        <w:tc>
          <w:tcPr>
            <w:tcW w:w="1856" w:type="dxa"/>
            <w:shd w:val="clear" w:color="auto" w:fill="DBE5F1" w:themeFill="accent1" w:themeFillTint="33"/>
            <w:vAlign w:val="center"/>
          </w:tcPr>
          <w:p w14:paraId="33401960" w14:textId="77777777" w:rsidR="00960DCF" w:rsidRPr="00D16F9D" w:rsidRDefault="00960DCF" w:rsidP="002111CA">
            <w:pPr>
              <w:keepNext/>
              <w:rPr>
                <w:rFonts w:ascii="Arial Narrow" w:hAnsi="Arial Narrow"/>
                <w:sz w:val="20"/>
                <w:szCs w:val="20"/>
              </w:rPr>
            </w:pPr>
            <w:r w:rsidRPr="00D16F9D">
              <w:rPr>
                <w:rFonts w:ascii="Arial Narrow" w:hAnsi="Arial Narrow"/>
                <w:sz w:val="20"/>
                <w:szCs w:val="20"/>
              </w:rPr>
              <w:t xml:space="preserve">Median OS, months </w:t>
            </w:r>
          </w:p>
          <w:p w14:paraId="3D1A359E" w14:textId="77777777" w:rsidR="00960DCF" w:rsidRPr="00D16F9D" w:rsidRDefault="00960DCF" w:rsidP="002111CA">
            <w:pPr>
              <w:keepNext/>
              <w:rPr>
                <w:rFonts w:ascii="Arial Narrow" w:hAnsi="Arial Narrow"/>
                <w:sz w:val="20"/>
                <w:szCs w:val="20"/>
              </w:rPr>
            </w:pPr>
            <w:r w:rsidRPr="00D16F9D">
              <w:rPr>
                <w:rFonts w:ascii="Arial Narrow" w:hAnsi="Arial Narrow"/>
                <w:sz w:val="20"/>
                <w:szCs w:val="20"/>
              </w:rPr>
              <w:t>(95% CI)</w:t>
            </w:r>
          </w:p>
        </w:tc>
        <w:tc>
          <w:tcPr>
            <w:tcW w:w="1194" w:type="dxa"/>
            <w:shd w:val="clear" w:color="auto" w:fill="DBE5F1" w:themeFill="accent1" w:themeFillTint="33"/>
            <w:vAlign w:val="center"/>
          </w:tcPr>
          <w:p w14:paraId="3187BBA7" w14:textId="77777777" w:rsidR="00960DCF" w:rsidRPr="00D16F9D" w:rsidRDefault="00960DCF" w:rsidP="002111CA">
            <w:pPr>
              <w:keepNext/>
              <w:jc w:val="center"/>
              <w:rPr>
                <w:rFonts w:ascii="Arial Narrow" w:hAnsi="Arial Narrow"/>
                <w:i/>
                <w:iCs/>
                <w:sz w:val="20"/>
                <w:szCs w:val="20"/>
              </w:rPr>
            </w:pPr>
            <w:r w:rsidRPr="00D16F9D">
              <w:rPr>
                <w:rFonts w:ascii="Arial Narrow" w:hAnsi="Arial Narrow"/>
                <w:i/>
                <w:iCs/>
                <w:sz w:val="20"/>
                <w:szCs w:val="20"/>
              </w:rPr>
              <w:t>NR</w:t>
            </w:r>
          </w:p>
          <w:p w14:paraId="3F36B38F" w14:textId="77777777" w:rsidR="00960DCF" w:rsidRPr="00D16F9D" w:rsidRDefault="00960DCF" w:rsidP="002111CA">
            <w:pPr>
              <w:keepNext/>
              <w:jc w:val="center"/>
              <w:rPr>
                <w:rFonts w:ascii="Arial Narrow" w:hAnsi="Arial Narrow"/>
                <w:i/>
                <w:iCs/>
                <w:sz w:val="20"/>
                <w:szCs w:val="20"/>
              </w:rPr>
            </w:pPr>
            <w:r w:rsidRPr="00D16F9D">
              <w:rPr>
                <w:rFonts w:ascii="Arial Narrow" w:hAnsi="Arial Narrow"/>
                <w:i/>
                <w:iCs/>
                <w:sz w:val="20"/>
                <w:szCs w:val="20"/>
              </w:rPr>
              <w:t>(NR, NR)</w:t>
            </w:r>
          </w:p>
        </w:tc>
        <w:tc>
          <w:tcPr>
            <w:tcW w:w="1193" w:type="dxa"/>
            <w:shd w:val="clear" w:color="auto" w:fill="DBE5F1" w:themeFill="accent1" w:themeFillTint="33"/>
            <w:vAlign w:val="center"/>
          </w:tcPr>
          <w:p w14:paraId="30935023" w14:textId="77777777" w:rsidR="00960DCF" w:rsidRPr="00D16F9D" w:rsidRDefault="00960DCF" w:rsidP="002111CA">
            <w:pPr>
              <w:keepNext/>
              <w:jc w:val="center"/>
              <w:rPr>
                <w:rFonts w:ascii="Arial Narrow" w:hAnsi="Arial Narrow"/>
                <w:i/>
                <w:iCs/>
                <w:sz w:val="20"/>
                <w:szCs w:val="20"/>
              </w:rPr>
            </w:pPr>
            <w:r w:rsidRPr="00D16F9D">
              <w:rPr>
                <w:rFonts w:ascii="Arial Narrow" w:hAnsi="Arial Narrow"/>
                <w:i/>
                <w:iCs/>
                <w:sz w:val="20"/>
                <w:szCs w:val="20"/>
              </w:rPr>
              <w:t>NR</w:t>
            </w:r>
          </w:p>
          <w:p w14:paraId="1E762ABB" w14:textId="77777777" w:rsidR="00960DCF" w:rsidRPr="00D16F9D" w:rsidRDefault="00960DCF" w:rsidP="002111CA">
            <w:pPr>
              <w:keepNext/>
              <w:jc w:val="center"/>
              <w:rPr>
                <w:rFonts w:ascii="Arial Narrow" w:hAnsi="Arial Narrow"/>
                <w:i/>
                <w:iCs/>
                <w:sz w:val="20"/>
                <w:szCs w:val="20"/>
              </w:rPr>
            </w:pPr>
            <w:r w:rsidRPr="00D16F9D">
              <w:rPr>
                <w:rFonts w:ascii="Arial Narrow" w:hAnsi="Arial Narrow"/>
                <w:i/>
                <w:iCs/>
                <w:sz w:val="20"/>
                <w:szCs w:val="20"/>
              </w:rPr>
              <w:t>(23.2, NR)</w:t>
            </w:r>
          </w:p>
        </w:tc>
        <w:tc>
          <w:tcPr>
            <w:tcW w:w="1194" w:type="dxa"/>
            <w:shd w:val="clear" w:color="auto" w:fill="DBE5F1" w:themeFill="accent1" w:themeFillTint="33"/>
            <w:vAlign w:val="center"/>
          </w:tcPr>
          <w:p w14:paraId="3651FD82" w14:textId="77777777" w:rsidR="00960DCF" w:rsidRPr="00D16F9D" w:rsidRDefault="00960DCF" w:rsidP="002111CA">
            <w:pPr>
              <w:keepNext/>
              <w:jc w:val="center"/>
              <w:rPr>
                <w:rFonts w:ascii="Arial Narrow" w:hAnsi="Arial Narrow"/>
                <w:i/>
                <w:iCs/>
                <w:sz w:val="20"/>
                <w:szCs w:val="20"/>
              </w:rPr>
            </w:pPr>
            <w:r w:rsidRPr="00D16F9D">
              <w:rPr>
                <w:rFonts w:ascii="Arial Narrow" w:hAnsi="Arial Narrow"/>
                <w:i/>
                <w:iCs/>
                <w:sz w:val="20"/>
                <w:szCs w:val="20"/>
              </w:rPr>
              <w:t>NR</w:t>
            </w:r>
          </w:p>
          <w:p w14:paraId="02773933" w14:textId="77777777" w:rsidR="00960DCF" w:rsidRPr="00D16F9D" w:rsidRDefault="00960DCF" w:rsidP="002111CA">
            <w:pPr>
              <w:keepNext/>
              <w:jc w:val="center"/>
              <w:rPr>
                <w:rFonts w:ascii="Arial Narrow" w:hAnsi="Arial Narrow"/>
                <w:i/>
                <w:iCs/>
                <w:sz w:val="20"/>
                <w:szCs w:val="20"/>
              </w:rPr>
            </w:pPr>
            <w:r w:rsidRPr="00D16F9D">
              <w:rPr>
                <w:rFonts w:ascii="Arial Narrow" w:hAnsi="Arial Narrow"/>
                <w:i/>
                <w:iCs/>
                <w:sz w:val="20"/>
                <w:szCs w:val="20"/>
              </w:rPr>
              <w:t>(29.8, NR)</w:t>
            </w:r>
          </w:p>
        </w:tc>
        <w:tc>
          <w:tcPr>
            <w:tcW w:w="1193" w:type="dxa"/>
            <w:shd w:val="clear" w:color="auto" w:fill="DBE5F1" w:themeFill="accent1" w:themeFillTint="33"/>
            <w:vAlign w:val="center"/>
          </w:tcPr>
          <w:p w14:paraId="32DA0C41" w14:textId="77777777" w:rsidR="00960DCF" w:rsidRPr="00D16F9D" w:rsidRDefault="00960DCF" w:rsidP="002111CA">
            <w:pPr>
              <w:keepNext/>
              <w:jc w:val="center"/>
              <w:rPr>
                <w:rFonts w:ascii="Arial Narrow" w:hAnsi="Arial Narrow"/>
                <w:i/>
                <w:iCs/>
                <w:sz w:val="20"/>
                <w:szCs w:val="20"/>
              </w:rPr>
            </w:pPr>
            <w:r w:rsidRPr="00D16F9D">
              <w:rPr>
                <w:rFonts w:ascii="Arial Narrow" w:hAnsi="Arial Narrow"/>
                <w:i/>
                <w:iCs/>
                <w:sz w:val="20"/>
                <w:szCs w:val="20"/>
              </w:rPr>
              <w:t>29.8</w:t>
            </w:r>
          </w:p>
          <w:p w14:paraId="7214F254" w14:textId="77777777" w:rsidR="00960DCF" w:rsidRPr="00D16F9D" w:rsidRDefault="00960DCF" w:rsidP="002111CA">
            <w:pPr>
              <w:keepNext/>
              <w:jc w:val="center"/>
              <w:rPr>
                <w:rFonts w:ascii="Arial Narrow" w:hAnsi="Arial Narrow"/>
                <w:i/>
                <w:iCs/>
                <w:sz w:val="20"/>
                <w:szCs w:val="20"/>
              </w:rPr>
            </w:pPr>
            <w:r w:rsidRPr="00D16F9D">
              <w:rPr>
                <w:rFonts w:ascii="Arial Narrow" w:hAnsi="Arial Narrow"/>
                <w:i/>
                <w:iCs/>
                <w:sz w:val="20"/>
                <w:szCs w:val="20"/>
              </w:rPr>
              <w:t>(21.9, NR)</w:t>
            </w:r>
          </w:p>
        </w:tc>
        <w:tc>
          <w:tcPr>
            <w:tcW w:w="1194" w:type="dxa"/>
            <w:shd w:val="clear" w:color="auto" w:fill="DBE5F1" w:themeFill="accent1" w:themeFillTint="33"/>
            <w:vAlign w:val="center"/>
          </w:tcPr>
          <w:p w14:paraId="28A173C2" w14:textId="77777777" w:rsidR="00960DCF" w:rsidRPr="00D16F9D" w:rsidRDefault="00960DCF" w:rsidP="002111CA">
            <w:pPr>
              <w:keepNext/>
              <w:jc w:val="center"/>
              <w:rPr>
                <w:rFonts w:ascii="Arial Narrow" w:hAnsi="Arial Narrow"/>
                <w:i/>
                <w:iCs/>
                <w:sz w:val="20"/>
                <w:szCs w:val="20"/>
              </w:rPr>
            </w:pPr>
            <w:r w:rsidRPr="00D16F9D">
              <w:rPr>
                <w:rFonts w:ascii="Arial Narrow" w:hAnsi="Arial Narrow"/>
                <w:i/>
                <w:iCs/>
                <w:sz w:val="20"/>
                <w:szCs w:val="20"/>
              </w:rPr>
              <w:t>NR</w:t>
            </w:r>
          </w:p>
          <w:p w14:paraId="54E29B0A" w14:textId="77777777" w:rsidR="00960DCF" w:rsidRPr="00D16F9D" w:rsidRDefault="00960DCF" w:rsidP="002111CA">
            <w:pPr>
              <w:keepNext/>
              <w:jc w:val="center"/>
              <w:rPr>
                <w:rFonts w:ascii="Arial Narrow" w:hAnsi="Arial Narrow"/>
                <w:i/>
                <w:iCs/>
                <w:sz w:val="20"/>
                <w:szCs w:val="20"/>
              </w:rPr>
            </w:pPr>
            <w:r w:rsidRPr="00D16F9D">
              <w:rPr>
                <w:rFonts w:ascii="Arial Narrow" w:hAnsi="Arial Narrow"/>
                <w:i/>
                <w:iCs/>
                <w:sz w:val="20"/>
                <w:szCs w:val="20"/>
              </w:rPr>
              <w:t>(NR, NR)</w:t>
            </w:r>
          </w:p>
        </w:tc>
        <w:tc>
          <w:tcPr>
            <w:tcW w:w="1193" w:type="dxa"/>
            <w:shd w:val="clear" w:color="auto" w:fill="DBE5F1" w:themeFill="accent1" w:themeFillTint="33"/>
            <w:vAlign w:val="center"/>
          </w:tcPr>
          <w:p w14:paraId="1462A601" w14:textId="77777777" w:rsidR="00960DCF" w:rsidRPr="00D16F9D" w:rsidRDefault="00960DCF" w:rsidP="002111CA">
            <w:pPr>
              <w:keepNext/>
              <w:jc w:val="center"/>
              <w:rPr>
                <w:rFonts w:ascii="Arial Narrow" w:hAnsi="Arial Narrow"/>
                <w:i/>
                <w:iCs/>
                <w:sz w:val="20"/>
                <w:szCs w:val="20"/>
              </w:rPr>
            </w:pPr>
            <w:r w:rsidRPr="00D16F9D">
              <w:rPr>
                <w:rFonts w:ascii="Arial Narrow" w:hAnsi="Arial Narrow"/>
                <w:i/>
                <w:iCs/>
                <w:sz w:val="20"/>
                <w:szCs w:val="20"/>
              </w:rPr>
              <w:t>NR</w:t>
            </w:r>
          </w:p>
          <w:p w14:paraId="27871FE6" w14:textId="77777777" w:rsidR="00960DCF" w:rsidRPr="00D16F9D" w:rsidRDefault="00960DCF" w:rsidP="002111CA">
            <w:pPr>
              <w:keepNext/>
              <w:jc w:val="center"/>
              <w:rPr>
                <w:rFonts w:ascii="Arial Narrow" w:hAnsi="Arial Narrow"/>
                <w:i/>
                <w:iCs/>
                <w:sz w:val="20"/>
                <w:szCs w:val="20"/>
              </w:rPr>
            </w:pPr>
            <w:r w:rsidRPr="00D16F9D">
              <w:rPr>
                <w:rFonts w:ascii="Arial Narrow" w:hAnsi="Arial Narrow"/>
                <w:i/>
                <w:iCs/>
                <w:sz w:val="20"/>
                <w:szCs w:val="20"/>
              </w:rPr>
              <w:t>(23.2, NR)</w:t>
            </w:r>
          </w:p>
        </w:tc>
      </w:tr>
      <w:tr w:rsidR="00960DCF" w:rsidRPr="00D16F9D" w14:paraId="7B48DC5E" w14:textId="77777777" w:rsidTr="002B48FE">
        <w:tc>
          <w:tcPr>
            <w:tcW w:w="1856" w:type="dxa"/>
            <w:shd w:val="clear" w:color="auto" w:fill="DBE5F1" w:themeFill="accent1" w:themeFillTint="33"/>
            <w:vAlign w:val="center"/>
          </w:tcPr>
          <w:p w14:paraId="6A9DB745" w14:textId="77777777" w:rsidR="00960DCF" w:rsidRPr="00D16F9D" w:rsidRDefault="00960DCF" w:rsidP="002111CA">
            <w:pPr>
              <w:keepNext/>
              <w:rPr>
                <w:rFonts w:ascii="Arial Narrow" w:hAnsi="Arial Narrow"/>
                <w:sz w:val="20"/>
                <w:szCs w:val="20"/>
              </w:rPr>
            </w:pPr>
            <w:r w:rsidRPr="00D16F9D">
              <w:rPr>
                <w:rFonts w:ascii="Arial Narrow" w:hAnsi="Arial Narrow"/>
                <w:sz w:val="20"/>
                <w:szCs w:val="20"/>
              </w:rPr>
              <w:t xml:space="preserve">Hazard Ratio </w:t>
            </w:r>
          </w:p>
          <w:p w14:paraId="3F8CC54E" w14:textId="77777777" w:rsidR="00960DCF" w:rsidRPr="00D16F9D" w:rsidRDefault="00960DCF" w:rsidP="002111CA">
            <w:pPr>
              <w:keepNext/>
              <w:rPr>
                <w:rFonts w:ascii="Arial Narrow" w:hAnsi="Arial Narrow"/>
                <w:sz w:val="20"/>
                <w:szCs w:val="20"/>
              </w:rPr>
            </w:pPr>
            <w:r w:rsidRPr="00D16F9D">
              <w:rPr>
                <w:rFonts w:ascii="Arial Narrow" w:hAnsi="Arial Narrow"/>
                <w:sz w:val="20"/>
                <w:szCs w:val="20"/>
              </w:rPr>
              <w:t xml:space="preserve">(95% CI) </w:t>
            </w:r>
            <w:r w:rsidRPr="00D16F9D">
              <w:rPr>
                <w:rFonts w:ascii="Arial Narrow" w:hAnsi="Arial Narrow"/>
                <w:sz w:val="20"/>
                <w:szCs w:val="20"/>
                <w:vertAlign w:val="superscript"/>
              </w:rPr>
              <w:t>a</w:t>
            </w:r>
          </w:p>
        </w:tc>
        <w:tc>
          <w:tcPr>
            <w:tcW w:w="2387" w:type="dxa"/>
            <w:gridSpan w:val="2"/>
            <w:shd w:val="clear" w:color="auto" w:fill="DBE5F1" w:themeFill="accent1" w:themeFillTint="33"/>
            <w:vAlign w:val="center"/>
          </w:tcPr>
          <w:p w14:paraId="167A291D" w14:textId="77777777" w:rsidR="00960DCF" w:rsidRPr="00D16F9D" w:rsidRDefault="00960DCF" w:rsidP="002111CA">
            <w:pPr>
              <w:keepNext/>
              <w:jc w:val="center"/>
              <w:rPr>
                <w:rFonts w:ascii="Arial Narrow" w:hAnsi="Arial Narrow"/>
                <w:i/>
                <w:iCs/>
                <w:sz w:val="20"/>
                <w:szCs w:val="20"/>
              </w:rPr>
            </w:pPr>
            <w:r w:rsidRPr="00D16F9D">
              <w:rPr>
                <w:rFonts w:ascii="Arial Narrow" w:hAnsi="Arial Narrow"/>
                <w:i/>
                <w:iCs/>
                <w:sz w:val="20"/>
                <w:szCs w:val="20"/>
              </w:rPr>
              <w:t>0.64</w:t>
            </w:r>
          </w:p>
          <w:p w14:paraId="678806F6" w14:textId="705A6986" w:rsidR="00960DCF" w:rsidRPr="00D16F9D" w:rsidRDefault="00960DCF" w:rsidP="002111CA">
            <w:pPr>
              <w:keepNext/>
              <w:jc w:val="center"/>
              <w:rPr>
                <w:rFonts w:ascii="Arial Narrow" w:hAnsi="Arial Narrow"/>
                <w:i/>
                <w:iCs/>
                <w:sz w:val="20"/>
                <w:szCs w:val="20"/>
                <w:vertAlign w:val="superscript"/>
              </w:rPr>
            </w:pPr>
            <w:r w:rsidRPr="00D16F9D">
              <w:rPr>
                <w:rFonts w:ascii="Arial Narrow" w:hAnsi="Arial Narrow"/>
                <w:i/>
                <w:iCs/>
                <w:sz w:val="20"/>
                <w:szCs w:val="20"/>
              </w:rPr>
              <w:t xml:space="preserve">(0.46, 0.87) </w:t>
            </w:r>
            <w:r w:rsidR="00644E42">
              <w:rPr>
                <w:rFonts w:ascii="Arial Narrow" w:hAnsi="Arial Narrow"/>
                <w:i/>
                <w:iCs/>
                <w:sz w:val="20"/>
                <w:szCs w:val="20"/>
                <w:vertAlign w:val="superscript"/>
              </w:rPr>
              <w:t>d</w:t>
            </w:r>
          </w:p>
        </w:tc>
        <w:tc>
          <w:tcPr>
            <w:tcW w:w="2387" w:type="dxa"/>
            <w:gridSpan w:val="2"/>
            <w:shd w:val="clear" w:color="auto" w:fill="DBE5F1" w:themeFill="accent1" w:themeFillTint="33"/>
            <w:vAlign w:val="center"/>
          </w:tcPr>
          <w:p w14:paraId="68800BDE" w14:textId="77777777" w:rsidR="00960DCF" w:rsidRPr="00D16F9D" w:rsidRDefault="00960DCF" w:rsidP="002111CA">
            <w:pPr>
              <w:keepNext/>
              <w:jc w:val="center"/>
              <w:rPr>
                <w:rFonts w:ascii="Arial Narrow" w:hAnsi="Arial Narrow"/>
                <w:i/>
                <w:iCs/>
                <w:sz w:val="20"/>
                <w:szCs w:val="20"/>
              </w:rPr>
            </w:pPr>
            <w:r w:rsidRPr="00D16F9D">
              <w:rPr>
                <w:rFonts w:ascii="Arial Narrow" w:hAnsi="Arial Narrow"/>
                <w:i/>
                <w:iCs/>
                <w:sz w:val="20"/>
                <w:szCs w:val="20"/>
              </w:rPr>
              <w:t>0.73</w:t>
            </w:r>
          </w:p>
          <w:p w14:paraId="13543132" w14:textId="0D6A5336" w:rsidR="00960DCF" w:rsidRPr="00751F09" w:rsidRDefault="00960DCF" w:rsidP="002111CA">
            <w:pPr>
              <w:keepNext/>
              <w:jc w:val="center"/>
              <w:rPr>
                <w:rFonts w:ascii="Arial Narrow" w:hAnsi="Arial Narrow"/>
                <w:i/>
                <w:iCs/>
                <w:sz w:val="20"/>
                <w:szCs w:val="20"/>
                <w:vertAlign w:val="superscript"/>
              </w:rPr>
            </w:pPr>
            <w:r w:rsidRPr="00D16F9D">
              <w:rPr>
                <w:rFonts w:ascii="Arial Narrow" w:hAnsi="Arial Narrow"/>
                <w:i/>
                <w:iCs/>
                <w:sz w:val="20"/>
                <w:szCs w:val="20"/>
              </w:rPr>
              <w:t>(0.52, 1.02)</w:t>
            </w:r>
            <w:r w:rsidR="00751F09">
              <w:rPr>
                <w:rFonts w:ascii="Arial Narrow" w:hAnsi="Arial Narrow"/>
                <w:i/>
                <w:iCs/>
                <w:sz w:val="20"/>
                <w:szCs w:val="20"/>
              </w:rPr>
              <w:t xml:space="preserve"> </w:t>
            </w:r>
            <w:r w:rsidR="00751F09">
              <w:rPr>
                <w:rFonts w:ascii="Arial Narrow" w:hAnsi="Arial Narrow"/>
                <w:i/>
                <w:iCs/>
                <w:sz w:val="20"/>
                <w:szCs w:val="20"/>
                <w:vertAlign w:val="superscript"/>
              </w:rPr>
              <w:t>c</w:t>
            </w:r>
          </w:p>
        </w:tc>
        <w:tc>
          <w:tcPr>
            <w:tcW w:w="2387" w:type="dxa"/>
            <w:gridSpan w:val="2"/>
            <w:shd w:val="clear" w:color="auto" w:fill="DBE5F1" w:themeFill="accent1" w:themeFillTint="33"/>
            <w:vAlign w:val="center"/>
          </w:tcPr>
          <w:p w14:paraId="1FF01412" w14:textId="77777777" w:rsidR="00960DCF" w:rsidRPr="00D16F9D" w:rsidRDefault="00960DCF" w:rsidP="002111CA">
            <w:pPr>
              <w:keepNext/>
              <w:jc w:val="center"/>
              <w:rPr>
                <w:rFonts w:ascii="Arial Narrow" w:hAnsi="Arial Narrow"/>
                <w:i/>
                <w:iCs/>
                <w:sz w:val="20"/>
                <w:szCs w:val="20"/>
              </w:rPr>
            </w:pPr>
            <w:r w:rsidRPr="00D16F9D">
              <w:rPr>
                <w:rFonts w:ascii="Arial Narrow" w:hAnsi="Arial Narrow"/>
                <w:i/>
                <w:iCs/>
                <w:sz w:val="20"/>
                <w:szCs w:val="20"/>
              </w:rPr>
              <w:t>0.30</w:t>
            </w:r>
          </w:p>
          <w:p w14:paraId="583EC643" w14:textId="0B6282C8" w:rsidR="00960DCF" w:rsidRPr="00A3564F" w:rsidRDefault="00960DCF" w:rsidP="002111CA">
            <w:pPr>
              <w:keepNext/>
              <w:jc w:val="center"/>
              <w:rPr>
                <w:rFonts w:ascii="Arial Narrow" w:hAnsi="Arial Narrow"/>
                <w:i/>
                <w:iCs/>
                <w:sz w:val="20"/>
                <w:szCs w:val="20"/>
                <w:vertAlign w:val="superscript"/>
              </w:rPr>
            </w:pPr>
            <w:r w:rsidRPr="00D16F9D">
              <w:rPr>
                <w:rFonts w:ascii="Arial Narrow" w:hAnsi="Arial Narrow"/>
                <w:i/>
                <w:iCs/>
                <w:sz w:val="20"/>
                <w:szCs w:val="20"/>
              </w:rPr>
              <w:t>(0.13, 0.70)</w:t>
            </w:r>
            <w:r w:rsidR="00A3564F">
              <w:rPr>
                <w:rFonts w:ascii="Arial Narrow" w:hAnsi="Arial Narrow"/>
                <w:i/>
                <w:iCs/>
                <w:sz w:val="20"/>
                <w:szCs w:val="20"/>
              </w:rPr>
              <w:t xml:space="preserve"> </w:t>
            </w:r>
            <w:r w:rsidR="00A3564F">
              <w:rPr>
                <w:rFonts w:ascii="Arial Narrow" w:hAnsi="Arial Narrow"/>
                <w:i/>
                <w:iCs/>
                <w:sz w:val="20"/>
                <w:szCs w:val="20"/>
                <w:vertAlign w:val="superscript"/>
              </w:rPr>
              <w:t>c</w:t>
            </w:r>
          </w:p>
        </w:tc>
      </w:tr>
      <w:tr w:rsidR="00960DCF" w:rsidRPr="002550FA" w14:paraId="00507D47" w14:textId="77777777" w:rsidTr="002B48FE">
        <w:tc>
          <w:tcPr>
            <w:tcW w:w="1856" w:type="dxa"/>
            <w:shd w:val="clear" w:color="auto" w:fill="DBE5F1" w:themeFill="accent1" w:themeFillTint="33"/>
            <w:vAlign w:val="center"/>
          </w:tcPr>
          <w:p w14:paraId="353AEECC" w14:textId="0EBF5B8F" w:rsidR="00960DCF" w:rsidRPr="002550FA" w:rsidRDefault="00960DCF" w:rsidP="002111CA">
            <w:pPr>
              <w:keepNext/>
              <w:rPr>
                <w:rFonts w:ascii="Arial Narrow" w:hAnsi="Arial Narrow"/>
                <w:sz w:val="20"/>
                <w:szCs w:val="20"/>
              </w:rPr>
            </w:pPr>
            <w:r w:rsidRPr="002550FA">
              <w:rPr>
                <w:rFonts w:ascii="Arial Narrow" w:hAnsi="Arial Narrow"/>
                <w:sz w:val="20"/>
                <w:szCs w:val="20"/>
              </w:rPr>
              <w:t>p-value</w:t>
            </w:r>
            <w:r w:rsidR="005D5D12" w:rsidRPr="002550FA">
              <w:rPr>
                <w:rFonts w:ascii="Arial Narrow" w:hAnsi="Arial Narrow"/>
                <w:sz w:val="20"/>
                <w:szCs w:val="20"/>
              </w:rPr>
              <w:t>(1 sided)</w:t>
            </w:r>
          </w:p>
        </w:tc>
        <w:tc>
          <w:tcPr>
            <w:tcW w:w="2387" w:type="dxa"/>
            <w:gridSpan w:val="2"/>
            <w:shd w:val="clear" w:color="auto" w:fill="DBE5F1" w:themeFill="accent1" w:themeFillTint="33"/>
            <w:vAlign w:val="center"/>
          </w:tcPr>
          <w:p w14:paraId="30E7CA46" w14:textId="7A977211" w:rsidR="00960DCF" w:rsidRPr="002550FA" w:rsidRDefault="00960DCF" w:rsidP="002111CA">
            <w:pPr>
              <w:keepNext/>
              <w:jc w:val="center"/>
              <w:rPr>
                <w:rFonts w:ascii="Arial Narrow" w:hAnsi="Arial Narrow"/>
                <w:i/>
                <w:iCs/>
                <w:sz w:val="20"/>
                <w:szCs w:val="20"/>
                <w:vertAlign w:val="superscript"/>
              </w:rPr>
            </w:pPr>
            <w:r w:rsidRPr="002550FA">
              <w:rPr>
                <w:rFonts w:ascii="Arial Narrow" w:hAnsi="Arial Narrow"/>
                <w:i/>
                <w:iCs/>
                <w:sz w:val="20"/>
                <w:szCs w:val="20"/>
              </w:rPr>
              <w:t xml:space="preserve">0.0021 </w:t>
            </w:r>
            <w:r w:rsidR="00644E42" w:rsidRPr="002550FA">
              <w:rPr>
                <w:rFonts w:ascii="Arial Narrow" w:hAnsi="Arial Narrow"/>
                <w:i/>
                <w:iCs/>
                <w:sz w:val="20"/>
                <w:szCs w:val="20"/>
                <w:vertAlign w:val="superscript"/>
              </w:rPr>
              <w:t>d</w:t>
            </w:r>
          </w:p>
        </w:tc>
        <w:tc>
          <w:tcPr>
            <w:tcW w:w="2387" w:type="dxa"/>
            <w:gridSpan w:val="2"/>
            <w:shd w:val="clear" w:color="auto" w:fill="DBE5F1" w:themeFill="accent1" w:themeFillTint="33"/>
            <w:vAlign w:val="center"/>
          </w:tcPr>
          <w:p w14:paraId="4747A1D1" w14:textId="11A3E8AA" w:rsidR="00960DCF" w:rsidRPr="002550FA" w:rsidRDefault="00F22B52" w:rsidP="002111CA">
            <w:pPr>
              <w:keepNext/>
              <w:jc w:val="center"/>
              <w:rPr>
                <w:rFonts w:ascii="Arial Narrow" w:hAnsi="Arial Narrow"/>
                <w:i/>
                <w:iCs/>
                <w:sz w:val="20"/>
                <w:szCs w:val="20"/>
                <w:vertAlign w:val="superscript"/>
              </w:rPr>
            </w:pPr>
            <w:r w:rsidRPr="002550FA">
              <w:rPr>
                <w:rFonts w:ascii="Arial Narrow" w:hAnsi="Arial Narrow"/>
                <w:i/>
                <w:iCs/>
                <w:sz w:val="20"/>
                <w:szCs w:val="20"/>
              </w:rPr>
              <w:t xml:space="preserve">Nominal </w:t>
            </w:r>
            <w:r w:rsidR="00960DCF" w:rsidRPr="002550FA">
              <w:rPr>
                <w:rFonts w:ascii="Arial Narrow" w:hAnsi="Arial Narrow"/>
                <w:i/>
                <w:iCs/>
                <w:sz w:val="20"/>
                <w:szCs w:val="20"/>
              </w:rPr>
              <w:t>0.0333</w:t>
            </w:r>
            <w:r w:rsidR="00751F09" w:rsidRPr="002550FA">
              <w:rPr>
                <w:rFonts w:ascii="Arial Narrow" w:hAnsi="Arial Narrow"/>
                <w:i/>
                <w:iCs/>
                <w:sz w:val="20"/>
                <w:szCs w:val="20"/>
              </w:rPr>
              <w:t xml:space="preserve"> </w:t>
            </w:r>
            <w:r w:rsidR="00751F09" w:rsidRPr="002550FA">
              <w:rPr>
                <w:rFonts w:ascii="Arial Narrow" w:hAnsi="Arial Narrow"/>
                <w:i/>
                <w:iCs/>
                <w:sz w:val="20"/>
                <w:szCs w:val="20"/>
                <w:vertAlign w:val="superscript"/>
              </w:rPr>
              <w:t>c</w:t>
            </w:r>
          </w:p>
        </w:tc>
        <w:tc>
          <w:tcPr>
            <w:tcW w:w="2387" w:type="dxa"/>
            <w:gridSpan w:val="2"/>
            <w:shd w:val="clear" w:color="auto" w:fill="DBE5F1" w:themeFill="accent1" w:themeFillTint="33"/>
            <w:vAlign w:val="center"/>
          </w:tcPr>
          <w:p w14:paraId="2217A638" w14:textId="46CD07D3" w:rsidR="00960DCF" w:rsidRPr="002550FA" w:rsidRDefault="00F22B52" w:rsidP="002111CA">
            <w:pPr>
              <w:keepNext/>
              <w:jc w:val="center"/>
              <w:rPr>
                <w:rFonts w:ascii="Arial Narrow" w:hAnsi="Arial Narrow"/>
                <w:i/>
                <w:iCs/>
                <w:sz w:val="20"/>
                <w:szCs w:val="20"/>
                <w:vertAlign w:val="superscript"/>
              </w:rPr>
            </w:pPr>
            <w:r w:rsidRPr="002550FA">
              <w:rPr>
                <w:rFonts w:ascii="Arial Narrow" w:hAnsi="Arial Narrow"/>
                <w:i/>
                <w:iCs/>
                <w:sz w:val="20"/>
                <w:szCs w:val="20"/>
              </w:rPr>
              <w:t xml:space="preserve">Nominal </w:t>
            </w:r>
            <w:r w:rsidR="00960DCF" w:rsidRPr="002550FA">
              <w:rPr>
                <w:rFonts w:ascii="Arial Narrow" w:hAnsi="Arial Narrow"/>
                <w:i/>
                <w:iCs/>
                <w:sz w:val="20"/>
                <w:szCs w:val="20"/>
              </w:rPr>
              <w:t>0.0016</w:t>
            </w:r>
            <w:r w:rsidR="00A3564F" w:rsidRPr="002550FA">
              <w:rPr>
                <w:rFonts w:ascii="Arial Narrow" w:hAnsi="Arial Narrow"/>
                <w:i/>
                <w:iCs/>
                <w:sz w:val="20"/>
                <w:szCs w:val="20"/>
              </w:rPr>
              <w:t xml:space="preserve"> </w:t>
            </w:r>
            <w:r w:rsidR="00A3564F" w:rsidRPr="002550FA">
              <w:rPr>
                <w:rFonts w:ascii="Arial Narrow" w:hAnsi="Arial Narrow"/>
                <w:i/>
                <w:iCs/>
                <w:sz w:val="20"/>
                <w:szCs w:val="20"/>
                <w:vertAlign w:val="superscript"/>
              </w:rPr>
              <w:t>c</w:t>
            </w:r>
          </w:p>
        </w:tc>
      </w:tr>
    </w:tbl>
    <w:p w14:paraId="2AE2B27C" w14:textId="77777777" w:rsidR="00960DCF" w:rsidRPr="002550FA" w:rsidRDefault="00960DCF" w:rsidP="002111CA">
      <w:pPr>
        <w:pStyle w:val="FooterTableFigure"/>
        <w:keepNext/>
        <w:spacing w:after="0"/>
        <w:rPr>
          <w:sz w:val="20"/>
        </w:rPr>
      </w:pPr>
      <w:r w:rsidRPr="002550FA">
        <w:t>Source: Table 32, p73 of the resubmission.</w:t>
      </w:r>
    </w:p>
    <w:p w14:paraId="55E60089" w14:textId="77777777" w:rsidR="00960DCF" w:rsidRPr="00D16F9D" w:rsidRDefault="00960DCF" w:rsidP="002111CA">
      <w:pPr>
        <w:keepNext/>
        <w:rPr>
          <w:rFonts w:ascii="Arial Narrow" w:eastAsia="Calibri" w:hAnsi="Arial Narrow"/>
          <w:snapToGrid w:val="0"/>
          <w:sz w:val="18"/>
          <w:szCs w:val="18"/>
        </w:rPr>
      </w:pPr>
      <w:r w:rsidRPr="002550FA">
        <w:rPr>
          <w:rFonts w:ascii="Arial Narrow" w:eastAsia="Calibri" w:hAnsi="Arial Narrow"/>
          <w:snapToGrid w:val="0"/>
          <w:sz w:val="18"/>
          <w:szCs w:val="18"/>
        </w:rPr>
        <w:t>CI=confidence interval; CP=carboplatin-paclitaxel; dMMR=mismatch</w:t>
      </w:r>
      <w:r w:rsidRPr="0BE52701">
        <w:rPr>
          <w:rFonts w:ascii="Arial Narrow" w:eastAsia="Calibri" w:hAnsi="Arial Narrow"/>
          <w:snapToGrid w:val="0"/>
          <w:sz w:val="18"/>
          <w:szCs w:val="18"/>
        </w:rPr>
        <w:t xml:space="preserve"> repair deficient; DOS=dostarlimab; FU=follow-up; IA = interim analysis; pMMR=mismatch repair proficient; MSI-H=high microsatellite instability; MSS=microsatellite stable; NR=not reached; PBO=placebo; OS=overall survival</w:t>
      </w:r>
    </w:p>
    <w:p w14:paraId="73AF668D" w14:textId="77777777" w:rsidR="00960DCF" w:rsidRPr="00D16F9D" w:rsidRDefault="00960DCF" w:rsidP="002111CA">
      <w:pPr>
        <w:keepNext/>
        <w:rPr>
          <w:rFonts w:ascii="Arial Narrow" w:eastAsia="Calibri" w:hAnsi="Arial Narrow"/>
          <w:snapToGrid w:val="0"/>
          <w:sz w:val="18"/>
          <w:szCs w:val="18"/>
        </w:rPr>
      </w:pPr>
      <w:r w:rsidRPr="0BE52701">
        <w:rPr>
          <w:rFonts w:ascii="Arial Narrow" w:eastAsia="Calibri" w:hAnsi="Arial Narrow"/>
          <w:snapToGrid w:val="0"/>
          <w:sz w:val="18"/>
          <w:szCs w:val="18"/>
        </w:rPr>
        <w:t xml:space="preserve">Text in bold indicate statistically significant differences </w:t>
      </w:r>
    </w:p>
    <w:p w14:paraId="2AFE26CF" w14:textId="77777777" w:rsidR="00960DCF" w:rsidRPr="00D16F9D" w:rsidRDefault="00960DCF" w:rsidP="002111CA">
      <w:pPr>
        <w:keepNext/>
        <w:rPr>
          <w:rFonts w:ascii="Arial Narrow" w:eastAsia="Calibri" w:hAnsi="Arial Narrow"/>
          <w:snapToGrid w:val="0"/>
          <w:sz w:val="18"/>
          <w:szCs w:val="18"/>
        </w:rPr>
      </w:pPr>
      <w:r w:rsidRPr="0BE52701">
        <w:rPr>
          <w:rFonts w:ascii="Arial Narrow" w:eastAsia="Calibri" w:hAnsi="Arial Narrow"/>
          <w:snapToGrid w:val="0"/>
          <w:sz w:val="18"/>
          <w:szCs w:val="18"/>
        </w:rPr>
        <w:t xml:space="preserve">Text in italics indicate values extracted during the evaluation </w:t>
      </w:r>
    </w:p>
    <w:p w14:paraId="7323A924" w14:textId="77777777" w:rsidR="00960DCF" w:rsidRPr="00D16F9D" w:rsidRDefault="00960DCF" w:rsidP="002111CA">
      <w:pPr>
        <w:keepNext/>
        <w:rPr>
          <w:rFonts w:ascii="Arial Narrow" w:eastAsia="Calibri" w:hAnsi="Arial Narrow"/>
          <w:snapToGrid w:val="0"/>
          <w:sz w:val="18"/>
          <w:szCs w:val="18"/>
        </w:rPr>
      </w:pPr>
      <w:r w:rsidRPr="0BE52701">
        <w:rPr>
          <w:rFonts w:ascii="Arial Narrow" w:eastAsia="Calibri" w:hAnsi="Arial Narrow"/>
          <w:snapToGrid w:val="0"/>
          <w:sz w:val="18"/>
          <w:szCs w:val="18"/>
        </w:rPr>
        <w:t>Blue shaded cells indicate values previously considered by the PBAC at the November 2023 meeting</w:t>
      </w:r>
    </w:p>
    <w:p w14:paraId="3A1CB108" w14:textId="77777777" w:rsidR="00960DCF" w:rsidRPr="00D16F9D" w:rsidRDefault="00960DCF" w:rsidP="002111CA">
      <w:pPr>
        <w:keepNext/>
        <w:rPr>
          <w:rFonts w:ascii="Arial Narrow" w:eastAsia="Calibri" w:hAnsi="Arial Narrow"/>
          <w:snapToGrid w:val="0"/>
          <w:sz w:val="18"/>
          <w:szCs w:val="22"/>
        </w:rPr>
      </w:pPr>
      <w:r w:rsidRPr="00D16F9D">
        <w:rPr>
          <w:rFonts w:ascii="Arial Narrow" w:eastAsia="Calibri" w:hAnsi="Arial Narrow"/>
          <w:snapToGrid w:val="0"/>
          <w:sz w:val="18"/>
          <w:szCs w:val="22"/>
        </w:rPr>
        <w:t>a Stratified Cox regression</w:t>
      </w:r>
    </w:p>
    <w:p w14:paraId="79C0498F" w14:textId="77777777" w:rsidR="00960DCF" w:rsidRPr="00D16F9D" w:rsidRDefault="00960DCF" w:rsidP="002111CA">
      <w:pPr>
        <w:keepNext/>
        <w:rPr>
          <w:rFonts w:ascii="Arial Narrow" w:eastAsia="Calibri" w:hAnsi="Arial Narrow"/>
          <w:snapToGrid w:val="0"/>
          <w:sz w:val="18"/>
          <w:szCs w:val="18"/>
        </w:rPr>
      </w:pPr>
      <w:r w:rsidRPr="0BE52701">
        <w:rPr>
          <w:rFonts w:ascii="Arial Narrow" w:eastAsia="Calibri" w:hAnsi="Arial Narrow"/>
          <w:snapToGrid w:val="0"/>
          <w:sz w:val="18"/>
          <w:szCs w:val="18"/>
        </w:rPr>
        <w:t xml:space="preserve">b Prespecified p-value stopping boundary for OS in IA2 was 0.01101, and was met at IA2. </w:t>
      </w:r>
    </w:p>
    <w:p w14:paraId="7EB579F1" w14:textId="3A55598D" w:rsidR="00644E42" w:rsidRDefault="00960DCF" w:rsidP="002111CA">
      <w:pPr>
        <w:keepNext/>
        <w:rPr>
          <w:rFonts w:ascii="Arial Narrow" w:eastAsia="Calibri" w:hAnsi="Arial Narrow"/>
          <w:snapToGrid w:val="0"/>
          <w:sz w:val="18"/>
          <w:szCs w:val="22"/>
        </w:rPr>
      </w:pPr>
      <w:r w:rsidRPr="00D16F9D">
        <w:rPr>
          <w:rFonts w:ascii="Arial Narrow" w:eastAsia="Calibri" w:hAnsi="Arial Narrow"/>
          <w:snapToGrid w:val="0"/>
          <w:sz w:val="18"/>
          <w:szCs w:val="22"/>
        </w:rPr>
        <w:t xml:space="preserve">c </w:t>
      </w:r>
      <w:r w:rsidR="00951082">
        <w:rPr>
          <w:rFonts w:ascii="Arial Narrow" w:eastAsia="Calibri" w:hAnsi="Arial Narrow"/>
          <w:snapToGrid w:val="0"/>
          <w:sz w:val="18"/>
          <w:szCs w:val="22"/>
        </w:rPr>
        <w:t xml:space="preserve">OS in the dMMR </w:t>
      </w:r>
      <w:r w:rsidR="00751F09">
        <w:rPr>
          <w:rFonts w:ascii="Arial Narrow" w:eastAsia="Calibri" w:hAnsi="Arial Narrow"/>
          <w:snapToGrid w:val="0"/>
          <w:sz w:val="18"/>
          <w:szCs w:val="22"/>
        </w:rPr>
        <w:t>and pMMR sub</w:t>
      </w:r>
      <w:r w:rsidR="00951082">
        <w:rPr>
          <w:rFonts w:ascii="Arial Narrow" w:eastAsia="Calibri" w:hAnsi="Arial Narrow"/>
          <w:snapToGrid w:val="0"/>
          <w:sz w:val="18"/>
          <w:szCs w:val="22"/>
        </w:rPr>
        <w:t>population</w:t>
      </w:r>
      <w:r w:rsidR="00751F09">
        <w:rPr>
          <w:rFonts w:ascii="Arial Narrow" w:eastAsia="Calibri" w:hAnsi="Arial Narrow"/>
          <w:snapToGrid w:val="0"/>
          <w:sz w:val="18"/>
          <w:szCs w:val="22"/>
        </w:rPr>
        <w:t>s</w:t>
      </w:r>
      <w:r w:rsidR="00951082">
        <w:rPr>
          <w:rFonts w:ascii="Arial Narrow" w:eastAsia="Calibri" w:hAnsi="Arial Narrow"/>
          <w:snapToGrid w:val="0"/>
          <w:sz w:val="18"/>
          <w:szCs w:val="22"/>
        </w:rPr>
        <w:t xml:space="preserve"> w</w:t>
      </w:r>
      <w:r w:rsidR="00751F09">
        <w:rPr>
          <w:rFonts w:ascii="Arial Narrow" w:eastAsia="Calibri" w:hAnsi="Arial Narrow"/>
          <w:snapToGrid w:val="0"/>
          <w:sz w:val="18"/>
          <w:szCs w:val="22"/>
        </w:rPr>
        <w:t>ere</w:t>
      </w:r>
      <w:r w:rsidR="00951082">
        <w:rPr>
          <w:rFonts w:ascii="Arial Narrow" w:eastAsia="Calibri" w:hAnsi="Arial Narrow"/>
          <w:snapToGrid w:val="0"/>
          <w:sz w:val="18"/>
          <w:szCs w:val="22"/>
        </w:rPr>
        <w:t xml:space="preserve"> not planned analys</w:t>
      </w:r>
      <w:r w:rsidR="00751F09">
        <w:rPr>
          <w:rFonts w:ascii="Arial Narrow" w:eastAsia="Calibri" w:hAnsi="Arial Narrow"/>
          <w:snapToGrid w:val="0"/>
          <w:sz w:val="18"/>
          <w:szCs w:val="22"/>
        </w:rPr>
        <w:t>es and no statistical significance could be claimed. For a 1-sided test</w:t>
      </w:r>
      <w:r w:rsidR="00EA6AF9">
        <w:rPr>
          <w:rFonts w:ascii="Arial Narrow" w:eastAsia="Calibri" w:hAnsi="Arial Narrow"/>
          <w:snapToGrid w:val="0"/>
          <w:sz w:val="18"/>
          <w:szCs w:val="22"/>
        </w:rPr>
        <w:t xml:space="preserve"> in RUBY</w:t>
      </w:r>
      <w:r w:rsidR="00751F09">
        <w:rPr>
          <w:rFonts w:ascii="Arial Narrow" w:eastAsia="Calibri" w:hAnsi="Arial Narrow"/>
          <w:snapToGrid w:val="0"/>
          <w:sz w:val="18"/>
          <w:szCs w:val="22"/>
        </w:rPr>
        <w:t xml:space="preserve">, a p-value of 0.025 is required for the 95% confidence interval to exclude the null. </w:t>
      </w:r>
    </w:p>
    <w:p w14:paraId="1534AE9C" w14:textId="2A326CA5" w:rsidR="00960DCF" w:rsidRPr="00D16F9D" w:rsidRDefault="00644E42" w:rsidP="00EF727C">
      <w:pPr>
        <w:spacing w:after="120"/>
      </w:pPr>
      <w:r>
        <w:rPr>
          <w:rFonts w:ascii="Arial Narrow" w:eastAsia="Calibri" w:hAnsi="Arial Narrow"/>
          <w:snapToGrid w:val="0"/>
          <w:sz w:val="18"/>
          <w:szCs w:val="22"/>
        </w:rPr>
        <w:t xml:space="preserve">d </w:t>
      </w:r>
      <w:r w:rsidR="00960DCF" w:rsidRPr="00D16F9D">
        <w:rPr>
          <w:rFonts w:ascii="Arial Narrow" w:eastAsia="Calibri" w:hAnsi="Arial Narrow"/>
          <w:snapToGrid w:val="0"/>
          <w:sz w:val="18"/>
          <w:szCs w:val="22"/>
        </w:rPr>
        <w:t>Stratified log-rank test p-value was outside the stopping boundary for claiming statistical significance (p=0.00177).</w:t>
      </w:r>
    </w:p>
    <w:p w14:paraId="211B4847" w14:textId="103E2FC5" w:rsidR="00960DCF" w:rsidRPr="00D16F9D" w:rsidRDefault="00960DCF" w:rsidP="00960DCF">
      <w:pPr>
        <w:pStyle w:val="Caption"/>
      </w:pPr>
      <w:bookmarkStart w:id="34" w:name="_Ref190634061"/>
      <w:bookmarkStart w:id="35" w:name="_Ref190634058"/>
      <w:r w:rsidRPr="00D16F9D">
        <w:lastRenderedPageBreak/>
        <w:t xml:space="preserve">Figure </w:t>
      </w:r>
      <w:r w:rsidR="00DF038F">
        <w:fldChar w:fldCharType="begin"/>
      </w:r>
      <w:r w:rsidR="00DF038F">
        <w:instrText xml:space="preserve"> SEQ Figure \* ARABIC </w:instrText>
      </w:r>
      <w:r w:rsidR="00DF038F">
        <w:fldChar w:fldCharType="separate"/>
      </w:r>
      <w:r w:rsidR="006A3DD4">
        <w:rPr>
          <w:noProof/>
        </w:rPr>
        <w:t>1</w:t>
      </w:r>
      <w:r w:rsidR="00DF038F">
        <w:rPr>
          <w:noProof/>
        </w:rPr>
        <w:fldChar w:fldCharType="end"/>
      </w:r>
      <w:bookmarkEnd w:id="34"/>
      <w:r w:rsidRPr="00D16F9D">
        <w:t>: KM plot for overall survival in all-comers population (IA2 data-cut)</w:t>
      </w:r>
      <w:bookmarkEnd w:id="35"/>
    </w:p>
    <w:p w14:paraId="2EB088B6" w14:textId="77777777" w:rsidR="00960DCF" w:rsidRPr="009B689B" w:rsidRDefault="00960DCF" w:rsidP="00960DCF">
      <w:pPr>
        <w:keepNext/>
      </w:pPr>
      <w:r w:rsidRPr="009B689B">
        <w:rPr>
          <w:noProof/>
        </w:rPr>
        <w:drawing>
          <wp:inline distT="0" distB="0" distL="0" distR="0" wp14:anchorId="7EBDC2D3" wp14:editId="38E0FA97">
            <wp:extent cx="5389245" cy="2792467"/>
            <wp:effectExtent l="0" t="0" r="1905" b="8255"/>
            <wp:docPr id="451823775" name="Picture 1" descr="A graph of a patient's diseas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51823775" name="Picture 1" descr="A graph of a patient's disease"/>
                    <pic:cNvPicPr>
                      <a:picLocks noChangeAspect="1" noChangeArrowheads="1"/>
                    </pic:cNvPicPr>
                  </pic:nvPicPr>
                  <pic:blipFill>
                    <a:blip r:embed="rId11">
                      <a:extLst>
                        <a:ext uri="{28A0092B-C50C-407E-A947-70E740481C1C}">
                          <a14:useLocalDpi xmlns:a14="http://schemas.microsoft.com/office/drawing/2010/main" val="0"/>
                        </a:ext>
                      </a:extLst>
                    </a:blip>
                    <a:srcRect/>
                    <a:stretch>
                      <a:fillRect/>
                    </a:stretch>
                  </pic:blipFill>
                  <pic:spPr bwMode="auto">
                    <a:xfrm>
                      <a:off x="0" y="0"/>
                      <a:ext cx="5389245" cy="2792467"/>
                    </a:xfrm>
                    <a:prstGeom prst="rect">
                      <a:avLst/>
                    </a:prstGeom>
                    <a:noFill/>
                  </pic:spPr>
                </pic:pic>
              </a:graphicData>
            </a:graphic>
          </wp:inline>
        </w:drawing>
      </w:r>
    </w:p>
    <w:p w14:paraId="45797B71" w14:textId="77777777" w:rsidR="00960DCF" w:rsidRPr="00D16F9D" w:rsidRDefault="00960DCF" w:rsidP="00EF727C">
      <w:pPr>
        <w:pStyle w:val="TableNotes"/>
        <w:spacing w:after="120"/>
        <w:rPr>
          <w:sz w:val="18"/>
          <w:szCs w:val="18"/>
        </w:rPr>
      </w:pPr>
      <w:r w:rsidRPr="009B689B">
        <w:rPr>
          <w:sz w:val="18"/>
          <w:szCs w:val="18"/>
        </w:rPr>
        <w:t>Source: Figure 7, p74 of the resubmission</w:t>
      </w:r>
    </w:p>
    <w:p w14:paraId="647C197F" w14:textId="2AB9F01F" w:rsidR="00960DCF" w:rsidRPr="00D16F9D" w:rsidRDefault="00960DCF" w:rsidP="00960DCF">
      <w:pPr>
        <w:pStyle w:val="Caption"/>
      </w:pPr>
      <w:r w:rsidRPr="00D16F9D">
        <w:t xml:space="preserve">Figure </w:t>
      </w:r>
      <w:r w:rsidR="00DF038F">
        <w:fldChar w:fldCharType="begin"/>
      </w:r>
      <w:r w:rsidR="00DF038F">
        <w:instrText xml:space="preserve"> SEQ Figure \* ARABIC </w:instrText>
      </w:r>
      <w:r w:rsidR="00DF038F">
        <w:fldChar w:fldCharType="separate"/>
      </w:r>
      <w:r w:rsidR="006A3DD4">
        <w:rPr>
          <w:noProof/>
        </w:rPr>
        <w:t>2</w:t>
      </w:r>
      <w:r w:rsidR="00DF038F">
        <w:rPr>
          <w:noProof/>
        </w:rPr>
        <w:fldChar w:fldCharType="end"/>
      </w:r>
      <w:r w:rsidRPr="00D16F9D">
        <w:t>: KM plot for overall survival in pMMR/MSS cohort (IA2 data-cut)</w:t>
      </w:r>
    </w:p>
    <w:p w14:paraId="07EAF987" w14:textId="77777777" w:rsidR="00960DCF" w:rsidRPr="00D16F9D" w:rsidRDefault="00960DCF" w:rsidP="00960DCF">
      <w:pPr>
        <w:keepNext/>
      </w:pPr>
      <w:r w:rsidRPr="00D16F9D">
        <w:rPr>
          <w:noProof/>
        </w:rPr>
        <w:drawing>
          <wp:inline distT="0" distB="0" distL="0" distR="0" wp14:anchorId="71B28B07" wp14:editId="7E332B2C">
            <wp:extent cx="5363845" cy="2713188"/>
            <wp:effectExtent l="0" t="0" r="0" b="8890"/>
            <wp:docPr id="1987141094" name="Picture 3" descr="A graph of a patient's diseas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87141094" name="Picture 3" descr="A graph of a patient's disease"/>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5363845" cy="2713188"/>
                    </a:xfrm>
                    <a:prstGeom prst="rect">
                      <a:avLst/>
                    </a:prstGeom>
                    <a:noFill/>
                  </pic:spPr>
                </pic:pic>
              </a:graphicData>
            </a:graphic>
          </wp:inline>
        </w:drawing>
      </w:r>
    </w:p>
    <w:p w14:paraId="51871972" w14:textId="44066CF4" w:rsidR="00960DCF" w:rsidRPr="00D16F9D" w:rsidRDefault="00960DCF" w:rsidP="00EF727C">
      <w:pPr>
        <w:pStyle w:val="TableNotes"/>
        <w:spacing w:after="120"/>
      </w:pPr>
      <w:r w:rsidRPr="009B689B">
        <w:rPr>
          <w:sz w:val="18"/>
          <w:szCs w:val="18"/>
        </w:rPr>
        <w:t>Source: Figure 8, p75 of the resubmission</w:t>
      </w:r>
    </w:p>
    <w:p w14:paraId="46E80560" w14:textId="7217B26E" w:rsidR="00960DCF" w:rsidRPr="00D16F9D" w:rsidRDefault="00960DCF" w:rsidP="00960DCF">
      <w:pPr>
        <w:pStyle w:val="Caption"/>
      </w:pPr>
      <w:bookmarkStart w:id="36" w:name="_Ref190634062"/>
      <w:r w:rsidRPr="00D16F9D">
        <w:lastRenderedPageBreak/>
        <w:t xml:space="preserve">Figure </w:t>
      </w:r>
      <w:r w:rsidR="00DF038F">
        <w:fldChar w:fldCharType="begin"/>
      </w:r>
      <w:r w:rsidR="00DF038F">
        <w:instrText xml:space="preserve"> SEQ Figure \* ARABIC </w:instrText>
      </w:r>
      <w:r w:rsidR="00DF038F">
        <w:fldChar w:fldCharType="separate"/>
      </w:r>
      <w:r w:rsidR="006A3DD4">
        <w:rPr>
          <w:noProof/>
        </w:rPr>
        <w:t>3</w:t>
      </w:r>
      <w:r w:rsidR="00DF038F">
        <w:rPr>
          <w:noProof/>
        </w:rPr>
        <w:fldChar w:fldCharType="end"/>
      </w:r>
      <w:bookmarkEnd w:id="36"/>
      <w:r w:rsidRPr="00D16F9D">
        <w:t>: KM plot for overall survival in dMMR/MSI-H cohort (IA2 data-cut)</w:t>
      </w:r>
    </w:p>
    <w:p w14:paraId="4E232158" w14:textId="77777777" w:rsidR="00960DCF" w:rsidRPr="009B689B" w:rsidRDefault="00960DCF" w:rsidP="00960DCF">
      <w:pPr>
        <w:keepNext/>
      </w:pPr>
      <w:r w:rsidRPr="009B689B">
        <w:rPr>
          <w:noProof/>
        </w:rPr>
        <w:drawing>
          <wp:inline distT="0" distB="0" distL="0" distR="0" wp14:anchorId="4C1CBB46" wp14:editId="25C506E0">
            <wp:extent cx="5585137" cy="2870200"/>
            <wp:effectExtent l="0" t="0" r="0" b="6350"/>
            <wp:docPr id="1973695004" name="Picture 2" descr="A graph of a patient's surviva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73695004" name="Picture 2" descr="A graph of a patient's survival"/>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5604427" cy="2880113"/>
                    </a:xfrm>
                    <a:prstGeom prst="rect">
                      <a:avLst/>
                    </a:prstGeom>
                    <a:noFill/>
                  </pic:spPr>
                </pic:pic>
              </a:graphicData>
            </a:graphic>
          </wp:inline>
        </w:drawing>
      </w:r>
    </w:p>
    <w:p w14:paraId="3B13CBE9" w14:textId="7667C801" w:rsidR="00960DCF" w:rsidRPr="00D16F9D" w:rsidRDefault="00960DCF" w:rsidP="00E77D5E">
      <w:pPr>
        <w:pStyle w:val="TableNotes"/>
        <w:spacing w:after="120"/>
      </w:pPr>
      <w:r w:rsidRPr="009B689B">
        <w:rPr>
          <w:sz w:val="18"/>
          <w:szCs w:val="18"/>
        </w:rPr>
        <w:t>Source: Figure 9, p75 of the resubmission</w:t>
      </w:r>
    </w:p>
    <w:p w14:paraId="01828D4E" w14:textId="5F5EE915" w:rsidR="00960DCF" w:rsidRPr="00BF318C" w:rsidRDefault="00960DCF" w:rsidP="00960DCF">
      <w:pPr>
        <w:pStyle w:val="3-BodyText"/>
      </w:pPr>
      <w:r w:rsidRPr="00BF318C">
        <w:t xml:space="preserve">The resubmission stated that, at the IA2 data cut with 37.2 months of median follow-up and 51.2% OS maturity in the ITT population, there was a statistically significant benefit in OS in RUBY (OS </w:t>
      </w:r>
      <w:r w:rsidR="00161E5F" w:rsidRPr="00BF318C">
        <w:t>hazard ratio (</w:t>
      </w:r>
      <w:r w:rsidRPr="00BF318C">
        <w:t>HR</w:t>
      </w:r>
      <w:r w:rsidR="00161E5F" w:rsidRPr="00BF318C">
        <w:t>)</w:t>
      </w:r>
      <w:r w:rsidRPr="00BF318C">
        <w:t xml:space="preserve"> = 0.69, 95% CI 0.54, 0.89, stratified </w:t>
      </w:r>
      <w:r w:rsidR="00892F06" w:rsidRPr="00BF318C">
        <w:t xml:space="preserve">1-sided </w:t>
      </w:r>
      <w:r w:rsidRPr="00BF318C">
        <w:t xml:space="preserve">log rank test p-value = 0.002) as the pre-specified p-value stopping boundary at IA2 (0.01101) was crossed. </w:t>
      </w:r>
      <w:r w:rsidR="00BC06EA" w:rsidRPr="00BF318C">
        <w:t xml:space="preserve">Multiplicity in RUBY was controlled for using a graphical method. To control for Type I error at the interim analysis, the statistical design of the trial incorporated an alpha-spending function where the stopping boundaries were adjusted based on the actual information fraction observed at the time of analysis (Lan-DeMets approach with O’Brien- Fleming type). </w:t>
      </w:r>
      <w:r w:rsidRPr="00BF318C">
        <w:t xml:space="preserve">Statistical significance for OS in the ITT population could not be concluded at IA1 as the stratified </w:t>
      </w:r>
      <w:r w:rsidR="001613A6" w:rsidRPr="00BF318C">
        <w:t xml:space="preserve">1-sided </w:t>
      </w:r>
      <w:r w:rsidRPr="00BF318C">
        <w:t>log-rank test p-value (p=0.0021) was outside the stopping boundary for declaring statistical significance (p≤0.00177) at the first interim analysis. This was associated with a 16.4</w:t>
      </w:r>
      <w:r w:rsidR="00E77D5E">
        <w:t> </w:t>
      </w:r>
      <w:r w:rsidRPr="00BF318C">
        <w:t>month improvement in median OS (DOS+CP: 44.6 months vs placebo + CP: 28.2</w:t>
      </w:r>
      <w:r w:rsidR="004E1984">
        <w:t> </w:t>
      </w:r>
      <w:r w:rsidRPr="00BF318C">
        <w:t xml:space="preserve">months), with the separation in KM survival curves observed from 10 months in the IA1 data-cut sustained out to the IA2 data-cut (see </w:t>
      </w:r>
      <w:r w:rsidR="004740BB" w:rsidRPr="00BF318C">
        <w:fldChar w:fldCharType="begin"/>
      </w:r>
      <w:r w:rsidR="004740BB" w:rsidRPr="00BF318C">
        <w:instrText xml:space="preserve"> REF _Ref190634061 \h </w:instrText>
      </w:r>
      <w:r w:rsidR="00BF318C" w:rsidRPr="00BF318C">
        <w:instrText xml:space="preserve"> \* MERGEFORMAT </w:instrText>
      </w:r>
      <w:r w:rsidR="004740BB" w:rsidRPr="00BF318C">
        <w:fldChar w:fldCharType="separate"/>
      </w:r>
      <w:r w:rsidR="006A3DD4" w:rsidRPr="00D16F9D">
        <w:t xml:space="preserve">Figure </w:t>
      </w:r>
      <w:r w:rsidR="006A3DD4">
        <w:rPr>
          <w:noProof/>
        </w:rPr>
        <w:t>1</w:t>
      </w:r>
      <w:r w:rsidR="004740BB" w:rsidRPr="00BF318C">
        <w:fldChar w:fldCharType="end"/>
      </w:r>
      <w:r w:rsidRPr="00BF318C">
        <w:t>). The resubmission also noted that ESMO categorised DOS+CP as a therapy with substantial benefit for 1L A/R EC (ESMO-MCBS score of 4) in the ITT population of RUBY.</w:t>
      </w:r>
    </w:p>
    <w:p w14:paraId="08738CC8" w14:textId="41DF271B" w:rsidR="00960DCF" w:rsidRPr="00BF318C" w:rsidRDefault="00960DCF" w:rsidP="00960DCF">
      <w:pPr>
        <w:pStyle w:val="3-BodyText"/>
        <w:rPr>
          <w:color w:val="0066FF"/>
        </w:rPr>
      </w:pPr>
      <w:r w:rsidRPr="00BF318C">
        <w:t>In the pMMR population, the resubmission claimed that at the IA2 data cut with 37.5</w:t>
      </w:r>
      <w:r w:rsidR="004E1984">
        <w:t> </w:t>
      </w:r>
      <w:r w:rsidRPr="00BF318C">
        <w:t xml:space="preserve">months of median follow-up and 54.8% OS maturity, there was a 21% reduction in the risk of death in DOS+CP compared to placebo + CP (HR = 0.79; 95% CI 0.60, 1.04; nominal stratified </w:t>
      </w:r>
      <w:r w:rsidR="00892F06" w:rsidRPr="00BF318C">
        <w:t xml:space="preserve">1-sided </w:t>
      </w:r>
      <w:r w:rsidRPr="00BF318C">
        <w:t>log-rank test p-value = 0.0493) and a clinically meaningful improvement of 7.0 months in median OS (DOS+CP: 34.0 months vs placebo + CP: 27.0</w:t>
      </w:r>
      <w:r w:rsidR="004E1984">
        <w:t> </w:t>
      </w:r>
      <w:r w:rsidRPr="00BF318C">
        <w:t>months). The resubmission acknowledged that RUBY was not powered to detect</w:t>
      </w:r>
      <w:r w:rsidRPr="00D16F9D">
        <w:t xml:space="preserve"> </w:t>
      </w:r>
      <w:r w:rsidRPr="00BF318C">
        <w:t xml:space="preserve">differences in the pMMR population and neither OS or PFS in the pMMR population was included in the preplanned statistical analysis and multiplicity control. </w:t>
      </w:r>
    </w:p>
    <w:p w14:paraId="53EC84E9" w14:textId="4EEFCC97" w:rsidR="00960DCF" w:rsidRPr="00BF318C" w:rsidRDefault="00960DCF" w:rsidP="00960DCF">
      <w:pPr>
        <w:pStyle w:val="3-BodyText"/>
        <w:rPr>
          <w:color w:val="0066FF"/>
        </w:rPr>
      </w:pPr>
      <w:bookmarkStart w:id="37" w:name="_Ref190634974"/>
      <w:r w:rsidRPr="00BF318C">
        <w:lastRenderedPageBreak/>
        <w:t xml:space="preserve">The </w:t>
      </w:r>
      <w:r w:rsidR="00F70C70" w:rsidRPr="000A6914">
        <w:rPr>
          <w:iCs/>
        </w:rPr>
        <w:t xml:space="preserve">evaluator </w:t>
      </w:r>
      <w:r w:rsidR="00D62C29" w:rsidRPr="000A6914">
        <w:rPr>
          <w:iCs/>
        </w:rPr>
        <w:t xml:space="preserve">considered the </w:t>
      </w:r>
      <w:r w:rsidRPr="00BF318C">
        <w:t>claim of ‘clinically meaningful’ improvement in OS in pMMR patients in RUBY may not be reasonable and may not be applicable to the proposed PBS population for the following reasons:</w:t>
      </w:r>
      <w:bookmarkEnd w:id="37"/>
    </w:p>
    <w:p w14:paraId="33B3C316" w14:textId="01FCF0DA" w:rsidR="00960DCF" w:rsidRPr="00BF318C" w:rsidRDefault="00960DCF" w:rsidP="562BE02C">
      <w:pPr>
        <w:pStyle w:val="ListParagraph"/>
        <w:ind w:left="1134" w:hanging="425"/>
        <w:jc w:val="both"/>
      </w:pPr>
      <w:r w:rsidRPr="00BF318C">
        <w:t xml:space="preserve">The 95% confidence interval around the OS HR includes 1.0, </w:t>
      </w:r>
      <w:r w:rsidR="00A21D3F" w:rsidRPr="00A21D3F">
        <w:t xml:space="preserve">and RUBY was not powered to detect differences in the pMMR population as it was not </w:t>
      </w:r>
      <w:r w:rsidRPr="00BF318C">
        <w:t xml:space="preserve"> part of the formal statistical analysis plan. There was also no clear separation in the OS KM curve, unlike in the dMMR subgroup;</w:t>
      </w:r>
    </w:p>
    <w:p w14:paraId="124FFC76" w14:textId="1077B0BE" w:rsidR="00960DCF" w:rsidRPr="00BF318C" w:rsidRDefault="00960DCF" w:rsidP="562BE02C">
      <w:pPr>
        <w:pStyle w:val="ListParagraph"/>
        <w:ind w:left="1134" w:hanging="425"/>
        <w:jc w:val="both"/>
      </w:pPr>
      <w:r w:rsidRPr="00BF318C">
        <w:t xml:space="preserve">No MCID was proposed to determine clinical significance for difference in absolute OS in the pMMR population. To provide some context, the RUBY </w:t>
      </w:r>
      <w:r w:rsidR="00166638">
        <w:t xml:space="preserve">trial </w:t>
      </w:r>
      <w:r w:rsidRPr="00BF318C">
        <w:t xml:space="preserve">was designed </w:t>
      </w:r>
      <w:r w:rsidR="00166638" w:rsidRPr="00166638">
        <w:t>with the hypothesis of demonstrating</w:t>
      </w:r>
      <w:r w:rsidR="00166638" w:rsidRPr="00166638" w:rsidDel="00166638">
        <w:t xml:space="preserve"> </w:t>
      </w:r>
      <w:r w:rsidRPr="00BF318C">
        <w:t>an absolute difference of 13 months gain in OS in the ITT population, which may be used as a proxy for an MCID. In this case, the benefit of 7.0 months was substantially lower and would not be considered clinically meaningful. The MCID proposed for PEM+LEN at the March</w:t>
      </w:r>
      <w:r w:rsidR="004E1984">
        <w:t> </w:t>
      </w:r>
      <w:r w:rsidRPr="00BF318C">
        <w:t>2022 PBAC meeting for OS HR was 0.75, which if applied to the OS HR in the pMMR population of RUBY at IA2 (OS HR = 0.79), would also lead to a conclusion that the benefit may not be clinically meaningful;</w:t>
      </w:r>
    </w:p>
    <w:p w14:paraId="2194E9B3" w14:textId="77777777" w:rsidR="00960DCF" w:rsidRPr="00BF318C" w:rsidRDefault="00960DCF" w:rsidP="562BE02C">
      <w:pPr>
        <w:pStyle w:val="ListParagraph"/>
        <w:ind w:left="1134" w:hanging="425"/>
        <w:jc w:val="both"/>
      </w:pPr>
      <w:r w:rsidRPr="00BF318C">
        <w:t>The usage of DOS beyond disease progression and beyond three years in some patients were not aligned with the proposed restriction and likely favoured DOS+CP. Moreover, in the pMMR population, 32.4% (34/105) patients in the DOS+CP arm who progressed received subsequent immunotherapy, whereas these patients would not be eligible to receive PBS subsidised immunotherapy after progression. This suggests that the OS results in RUBY in the DOS+CP arm would be more favourable than in the proposed PBS population;</w:t>
      </w:r>
    </w:p>
    <w:p w14:paraId="68D63FA8" w14:textId="1B1018BC" w:rsidR="00960DCF" w:rsidRPr="00BF318C" w:rsidRDefault="00960DCF" w:rsidP="562BE02C">
      <w:pPr>
        <w:pStyle w:val="ListParagraph"/>
        <w:ind w:left="1134" w:hanging="425"/>
        <w:jc w:val="both"/>
      </w:pPr>
      <w:r w:rsidRPr="00BF318C">
        <w:t xml:space="preserve">As noted in paragraph </w:t>
      </w:r>
      <w:r w:rsidRPr="00BF318C">
        <w:fldChar w:fldCharType="begin"/>
      </w:r>
      <w:r w:rsidRPr="00BF318C">
        <w:instrText xml:space="preserve"> REF _Ref190634426 \r \h </w:instrText>
      </w:r>
      <w:r w:rsidR="00BF318C" w:rsidRPr="00BF318C">
        <w:instrText xml:space="preserve"> \* MERGEFORMAT </w:instrText>
      </w:r>
      <w:r w:rsidRPr="00BF318C">
        <w:fldChar w:fldCharType="separate"/>
      </w:r>
      <w:r w:rsidR="006A3DD4">
        <w:t>6.12</w:t>
      </w:r>
      <w:r w:rsidRPr="00BF318C">
        <w:fldChar w:fldCharType="end"/>
      </w:r>
      <w:r w:rsidRPr="00BF318C">
        <w:t>, while the proportion of pMMR patients using subsequent immunotherapy in the placebo + CP arm in RUBY at IA2 (50.7%) was similar to current Australian clinical practice (49%), the characteristics of patients using subsequent immunotherapy in RUBY and the duration of subsequent therapy was unknown and may not be reflective of Australian clinical practice, and the OS in the placebo + CP arm of RUBY may not be representative of the Australian population.</w:t>
      </w:r>
    </w:p>
    <w:p w14:paraId="1E5736C0" w14:textId="0465985A" w:rsidR="00960DCF" w:rsidRPr="004D6E44" w:rsidRDefault="00960DCF" w:rsidP="004D6E44">
      <w:pPr>
        <w:pStyle w:val="3-BodyText"/>
        <w:rPr>
          <w:color w:val="0066FF"/>
        </w:rPr>
      </w:pPr>
      <w:r w:rsidRPr="00BF318C">
        <w:t xml:space="preserve">In RUBY at IA2, the OS benefit in the dMMR subgroup was substantially higher than in the pMMR subgroup, which suggests that for OS, MMR may be a treatment effect modifier, just as the ESC and the PBAC had previously considered that MMR was a treatment effect modifier for PFS (paragraph 6.24 and 7.21, dostarlimab PSD, November 2023 PBAC meeting). Tests for interaction conducted during the evaluation for OS at IA2 (assuming HR as an odds ratio, see </w:t>
      </w:r>
      <w:r w:rsidRPr="00BF318C">
        <w:fldChar w:fldCharType="begin"/>
      </w:r>
      <w:r w:rsidRPr="00BF318C">
        <w:instrText xml:space="preserve"> REF _Ref190634635 \h  \* MERGEFORMAT </w:instrText>
      </w:r>
      <w:r w:rsidRPr="00BF318C">
        <w:fldChar w:fldCharType="separate"/>
      </w:r>
      <w:r w:rsidR="006A3DD4" w:rsidRPr="00D16F9D">
        <w:t xml:space="preserve">Table </w:t>
      </w:r>
      <w:r w:rsidR="006A3DD4">
        <w:rPr>
          <w:noProof/>
        </w:rPr>
        <w:t>6</w:t>
      </w:r>
      <w:r w:rsidRPr="00BF318C">
        <w:fldChar w:fldCharType="end"/>
      </w:r>
      <w:r w:rsidRPr="00BF318C">
        <w:t>) reported a p</w:t>
      </w:r>
      <w:r w:rsidR="003B5000" w:rsidRPr="00BF318C">
        <w:t xml:space="preserve"> </w:t>
      </w:r>
      <w:r w:rsidRPr="00BF318C">
        <w:t>value of 0.0140, which suggested that MMR was likely a treatment effect modifier for OS benefit associated with DOS in RUBY at IA2. As such, it may be reasonable to conclude that the</w:t>
      </w:r>
      <w:r w:rsidRPr="000A6914">
        <w:rPr>
          <w:iCs/>
        </w:rPr>
        <w:t xml:space="preserve"> </w:t>
      </w:r>
      <w:r w:rsidRPr="000E42C8">
        <w:t>statistically significant OS benefit observed in the ITT population at IA2 was driven by the benefit in the dMMR subgroup.</w:t>
      </w:r>
      <w:r w:rsidRPr="000A6914">
        <w:rPr>
          <w:iCs/>
        </w:rPr>
        <w:t xml:space="preserve"> </w:t>
      </w:r>
    </w:p>
    <w:p w14:paraId="12DC23D1" w14:textId="6B4997EC" w:rsidR="00960DCF" w:rsidRPr="00D16F9D" w:rsidRDefault="00960DCF" w:rsidP="00960DCF">
      <w:pPr>
        <w:pStyle w:val="Caption"/>
        <w:rPr>
          <w:b w:val="0"/>
          <w:snapToGrid w:val="0"/>
        </w:rPr>
      </w:pPr>
      <w:bookmarkStart w:id="38" w:name="_Ref190634635"/>
      <w:r w:rsidRPr="00D16F9D">
        <w:lastRenderedPageBreak/>
        <w:t xml:space="preserve">Table </w:t>
      </w:r>
      <w:r w:rsidR="00DF038F">
        <w:fldChar w:fldCharType="begin"/>
      </w:r>
      <w:r w:rsidR="00DF038F">
        <w:instrText xml:space="preserve"> SEQ Table \* ARABIC </w:instrText>
      </w:r>
      <w:r w:rsidR="00DF038F">
        <w:fldChar w:fldCharType="separate"/>
      </w:r>
      <w:r w:rsidR="006A3DD4">
        <w:rPr>
          <w:noProof/>
        </w:rPr>
        <w:t>6</w:t>
      </w:r>
      <w:r w:rsidR="00DF038F">
        <w:rPr>
          <w:noProof/>
        </w:rPr>
        <w:fldChar w:fldCharType="end"/>
      </w:r>
      <w:bookmarkEnd w:id="38"/>
      <w:r w:rsidRPr="00D16F9D">
        <w:t xml:space="preserve">: </w:t>
      </w:r>
      <w:r w:rsidRPr="00D16F9D">
        <w:rPr>
          <w:snapToGrid w:val="0"/>
        </w:rPr>
        <w:t>Test for interaction between the dMMR/MSI-H and pMMR/MSS subgroups in RUBY</w:t>
      </w:r>
    </w:p>
    <w:tbl>
      <w:tblPr>
        <w:tblStyle w:val="TableGrid"/>
        <w:tblW w:w="0" w:type="auto"/>
        <w:tblLook w:val="04A0" w:firstRow="1" w:lastRow="0" w:firstColumn="1" w:lastColumn="0" w:noHBand="0" w:noVBand="1"/>
      </w:tblPr>
      <w:tblGrid>
        <w:gridCol w:w="979"/>
        <w:gridCol w:w="895"/>
        <w:gridCol w:w="895"/>
        <w:gridCol w:w="1662"/>
        <w:gridCol w:w="895"/>
        <w:gridCol w:w="968"/>
        <w:gridCol w:w="1638"/>
        <w:gridCol w:w="1085"/>
      </w:tblGrid>
      <w:tr w:rsidR="00960DCF" w:rsidRPr="00D16F9D" w14:paraId="7AB3F5FB" w14:textId="77777777" w:rsidTr="003B30D0">
        <w:tc>
          <w:tcPr>
            <w:tcW w:w="979" w:type="dxa"/>
            <w:tcBorders>
              <w:top w:val="single" w:sz="4" w:space="0" w:color="auto"/>
              <w:left w:val="single" w:sz="4" w:space="0" w:color="auto"/>
              <w:bottom w:val="single" w:sz="4" w:space="0" w:color="auto"/>
              <w:right w:val="single" w:sz="4" w:space="0" w:color="auto"/>
            </w:tcBorders>
            <w:vAlign w:val="center"/>
            <w:hideMark/>
          </w:tcPr>
          <w:p w14:paraId="2256C804" w14:textId="77777777" w:rsidR="00960DCF" w:rsidRPr="00D16F9D" w:rsidRDefault="00960DCF" w:rsidP="002B48FE">
            <w:pPr>
              <w:keepNext/>
              <w:keepLines/>
              <w:jc w:val="left"/>
              <w:rPr>
                <w:szCs w:val="20"/>
              </w:rPr>
            </w:pPr>
            <w:r w:rsidRPr="00D16F9D">
              <w:rPr>
                <w:rFonts w:ascii="Arial Narrow" w:hAnsi="Arial Narrow"/>
                <w:b/>
                <w:bCs/>
                <w:sz w:val="20"/>
                <w:szCs w:val="20"/>
              </w:rPr>
              <w:t>Outcome</w:t>
            </w:r>
          </w:p>
        </w:tc>
        <w:tc>
          <w:tcPr>
            <w:tcW w:w="3452" w:type="dxa"/>
            <w:gridSpan w:val="3"/>
            <w:tcBorders>
              <w:top w:val="single" w:sz="4" w:space="0" w:color="auto"/>
              <w:left w:val="single" w:sz="4" w:space="0" w:color="auto"/>
              <w:bottom w:val="single" w:sz="4" w:space="0" w:color="auto"/>
              <w:right w:val="single" w:sz="4" w:space="0" w:color="auto"/>
            </w:tcBorders>
            <w:hideMark/>
          </w:tcPr>
          <w:p w14:paraId="7644190B" w14:textId="77777777" w:rsidR="00960DCF" w:rsidRPr="00D16F9D" w:rsidRDefault="00960DCF" w:rsidP="002B48FE">
            <w:pPr>
              <w:keepNext/>
              <w:keepLines/>
              <w:jc w:val="center"/>
              <w:rPr>
                <w:rFonts w:ascii="Arial Narrow" w:hAnsi="Arial Narrow"/>
                <w:b/>
                <w:bCs/>
                <w:sz w:val="20"/>
                <w:szCs w:val="20"/>
              </w:rPr>
            </w:pPr>
            <w:r w:rsidRPr="00D16F9D">
              <w:rPr>
                <w:rFonts w:ascii="Arial Narrow" w:hAnsi="Arial Narrow"/>
                <w:b/>
                <w:bCs/>
                <w:sz w:val="20"/>
                <w:szCs w:val="20"/>
              </w:rPr>
              <w:t>dMMR/MSI-H</w:t>
            </w:r>
          </w:p>
        </w:tc>
        <w:tc>
          <w:tcPr>
            <w:tcW w:w="3501" w:type="dxa"/>
            <w:gridSpan w:val="3"/>
            <w:tcBorders>
              <w:top w:val="single" w:sz="4" w:space="0" w:color="auto"/>
              <w:left w:val="single" w:sz="4" w:space="0" w:color="auto"/>
              <w:bottom w:val="single" w:sz="4" w:space="0" w:color="auto"/>
              <w:right w:val="single" w:sz="4" w:space="0" w:color="auto"/>
            </w:tcBorders>
            <w:hideMark/>
          </w:tcPr>
          <w:p w14:paraId="2D81A1CD" w14:textId="77777777" w:rsidR="00960DCF" w:rsidRPr="00D16F9D" w:rsidRDefault="00960DCF" w:rsidP="002B48FE">
            <w:pPr>
              <w:keepNext/>
              <w:keepLines/>
              <w:jc w:val="center"/>
              <w:rPr>
                <w:rFonts w:ascii="Arial Narrow" w:hAnsi="Arial Narrow"/>
                <w:b/>
                <w:bCs/>
                <w:sz w:val="20"/>
                <w:szCs w:val="20"/>
              </w:rPr>
            </w:pPr>
            <w:r w:rsidRPr="00D16F9D">
              <w:rPr>
                <w:rFonts w:ascii="Arial Narrow" w:hAnsi="Arial Narrow"/>
                <w:b/>
                <w:bCs/>
                <w:sz w:val="20"/>
                <w:szCs w:val="20"/>
              </w:rPr>
              <w:t>pMMR/MSS</w:t>
            </w:r>
          </w:p>
        </w:tc>
        <w:tc>
          <w:tcPr>
            <w:tcW w:w="1085" w:type="dxa"/>
            <w:tcBorders>
              <w:top w:val="single" w:sz="4" w:space="0" w:color="auto"/>
              <w:left w:val="single" w:sz="4" w:space="0" w:color="auto"/>
              <w:bottom w:val="single" w:sz="4" w:space="0" w:color="auto"/>
              <w:right w:val="single" w:sz="4" w:space="0" w:color="auto"/>
            </w:tcBorders>
            <w:vAlign w:val="center"/>
            <w:hideMark/>
          </w:tcPr>
          <w:p w14:paraId="6128F10A" w14:textId="77777777" w:rsidR="00960DCF" w:rsidRPr="00D16F9D" w:rsidRDefault="00960DCF" w:rsidP="002B48FE">
            <w:pPr>
              <w:keepNext/>
              <w:keepLines/>
              <w:jc w:val="center"/>
              <w:rPr>
                <w:rFonts w:ascii="Arial Narrow" w:hAnsi="Arial Narrow"/>
                <w:sz w:val="20"/>
                <w:szCs w:val="20"/>
                <w:vertAlign w:val="superscript"/>
              </w:rPr>
            </w:pPr>
            <w:r w:rsidRPr="00D16F9D">
              <w:rPr>
                <w:rFonts w:ascii="Arial Narrow" w:hAnsi="Arial Narrow"/>
                <w:b/>
                <w:bCs/>
                <w:sz w:val="20"/>
                <w:szCs w:val="20"/>
              </w:rPr>
              <w:t xml:space="preserve">Test for p-value </w:t>
            </w:r>
            <w:r w:rsidRPr="00D16F9D">
              <w:rPr>
                <w:rFonts w:ascii="Arial Narrow" w:hAnsi="Arial Narrow"/>
                <w:b/>
                <w:bCs/>
                <w:sz w:val="20"/>
                <w:szCs w:val="20"/>
                <w:vertAlign w:val="superscript"/>
              </w:rPr>
              <w:t>a</w:t>
            </w:r>
          </w:p>
        </w:tc>
      </w:tr>
      <w:tr w:rsidR="003B30D0" w:rsidRPr="00D16F9D" w14:paraId="76D09761" w14:textId="77777777" w:rsidTr="003D11E8">
        <w:tc>
          <w:tcPr>
            <w:tcW w:w="979" w:type="dxa"/>
            <w:tcBorders>
              <w:top w:val="single" w:sz="4" w:space="0" w:color="auto"/>
              <w:left w:val="single" w:sz="4" w:space="0" w:color="auto"/>
              <w:bottom w:val="single" w:sz="4" w:space="0" w:color="auto"/>
              <w:right w:val="single" w:sz="4" w:space="0" w:color="auto"/>
            </w:tcBorders>
            <w:vAlign w:val="center"/>
          </w:tcPr>
          <w:p w14:paraId="5F1A01DF" w14:textId="77777777" w:rsidR="003B30D0" w:rsidRPr="00D16F9D" w:rsidRDefault="003B30D0" w:rsidP="003B30D0">
            <w:pPr>
              <w:keepNext/>
              <w:keepLines/>
              <w:jc w:val="left"/>
              <w:rPr>
                <w:rFonts w:ascii="Arial Narrow" w:hAnsi="Arial Narrow"/>
                <w:b/>
                <w:bCs/>
                <w:sz w:val="20"/>
                <w:szCs w:val="20"/>
              </w:rPr>
            </w:pPr>
          </w:p>
        </w:tc>
        <w:tc>
          <w:tcPr>
            <w:tcW w:w="895" w:type="dxa"/>
            <w:tcBorders>
              <w:top w:val="single" w:sz="4" w:space="0" w:color="auto"/>
              <w:left w:val="single" w:sz="4" w:space="0" w:color="auto"/>
              <w:bottom w:val="single" w:sz="4" w:space="0" w:color="auto"/>
              <w:right w:val="single" w:sz="4" w:space="0" w:color="auto"/>
            </w:tcBorders>
            <w:vAlign w:val="center"/>
          </w:tcPr>
          <w:p w14:paraId="03C6A0BB" w14:textId="497C8DD8" w:rsidR="003B30D0" w:rsidRPr="00D16F9D" w:rsidRDefault="003B30D0" w:rsidP="003B30D0">
            <w:pPr>
              <w:keepNext/>
              <w:keepLines/>
              <w:jc w:val="center"/>
              <w:rPr>
                <w:rFonts w:ascii="Arial Narrow" w:hAnsi="Arial Narrow"/>
                <w:sz w:val="20"/>
                <w:szCs w:val="20"/>
              </w:rPr>
            </w:pPr>
            <w:r w:rsidRPr="00D16F9D">
              <w:rPr>
                <w:rFonts w:ascii="Arial Narrow" w:hAnsi="Arial Narrow"/>
                <w:b/>
                <w:bCs/>
                <w:sz w:val="20"/>
                <w:szCs w:val="20"/>
              </w:rPr>
              <w:t>DOS+CP (n/N)</w:t>
            </w:r>
          </w:p>
        </w:tc>
        <w:tc>
          <w:tcPr>
            <w:tcW w:w="895" w:type="dxa"/>
            <w:tcBorders>
              <w:top w:val="single" w:sz="4" w:space="0" w:color="auto"/>
              <w:left w:val="single" w:sz="4" w:space="0" w:color="auto"/>
              <w:bottom w:val="single" w:sz="4" w:space="0" w:color="auto"/>
              <w:right w:val="single" w:sz="4" w:space="0" w:color="auto"/>
            </w:tcBorders>
            <w:vAlign w:val="center"/>
          </w:tcPr>
          <w:p w14:paraId="7610DBCE" w14:textId="4A5A853D" w:rsidR="003B30D0" w:rsidRPr="00D16F9D" w:rsidRDefault="003B30D0" w:rsidP="003B30D0">
            <w:pPr>
              <w:keepNext/>
              <w:keepLines/>
              <w:jc w:val="center"/>
              <w:rPr>
                <w:rFonts w:ascii="Arial Narrow" w:hAnsi="Arial Narrow"/>
                <w:sz w:val="20"/>
                <w:szCs w:val="20"/>
              </w:rPr>
            </w:pPr>
            <w:r w:rsidRPr="00D16F9D">
              <w:rPr>
                <w:rFonts w:ascii="Arial Narrow" w:hAnsi="Arial Narrow"/>
                <w:b/>
                <w:bCs/>
                <w:sz w:val="20"/>
                <w:szCs w:val="20"/>
              </w:rPr>
              <w:t>PBO+CP (n/N)</w:t>
            </w:r>
          </w:p>
        </w:tc>
        <w:tc>
          <w:tcPr>
            <w:tcW w:w="1662" w:type="dxa"/>
            <w:tcBorders>
              <w:top w:val="single" w:sz="4" w:space="0" w:color="auto"/>
              <w:left w:val="single" w:sz="4" w:space="0" w:color="auto"/>
              <w:bottom w:val="single" w:sz="4" w:space="0" w:color="auto"/>
              <w:right w:val="single" w:sz="4" w:space="0" w:color="auto"/>
            </w:tcBorders>
            <w:vAlign w:val="center"/>
          </w:tcPr>
          <w:p w14:paraId="7FCD5EAD" w14:textId="0DB652F9" w:rsidR="003B30D0" w:rsidRPr="00D16F9D" w:rsidRDefault="003B30D0" w:rsidP="003B30D0">
            <w:pPr>
              <w:keepNext/>
              <w:keepLines/>
              <w:jc w:val="center"/>
              <w:rPr>
                <w:rFonts w:ascii="Arial Narrow" w:hAnsi="Arial Narrow"/>
                <w:sz w:val="20"/>
                <w:szCs w:val="20"/>
              </w:rPr>
            </w:pPr>
            <w:r w:rsidRPr="00D16F9D">
              <w:rPr>
                <w:rFonts w:ascii="Arial Narrow" w:hAnsi="Arial Narrow"/>
                <w:b/>
                <w:bCs/>
                <w:sz w:val="20"/>
                <w:szCs w:val="20"/>
              </w:rPr>
              <w:t>HR (95% CI)</w:t>
            </w:r>
          </w:p>
        </w:tc>
        <w:tc>
          <w:tcPr>
            <w:tcW w:w="895" w:type="dxa"/>
            <w:tcBorders>
              <w:top w:val="single" w:sz="4" w:space="0" w:color="auto"/>
              <w:left w:val="single" w:sz="4" w:space="0" w:color="auto"/>
              <w:bottom w:val="single" w:sz="4" w:space="0" w:color="auto"/>
              <w:right w:val="single" w:sz="4" w:space="0" w:color="auto"/>
            </w:tcBorders>
            <w:vAlign w:val="center"/>
          </w:tcPr>
          <w:p w14:paraId="04B601F8" w14:textId="2699DDD2" w:rsidR="003B30D0" w:rsidRPr="00D16F9D" w:rsidRDefault="003B30D0" w:rsidP="003B30D0">
            <w:pPr>
              <w:keepNext/>
              <w:keepLines/>
              <w:jc w:val="center"/>
              <w:rPr>
                <w:rFonts w:ascii="Arial Narrow" w:hAnsi="Arial Narrow"/>
                <w:sz w:val="20"/>
                <w:szCs w:val="20"/>
              </w:rPr>
            </w:pPr>
            <w:r w:rsidRPr="00D16F9D">
              <w:rPr>
                <w:rFonts w:ascii="Arial Narrow" w:hAnsi="Arial Narrow"/>
                <w:b/>
                <w:bCs/>
                <w:sz w:val="20"/>
                <w:szCs w:val="20"/>
              </w:rPr>
              <w:t>DOS+CP (n/N)</w:t>
            </w:r>
          </w:p>
        </w:tc>
        <w:tc>
          <w:tcPr>
            <w:tcW w:w="968" w:type="dxa"/>
            <w:tcBorders>
              <w:top w:val="single" w:sz="4" w:space="0" w:color="auto"/>
              <w:left w:val="single" w:sz="4" w:space="0" w:color="auto"/>
              <w:bottom w:val="single" w:sz="4" w:space="0" w:color="auto"/>
              <w:right w:val="single" w:sz="4" w:space="0" w:color="auto"/>
            </w:tcBorders>
            <w:vAlign w:val="center"/>
          </w:tcPr>
          <w:p w14:paraId="557648F4" w14:textId="77DF8013" w:rsidR="003B30D0" w:rsidRPr="00D16F9D" w:rsidRDefault="003B30D0" w:rsidP="003B30D0">
            <w:pPr>
              <w:keepNext/>
              <w:keepLines/>
              <w:jc w:val="center"/>
              <w:rPr>
                <w:rFonts w:ascii="Arial Narrow" w:hAnsi="Arial Narrow"/>
                <w:sz w:val="20"/>
                <w:szCs w:val="20"/>
              </w:rPr>
            </w:pPr>
            <w:r w:rsidRPr="00D16F9D">
              <w:rPr>
                <w:rFonts w:ascii="Arial Narrow" w:hAnsi="Arial Narrow"/>
                <w:b/>
                <w:bCs/>
                <w:sz w:val="20"/>
                <w:szCs w:val="20"/>
              </w:rPr>
              <w:t>PBO+CP (n/N)</w:t>
            </w:r>
          </w:p>
        </w:tc>
        <w:tc>
          <w:tcPr>
            <w:tcW w:w="1638" w:type="dxa"/>
            <w:tcBorders>
              <w:top w:val="single" w:sz="4" w:space="0" w:color="auto"/>
              <w:left w:val="single" w:sz="4" w:space="0" w:color="auto"/>
              <w:bottom w:val="single" w:sz="4" w:space="0" w:color="auto"/>
              <w:right w:val="single" w:sz="4" w:space="0" w:color="auto"/>
            </w:tcBorders>
            <w:vAlign w:val="center"/>
          </w:tcPr>
          <w:p w14:paraId="35D9ABE2" w14:textId="6B406454" w:rsidR="003B30D0" w:rsidRPr="00D16F9D" w:rsidRDefault="003B30D0" w:rsidP="003B30D0">
            <w:pPr>
              <w:keepNext/>
              <w:keepLines/>
              <w:jc w:val="center"/>
              <w:rPr>
                <w:rFonts w:ascii="Arial Narrow" w:hAnsi="Arial Narrow"/>
                <w:sz w:val="20"/>
                <w:szCs w:val="20"/>
              </w:rPr>
            </w:pPr>
            <w:r w:rsidRPr="00D16F9D">
              <w:rPr>
                <w:rFonts w:ascii="Arial Narrow" w:hAnsi="Arial Narrow"/>
                <w:b/>
                <w:bCs/>
                <w:sz w:val="20"/>
                <w:szCs w:val="20"/>
              </w:rPr>
              <w:t>HR (95% CI)</w:t>
            </w:r>
          </w:p>
        </w:tc>
        <w:tc>
          <w:tcPr>
            <w:tcW w:w="1085" w:type="dxa"/>
            <w:tcBorders>
              <w:top w:val="single" w:sz="4" w:space="0" w:color="auto"/>
              <w:left w:val="single" w:sz="4" w:space="0" w:color="auto"/>
              <w:bottom w:val="single" w:sz="4" w:space="0" w:color="auto"/>
              <w:right w:val="single" w:sz="4" w:space="0" w:color="auto"/>
            </w:tcBorders>
            <w:vAlign w:val="center"/>
          </w:tcPr>
          <w:p w14:paraId="7AA3BE83" w14:textId="77777777" w:rsidR="003B30D0" w:rsidRPr="00D16F9D" w:rsidRDefault="003B30D0" w:rsidP="003B30D0">
            <w:pPr>
              <w:keepNext/>
              <w:keepLines/>
              <w:jc w:val="center"/>
              <w:rPr>
                <w:rFonts w:ascii="Arial Narrow" w:hAnsi="Arial Narrow"/>
                <w:i/>
                <w:iCs/>
                <w:sz w:val="20"/>
                <w:szCs w:val="20"/>
              </w:rPr>
            </w:pPr>
          </w:p>
        </w:tc>
      </w:tr>
      <w:tr w:rsidR="003B30D0" w:rsidRPr="00D16F9D" w14:paraId="1E8A42D7" w14:textId="77777777" w:rsidTr="00DF241F">
        <w:tc>
          <w:tcPr>
            <w:tcW w:w="9017" w:type="dxa"/>
            <w:gridSpan w:val="8"/>
            <w:tcBorders>
              <w:top w:val="single" w:sz="4" w:space="0" w:color="auto"/>
              <w:left w:val="single" w:sz="4" w:space="0" w:color="auto"/>
              <w:bottom w:val="single" w:sz="4" w:space="0" w:color="auto"/>
              <w:right w:val="single" w:sz="4" w:space="0" w:color="auto"/>
            </w:tcBorders>
            <w:shd w:val="clear" w:color="auto" w:fill="DBE5F1" w:themeFill="accent1" w:themeFillTint="33"/>
            <w:vAlign w:val="center"/>
          </w:tcPr>
          <w:p w14:paraId="3DB331CC" w14:textId="092D73B6" w:rsidR="003B30D0" w:rsidRPr="00D16F9D" w:rsidRDefault="003B30D0" w:rsidP="003B30D0">
            <w:pPr>
              <w:keepNext/>
              <w:keepLines/>
              <w:rPr>
                <w:rFonts w:ascii="Arial Narrow" w:hAnsi="Arial Narrow"/>
                <w:i/>
                <w:iCs/>
                <w:sz w:val="20"/>
                <w:szCs w:val="20"/>
              </w:rPr>
            </w:pPr>
            <w:r w:rsidRPr="00D16F9D">
              <w:rPr>
                <w:rFonts w:ascii="Arial Narrow" w:hAnsi="Arial Narrow"/>
                <w:b/>
                <w:bCs/>
                <w:sz w:val="20"/>
                <w:szCs w:val="20"/>
              </w:rPr>
              <w:t xml:space="preserve">IA1 </w:t>
            </w:r>
            <w:r w:rsidRPr="00D16F9D">
              <w:rPr>
                <w:rFonts w:ascii="Arial Narrow" w:hAnsi="Arial Narrow"/>
                <w:b/>
                <w:bCs/>
                <w:sz w:val="20"/>
                <w:szCs w:val="20"/>
                <w:vertAlign w:val="superscript"/>
              </w:rPr>
              <w:t>b</w:t>
            </w:r>
          </w:p>
        </w:tc>
      </w:tr>
      <w:tr w:rsidR="003B30D0" w:rsidRPr="00D16F9D" w14:paraId="76493E7D" w14:textId="77777777" w:rsidTr="003B30D0">
        <w:tc>
          <w:tcPr>
            <w:tcW w:w="979" w:type="dxa"/>
            <w:tcBorders>
              <w:top w:val="single" w:sz="4" w:space="0" w:color="auto"/>
              <w:left w:val="single" w:sz="4" w:space="0" w:color="auto"/>
              <w:bottom w:val="single" w:sz="4" w:space="0" w:color="auto"/>
              <w:right w:val="single" w:sz="4" w:space="0" w:color="auto"/>
            </w:tcBorders>
            <w:shd w:val="clear" w:color="auto" w:fill="DBE5F1" w:themeFill="accent1" w:themeFillTint="33"/>
            <w:vAlign w:val="center"/>
          </w:tcPr>
          <w:p w14:paraId="5FF83534" w14:textId="77777777" w:rsidR="003B30D0" w:rsidRPr="00D16F9D" w:rsidRDefault="003B30D0" w:rsidP="003B30D0">
            <w:pPr>
              <w:keepNext/>
              <w:keepLines/>
              <w:jc w:val="left"/>
              <w:rPr>
                <w:rFonts w:ascii="Arial Narrow" w:hAnsi="Arial Narrow"/>
                <w:b/>
                <w:bCs/>
                <w:sz w:val="20"/>
                <w:szCs w:val="20"/>
              </w:rPr>
            </w:pPr>
            <w:r w:rsidRPr="00D16F9D">
              <w:rPr>
                <w:rFonts w:ascii="Arial Narrow" w:hAnsi="Arial Narrow"/>
                <w:b/>
                <w:bCs/>
                <w:sz w:val="20"/>
                <w:szCs w:val="20"/>
              </w:rPr>
              <w:t>OS</w:t>
            </w:r>
          </w:p>
        </w:tc>
        <w:tc>
          <w:tcPr>
            <w:tcW w:w="895" w:type="dxa"/>
            <w:tcBorders>
              <w:top w:val="single" w:sz="4" w:space="0" w:color="auto"/>
              <w:left w:val="single" w:sz="4" w:space="0" w:color="auto"/>
              <w:bottom w:val="single" w:sz="4" w:space="0" w:color="auto"/>
              <w:right w:val="single" w:sz="4" w:space="0" w:color="auto"/>
            </w:tcBorders>
            <w:shd w:val="clear" w:color="auto" w:fill="DBE5F1" w:themeFill="accent1" w:themeFillTint="33"/>
            <w:vAlign w:val="center"/>
          </w:tcPr>
          <w:p w14:paraId="501DFD42" w14:textId="77777777" w:rsidR="003B30D0" w:rsidRPr="00D16F9D" w:rsidRDefault="003B30D0" w:rsidP="003B30D0">
            <w:pPr>
              <w:keepNext/>
              <w:keepLines/>
              <w:jc w:val="center"/>
              <w:rPr>
                <w:rFonts w:ascii="Arial Narrow" w:hAnsi="Arial Narrow"/>
                <w:sz w:val="20"/>
                <w:szCs w:val="20"/>
              </w:rPr>
            </w:pPr>
            <w:r w:rsidRPr="00D16F9D">
              <w:rPr>
                <w:rFonts w:ascii="Arial Narrow" w:hAnsi="Arial Narrow"/>
                <w:sz w:val="20"/>
                <w:szCs w:val="20"/>
              </w:rPr>
              <w:t>7/53</w:t>
            </w:r>
          </w:p>
        </w:tc>
        <w:tc>
          <w:tcPr>
            <w:tcW w:w="895" w:type="dxa"/>
            <w:tcBorders>
              <w:top w:val="single" w:sz="4" w:space="0" w:color="auto"/>
              <w:left w:val="single" w:sz="4" w:space="0" w:color="auto"/>
              <w:bottom w:val="single" w:sz="4" w:space="0" w:color="auto"/>
              <w:right w:val="single" w:sz="4" w:space="0" w:color="auto"/>
            </w:tcBorders>
            <w:shd w:val="clear" w:color="auto" w:fill="DBE5F1" w:themeFill="accent1" w:themeFillTint="33"/>
            <w:vAlign w:val="center"/>
          </w:tcPr>
          <w:p w14:paraId="2989A000" w14:textId="77777777" w:rsidR="003B30D0" w:rsidRPr="00D16F9D" w:rsidRDefault="003B30D0" w:rsidP="003B30D0">
            <w:pPr>
              <w:keepNext/>
              <w:keepLines/>
              <w:jc w:val="center"/>
              <w:rPr>
                <w:rFonts w:ascii="Arial Narrow" w:hAnsi="Arial Narrow"/>
                <w:sz w:val="20"/>
                <w:szCs w:val="20"/>
              </w:rPr>
            </w:pPr>
            <w:r w:rsidRPr="00D16F9D">
              <w:rPr>
                <w:rFonts w:ascii="Arial Narrow" w:hAnsi="Arial Narrow"/>
                <w:sz w:val="20"/>
                <w:szCs w:val="20"/>
              </w:rPr>
              <w:t>24/65</w:t>
            </w:r>
          </w:p>
        </w:tc>
        <w:tc>
          <w:tcPr>
            <w:tcW w:w="1662" w:type="dxa"/>
            <w:tcBorders>
              <w:top w:val="single" w:sz="4" w:space="0" w:color="auto"/>
              <w:left w:val="single" w:sz="4" w:space="0" w:color="auto"/>
              <w:bottom w:val="single" w:sz="4" w:space="0" w:color="auto"/>
              <w:right w:val="single" w:sz="4" w:space="0" w:color="auto"/>
            </w:tcBorders>
            <w:shd w:val="clear" w:color="auto" w:fill="DBE5F1" w:themeFill="accent1" w:themeFillTint="33"/>
            <w:vAlign w:val="center"/>
          </w:tcPr>
          <w:p w14:paraId="1FCBDD5E" w14:textId="77777777" w:rsidR="003B30D0" w:rsidRPr="00D16F9D" w:rsidRDefault="003B30D0" w:rsidP="003B30D0">
            <w:pPr>
              <w:keepNext/>
              <w:keepLines/>
              <w:jc w:val="center"/>
              <w:rPr>
                <w:rFonts w:ascii="Arial Narrow" w:hAnsi="Arial Narrow"/>
                <w:sz w:val="20"/>
                <w:szCs w:val="20"/>
              </w:rPr>
            </w:pPr>
            <w:r w:rsidRPr="00D16F9D">
              <w:rPr>
                <w:rFonts w:ascii="Arial Narrow" w:hAnsi="Arial Narrow"/>
                <w:sz w:val="20"/>
                <w:szCs w:val="20"/>
              </w:rPr>
              <w:t>0.32 (0.14, 0.74)</w:t>
            </w:r>
          </w:p>
        </w:tc>
        <w:tc>
          <w:tcPr>
            <w:tcW w:w="895" w:type="dxa"/>
            <w:tcBorders>
              <w:top w:val="single" w:sz="4" w:space="0" w:color="auto"/>
              <w:left w:val="single" w:sz="4" w:space="0" w:color="auto"/>
              <w:bottom w:val="single" w:sz="4" w:space="0" w:color="auto"/>
              <w:right w:val="single" w:sz="4" w:space="0" w:color="auto"/>
            </w:tcBorders>
            <w:shd w:val="clear" w:color="auto" w:fill="DBE5F1" w:themeFill="accent1" w:themeFillTint="33"/>
            <w:vAlign w:val="center"/>
          </w:tcPr>
          <w:p w14:paraId="6AF82FEB" w14:textId="77777777" w:rsidR="003B30D0" w:rsidRPr="00D16F9D" w:rsidRDefault="003B30D0" w:rsidP="003B30D0">
            <w:pPr>
              <w:keepNext/>
              <w:keepLines/>
              <w:jc w:val="center"/>
              <w:rPr>
                <w:rFonts w:ascii="Arial Narrow" w:hAnsi="Arial Narrow"/>
                <w:sz w:val="20"/>
                <w:szCs w:val="20"/>
              </w:rPr>
            </w:pPr>
            <w:r w:rsidRPr="00D16F9D">
              <w:rPr>
                <w:rFonts w:ascii="Arial Narrow" w:hAnsi="Arial Narrow"/>
                <w:sz w:val="20"/>
                <w:szCs w:val="20"/>
              </w:rPr>
              <w:t>58/192</w:t>
            </w:r>
          </w:p>
        </w:tc>
        <w:tc>
          <w:tcPr>
            <w:tcW w:w="968" w:type="dxa"/>
            <w:tcBorders>
              <w:top w:val="single" w:sz="4" w:space="0" w:color="auto"/>
              <w:left w:val="single" w:sz="4" w:space="0" w:color="auto"/>
              <w:bottom w:val="single" w:sz="4" w:space="0" w:color="auto"/>
              <w:right w:val="single" w:sz="4" w:space="0" w:color="auto"/>
            </w:tcBorders>
            <w:shd w:val="clear" w:color="auto" w:fill="DBE5F1" w:themeFill="accent1" w:themeFillTint="33"/>
            <w:vAlign w:val="center"/>
          </w:tcPr>
          <w:p w14:paraId="4E53433B" w14:textId="77777777" w:rsidR="003B30D0" w:rsidRPr="00D16F9D" w:rsidRDefault="003B30D0" w:rsidP="003B30D0">
            <w:pPr>
              <w:keepNext/>
              <w:keepLines/>
              <w:jc w:val="center"/>
              <w:rPr>
                <w:rFonts w:ascii="Arial Narrow" w:hAnsi="Arial Narrow"/>
                <w:sz w:val="20"/>
                <w:szCs w:val="20"/>
              </w:rPr>
            </w:pPr>
            <w:r w:rsidRPr="00D16F9D">
              <w:rPr>
                <w:rFonts w:ascii="Arial Narrow" w:hAnsi="Arial Narrow"/>
                <w:sz w:val="20"/>
                <w:szCs w:val="20"/>
              </w:rPr>
              <w:t>76/184</w:t>
            </w:r>
          </w:p>
        </w:tc>
        <w:tc>
          <w:tcPr>
            <w:tcW w:w="1638" w:type="dxa"/>
            <w:tcBorders>
              <w:top w:val="single" w:sz="4" w:space="0" w:color="auto"/>
              <w:left w:val="single" w:sz="4" w:space="0" w:color="auto"/>
              <w:bottom w:val="single" w:sz="4" w:space="0" w:color="auto"/>
              <w:right w:val="single" w:sz="4" w:space="0" w:color="auto"/>
            </w:tcBorders>
            <w:shd w:val="clear" w:color="auto" w:fill="DBE5F1" w:themeFill="accent1" w:themeFillTint="33"/>
            <w:vAlign w:val="center"/>
          </w:tcPr>
          <w:p w14:paraId="6B4707D2" w14:textId="77777777" w:rsidR="003B30D0" w:rsidRPr="00D16F9D" w:rsidRDefault="003B30D0" w:rsidP="003B30D0">
            <w:pPr>
              <w:keepNext/>
              <w:keepLines/>
              <w:jc w:val="center"/>
              <w:rPr>
                <w:rFonts w:ascii="Arial Narrow" w:hAnsi="Arial Narrow"/>
                <w:sz w:val="20"/>
                <w:szCs w:val="20"/>
              </w:rPr>
            </w:pPr>
            <w:r w:rsidRPr="00D16F9D">
              <w:rPr>
                <w:rFonts w:ascii="Arial Narrow" w:hAnsi="Arial Narrow"/>
                <w:sz w:val="20"/>
                <w:szCs w:val="20"/>
              </w:rPr>
              <w:t>0.73 (0.52, 1.03)</w:t>
            </w:r>
          </w:p>
        </w:tc>
        <w:tc>
          <w:tcPr>
            <w:tcW w:w="1085" w:type="dxa"/>
            <w:tcBorders>
              <w:top w:val="single" w:sz="4" w:space="0" w:color="auto"/>
              <w:left w:val="single" w:sz="4" w:space="0" w:color="auto"/>
              <w:bottom w:val="single" w:sz="4" w:space="0" w:color="auto"/>
              <w:right w:val="single" w:sz="4" w:space="0" w:color="auto"/>
            </w:tcBorders>
            <w:shd w:val="clear" w:color="auto" w:fill="DBE5F1" w:themeFill="accent1" w:themeFillTint="33"/>
            <w:vAlign w:val="center"/>
          </w:tcPr>
          <w:p w14:paraId="1F03F7E1" w14:textId="77777777" w:rsidR="003B30D0" w:rsidRPr="00D16F9D" w:rsidRDefault="003B30D0" w:rsidP="003B30D0">
            <w:pPr>
              <w:keepNext/>
              <w:keepLines/>
              <w:jc w:val="center"/>
              <w:rPr>
                <w:rFonts w:ascii="Arial Narrow" w:hAnsi="Arial Narrow"/>
                <w:b/>
                <w:bCs/>
                <w:i/>
                <w:iCs/>
                <w:sz w:val="20"/>
                <w:szCs w:val="20"/>
              </w:rPr>
            </w:pPr>
            <w:r w:rsidRPr="00D16F9D">
              <w:rPr>
                <w:rFonts w:ascii="Arial Narrow" w:hAnsi="Arial Narrow"/>
                <w:i/>
                <w:iCs/>
                <w:sz w:val="20"/>
                <w:szCs w:val="20"/>
              </w:rPr>
              <w:t>0.0760</w:t>
            </w:r>
          </w:p>
        </w:tc>
      </w:tr>
      <w:tr w:rsidR="003B30D0" w:rsidRPr="00D16F9D" w14:paraId="61D2D9C4" w14:textId="77777777" w:rsidTr="003B30D0">
        <w:tc>
          <w:tcPr>
            <w:tcW w:w="979" w:type="dxa"/>
            <w:tcBorders>
              <w:top w:val="single" w:sz="4" w:space="0" w:color="auto"/>
              <w:left w:val="single" w:sz="4" w:space="0" w:color="auto"/>
              <w:bottom w:val="single" w:sz="4" w:space="0" w:color="auto"/>
              <w:right w:val="single" w:sz="4" w:space="0" w:color="auto"/>
            </w:tcBorders>
            <w:shd w:val="clear" w:color="auto" w:fill="DBE5F1" w:themeFill="accent1" w:themeFillTint="33"/>
            <w:vAlign w:val="center"/>
          </w:tcPr>
          <w:p w14:paraId="72EF33BF" w14:textId="77777777" w:rsidR="003B30D0" w:rsidRPr="00D16F9D" w:rsidRDefault="003B30D0" w:rsidP="003B30D0">
            <w:pPr>
              <w:keepNext/>
              <w:keepLines/>
              <w:jc w:val="left"/>
              <w:rPr>
                <w:rFonts w:ascii="Arial Narrow" w:hAnsi="Arial Narrow"/>
                <w:b/>
                <w:bCs/>
                <w:sz w:val="20"/>
                <w:szCs w:val="20"/>
              </w:rPr>
            </w:pPr>
            <w:r w:rsidRPr="00D16F9D">
              <w:rPr>
                <w:rFonts w:ascii="Arial Narrow" w:hAnsi="Arial Narrow"/>
                <w:b/>
                <w:bCs/>
                <w:sz w:val="20"/>
                <w:szCs w:val="20"/>
              </w:rPr>
              <w:t>PFS by IA</w:t>
            </w:r>
          </w:p>
        </w:tc>
        <w:tc>
          <w:tcPr>
            <w:tcW w:w="895" w:type="dxa"/>
            <w:tcBorders>
              <w:top w:val="single" w:sz="4" w:space="0" w:color="auto"/>
              <w:left w:val="single" w:sz="4" w:space="0" w:color="auto"/>
              <w:bottom w:val="single" w:sz="4" w:space="0" w:color="auto"/>
              <w:right w:val="single" w:sz="4" w:space="0" w:color="auto"/>
            </w:tcBorders>
            <w:shd w:val="clear" w:color="auto" w:fill="DBE5F1" w:themeFill="accent1" w:themeFillTint="33"/>
            <w:vAlign w:val="center"/>
          </w:tcPr>
          <w:p w14:paraId="5DA12DC8" w14:textId="77777777" w:rsidR="003B30D0" w:rsidRPr="00D16F9D" w:rsidRDefault="003B30D0" w:rsidP="003B30D0">
            <w:pPr>
              <w:keepNext/>
              <w:keepLines/>
              <w:jc w:val="center"/>
              <w:rPr>
                <w:rFonts w:ascii="Arial Narrow" w:hAnsi="Arial Narrow"/>
                <w:sz w:val="20"/>
                <w:szCs w:val="20"/>
              </w:rPr>
            </w:pPr>
            <w:r w:rsidRPr="00D16F9D">
              <w:rPr>
                <w:rFonts w:ascii="Arial Narrow" w:hAnsi="Arial Narrow"/>
                <w:sz w:val="20"/>
                <w:szCs w:val="20"/>
              </w:rPr>
              <w:t>19/53</w:t>
            </w:r>
          </w:p>
        </w:tc>
        <w:tc>
          <w:tcPr>
            <w:tcW w:w="895" w:type="dxa"/>
            <w:tcBorders>
              <w:top w:val="single" w:sz="4" w:space="0" w:color="auto"/>
              <w:left w:val="single" w:sz="4" w:space="0" w:color="auto"/>
              <w:bottom w:val="single" w:sz="4" w:space="0" w:color="auto"/>
              <w:right w:val="single" w:sz="4" w:space="0" w:color="auto"/>
            </w:tcBorders>
            <w:shd w:val="clear" w:color="auto" w:fill="DBE5F1" w:themeFill="accent1" w:themeFillTint="33"/>
            <w:vAlign w:val="center"/>
          </w:tcPr>
          <w:p w14:paraId="0B663431" w14:textId="77777777" w:rsidR="003B30D0" w:rsidRPr="00D16F9D" w:rsidRDefault="003B30D0" w:rsidP="003B30D0">
            <w:pPr>
              <w:keepNext/>
              <w:keepLines/>
              <w:jc w:val="center"/>
              <w:rPr>
                <w:rFonts w:ascii="Arial Narrow" w:hAnsi="Arial Narrow"/>
                <w:sz w:val="20"/>
                <w:szCs w:val="20"/>
              </w:rPr>
            </w:pPr>
            <w:r w:rsidRPr="00D16F9D">
              <w:rPr>
                <w:rFonts w:ascii="Arial Narrow" w:hAnsi="Arial Narrow"/>
                <w:sz w:val="20"/>
                <w:szCs w:val="20"/>
              </w:rPr>
              <w:t>47/65</w:t>
            </w:r>
          </w:p>
        </w:tc>
        <w:tc>
          <w:tcPr>
            <w:tcW w:w="1662" w:type="dxa"/>
            <w:tcBorders>
              <w:top w:val="single" w:sz="4" w:space="0" w:color="auto"/>
              <w:left w:val="single" w:sz="4" w:space="0" w:color="auto"/>
              <w:bottom w:val="single" w:sz="4" w:space="0" w:color="auto"/>
              <w:right w:val="single" w:sz="4" w:space="0" w:color="auto"/>
            </w:tcBorders>
            <w:shd w:val="clear" w:color="auto" w:fill="DBE5F1" w:themeFill="accent1" w:themeFillTint="33"/>
            <w:vAlign w:val="center"/>
          </w:tcPr>
          <w:p w14:paraId="6AECE9CE" w14:textId="77777777" w:rsidR="003B30D0" w:rsidRPr="00D16F9D" w:rsidRDefault="003B30D0" w:rsidP="003B30D0">
            <w:pPr>
              <w:keepNext/>
              <w:keepLines/>
              <w:jc w:val="center"/>
              <w:rPr>
                <w:rFonts w:ascii="Arial Narrow" w:hAnsi="Arial Narrow"/>
                <w:sz w:val="20"/>
                <w:szCs w:val="20"/>
              </w:rPr>
            </w:pPr>
            <w:r w:rsidRPr="00D16F9D">
              <w:rPr>
                <w:rFonts w:ascii="Arial Narrow" w:hAnsi="Arial Narrow"/>
                <w:sz w:val="20"/>
                <w:szCs w:val="20"/>
              </w:rPr>
              <w:t>0.33 (0.19, 0.57)</w:t>
            </w:r>
          </w:p>
        </w:tc>
        <w:tc>
          <w:tcPr>
            <w:tcW w:w="895" w:type="dxa"/>
            <w:tcBorders>
              <w:top w:val="single" w:sz="4" w:space="0" w:color="auto"/>
              <w:left w:val="single" w:sz="4" w:space="0" w:color="auto"/>
              <w:bottom w:val="single" w:sz="4" w:space="0" w:color="auto"/>
              <w:right w:val="single" w:sz="4" w:space="0" w:color="auto"/>
            </w:tcBorders>
            <w:shd w:val="clear" w:color="auto" w:fill="DBE5F1" w:themeFill="accent1" w:themeFillTint="33"/>
            <w:vAlign w:val="center"/>
          </w:tcPr>
          <w:p w14:paraId="1DD271E8" w14:textId="77777777" w:rsidR="003B30D0" w:rsidRPr="00D16F9D" w:rsidRDefault="003B30D0" w:rsidP="003B30D0">
            <w:pPr>
              <w:keepNext/>
              <w:keepLines/>
              <w:jc w:val="center"/>
              <w:rPr>
                <w:rFonts w:ascii="Arial Narrow" w:hAnsi="Arial Narrow"/>
                <w:sz w:val="20"/>
                <w:szCs w:val="20"/>
              </w:rPr>
            </w:pPr>
            <w:r w:rsidRPr="00D16F9D">
              <w:rPr>
                <w:rFonts w:ascii="Arial Narrow" w:hAnsi="Arial Narrow"/>
                <w:sz w:val="20"/>
                <w:szCs w:val="20"/>
              </w:rPr>
              <w:t>116/192</w:t>
            </w:r>
          </w:p>
        </w:tc>
        <w:tc>
          <w:tcPr>
            <w:tcW w:w="968" w:type="dxa"/>
            <w:tcBorders>
              <w:top w:val="single" w:sz="4" w:space="0" w:color="auto"/>
              <w:left w:val="single" w:sz="4" w:space="0" w:color="auto"/>
              <w:bottom w:val="single" w:sz="4" w:space="0" w:color="auto"/>
              <w:right w:val="single" w:sz="4" w:space="0" w:color="auto"/>
            </w:tcBorders>
            <w:shd w:val="clear" w:color="auto" w:fill="DBE5F1" w:themeFill="accent1" w:themeFillTint="33"/>
            <w:vAlign w:val="center"/>
          </w:tcPr>
          <w:p w14:paraId="2D68A4AE" w14:textId="77777777" w:rsidR="003B30D0" w:rsidRPr="00D16F9D" w:rsidRDefault="003B30D0" w:rsidP="003B30D0">
            <w:pPr>
              <w:keepNext/>
              <w:keepLines/>
              <w:jc w:val="center"/>
              <w:rPr>
                <w:rFonts w:ascii="Arial Narrow" w:hAnsi="Arial Narrow"/>
                <w:sz w:val="20"/>
                <w:szCs w:val="20"/>
              </w:rPr>
            </w:pPr>
            <w:r w:rsidRPr="00D16F9D">
              <w:rPr>
                <w:rFonts w:ascii="Arial Narrow" w:hAnsi="Arial Narrow"/>
                <w:sz w:val="20"/>
                <w:szCs w:val="20"/>
              </w:rPr>
              <w:t>130/184</w:t>
            </w:r>
          </w:p>
        </w:tc>
        <w:tc>
          <w:tcPr>
            <w:tcW w:w="1638" w:type="dxa"/>
            <w:tcBorders>
              <w:top w:val="single" w:sz="4" w:space="0" w:color="auto"/>
              <w:left w:val="single" w:sz="4" w:space="0" w:color="auto"/>
              <w:bottom w:val="single" w:sz="4" w:space="0" w:color="auto"/>
              <w:right w:val="single" w:sz="4" w:space="0" w:color="auto"/>
            </w:tcBorders>
            <w:shd w:val="clear" w:color="auto" w:fill="DBE5F1" w:themeFill="accent1" w:themeFillTint="33"/>
            <w:vAlign w:val="center"/>
          </w:tcPr>
          <w:p w14:paraId="2282610F" w14:textId="77777777" w:rsidR="003B30D0" w:rsidRPr="00D16F9D" w:rsidRDefault="003B30D0" w:rsidP="003B30D0">
            <w:pPr>
              <w:keepNext/>
              <w:keepLines/>
              <w:jc w:val="center"/>
              <w:rPr>
                <w:rFonts w:ascii="Arial Narrow" w:hAnsi="Arial Narrow"/>
                <w:sz w:val="20"/>
                <w:szCs w:val="20"/>
              </w:rPr>
            </w:pPr>
            <w:r w:rsidRPr="00D16F9D">
              <w:rPr>
                <w:rFonts w:ascii="Arial Narrow" w:hAnsi="Arial Narrow"/>
                <w:sz w:val="20"/>
                <w:szCs w:val="20"/>
              </w:rPr>
              <w:t>0.76 (0.60, 0.98)</w:t>
            </w:r>
          </w:p>
        </w:tc>
        <w:tc>
          <w:tcPr>
            <w:tcW w:w="1085" w:type="dxa"/>
            <w:tcBorders>
              <w:top w:val="single" w:sz="4" w:space="0" w:color="auto"/>
              <w:left w:val="single" w:sz="4" w:space="0" w:color="auto"/>
              <w:bottom w:val="single" w:sz="4" w:space="0" w:color="auto"/>
              <w:right w:val="single" w:sz="4" w:space="0" w:color="auto"/>
            </w:tcBorders>
            <w:shd w:val="clear" w:color="auto" w:fill="DBE5F1" w:themeFill="accent1" w:themeFillTint="33"/>
            <w:vAlign w:val="center"/>
          </w:tcPr>
          <w:p w14:paraId="7ED2389D" w14:textId="77777777" w:rsidR="003B30D0" w:rsidRPr="00D16F9D" w:rsidRDefault="003B30D0" w:rsidP="003B30D0">
            <w:pPr>
              <w:keepNext/>
              <w:keepLines/>
              <w:jc w:val="center"/>
              <w:rPr>
                <w:rFonts w:ascii="Arial Narrow" w:hAnsi="Arial Narrow"/>
                <w:b/>
                <w:bCs/>
                <w:i/>
                <w:iCs/>
                <w:sz w:val="20"/>
                <w:szCs w:val="20"/>
              </w:rPr>
            </w:pPr>
            <w:r w:rsidRPr="00D16F9D">
              <w:rPr>
                <w:rFonts w:ascii="Arial Narrow" w:hAnsi="Arial Narrow"/>
                <w:b/>
                <w:bCs/>
                <w:i/>
                <w:iCs/>
                <w:sz w:val="20"/>
                <w:szCs w:val="20"/>
              </w:rPr>
              <w:t>0.0061</w:t>
            </w:r>
          </w:p>
        </w:tc>
      </w:tr>
      <w:tr w:rsidR="003B30D0" w:rsidRPr="000E42C8" w14:paraId="20AA6A7E" w14:textId="77777777" w:rsidTr="002B48FE">
        <w:tc>
          <w:tcPr>
            <w:tcW w:w="9017" w:type="dxa"/>
            <w:gridSpan w:val="8"/>
            <w:tcBorders>
              <w:top w:val="single" w:sz="4" w:space="0" w:color="auto"/>
              <w:left w:val="single" w:sz="4" w:space="0" w:color="auto"/>
              <w:bottom w:val="single" w:sz="4" w:space="0" w:color="auto"/>
              <w:right w:val="single" w:sz="4" w:space="0" w:color="auto"/>
            </w:tcBorders>
            <w:vAlign w:val="center"/>
          </w:tcPr>
          <w:p w14:paraId="70F9226C" w14:textId="77777777" w:rsidR="003B30D0" w:rsidRPr="000E42C8" w:rsidRDefault="003B30D0" w:rsidP="003B30D0">
            <w:pPr>
              <w:keepNext/>
              <w:keepLines/>
              <w:rPr>
                <w:rFonts w:ascii="Arial Narrow" w:hAnsi="Arial Narrow"/>
                <w:b/>
                <w:bCs/>
                <w:sz w:val="20"/>
                <w:szCs w:val="20"/>
              </w:rPr>
            </w:pPr>
            <w:r w:rsidRPr="000E42C8">
              <w:rPr>
                <w:rFonts w:ascii="Arial Narrow" w:hAnsi="Arial Narrow"/>
                <w:b/>
                <w:bCs/>
                <w:sz w:val="20"/>
                <w:szCs w:val="20"/>
              </w:rPr>
              <w:t>IA2</w:t>
            </w:r>
          </w:p>
        </w:tc>
      </w:tr>
      <w:tr w:rsidR="003B30D0" w:rsidRPr="000E42C8" w14:paraId="027BAF66" w14:textId="77777777" w:rsidTr="003B30D0">
        <w:tc>
          <w:tcPr>
            <w:tcW w:w="979" w:type="dxa"/>
            <w:tcBorders>
              <w:top w:val="single" w:sz="4" w:space="0" w:color="auto"/>
              <w:left w:val="single" w:sz="4" w:space="0" w:color="auto"/>
              <w:bottom w:val="single" w:sz="4" w:space="0" w:color="auto"/>
              <w:right w:val="single" w:sz="4" w:space="0" w:color="auto"/>
            </w:tcBorders>
            <w:vAlign w:val="center"/>
          </w:tcPr>
          <w:p w14:paraId="44C434EC" w14:textId="77777777" w:rsidR="003B30D0" w:rsidRPr="000E42C8" w:rsidRDefault="003B30D0" w:rsidP="003B30D0">
            <w:pPr>
              <w:keepNext/>
              <w:keepLines/>
              <w:jc w:val="left"/>
              <w:rPr>
                <w:rFonts w:ascii="Arial Narrow" w:hAnsi="Arial Narrow"/>
                <w:b/>
                <w:bCs/>
                <w:sz w:val="20"/>
                <w:szCs w:val="20"/>
              </w:rPr>
            </w:pPr>
            <w:r w:rsidRPr="000E42C8">
              <w:rPr>
                <w:rFonts w:ascii="Arial Narrow" w:hAnsi="Arial Narrow"/>
                <w:b/>
                <w:bCs/>
                <w:sz w:val="20"/>
                <w:szCs w:val="20"/>
              </w:rPr>
              <w:t>OS</w:t>
            </w:r>
          </w:p>
        </w:tc>
        <w:tc>
          <w:tcPr>
            <w:tcW w:w="895" w:type="dxa"/>
            <w:tcBorders>
              <w:top w:val="single" w:sz="4" w:space="0" w:color="auto"/>
              <w:left w:val="single" w:sz="4" w:space="0" w:color="auto"/>
              <w:bottom w:val="single" w:sz="4" w:space="0" w:color="auto"/>
              <w:right w:val="single" w:sz="4" w:space="0" w:color="auto"/>
            </w:tcBorders>
            <w:vAlign w:val="center"/>
          </w:tcPr>
          <w:p w14:paraId="362F10B6" w14:textId="77777777" w:rsidR="003B30D0" w:rsidRPr="000E42C8" w:rsidRDefault="003B30D0" w:rsidP="003B30D0">
            <w:pPr>
              <w:keepNext/>
              <w:keepLines/>
              <w:jc w:val="center"/>
              <w:rPr>
                <w:rFonts w:ascii="Arial Narrow" w:hAnsi="Arial Narrow"/>
                <w:sz w:val="20"/>
                <w:szCs w:val="20"/>
              </w:rPr>
            </w:pPr>
            <w:r w:rsidRPr="000E42C8">
              <w:rPr>
                <w:rFonts w:ascii="Arial Narrow" w:hAnsi="Arial Narrow"/>
                <w:sz w:val="20"/>
                <w:szCs w:val="20"/>
              </w:rPr>
              <w:t>12/53</w:t>
            </w:r>
          </w:p>
        </w:tc>
        <w:tc>
          <w:tcPr>
            <w:tcW w:w="895" w:type="dxa"/>
            <w:tcBorders>
              <w:top w:val="single" w:sz="4" w:space="0" w:color="auto"/>
              <w:left w:val="single" w:sz="4" w:space="0" w:color="auto"/>
              <w:bottom w:val="single" w:sz="4" w:space="0" w:color="auto"/>
              <w:right w:val="single" w:sz="4" w:space="0" w:color="auto"/>
            </w:tcBorders>
            <w:vAlign w:val="center"/>
          </w:tcPr>
          <w:p w14:paraId="46A0DAD4" w14:textId="77777777" w:rsidR="003B30D0" w:rsidRPr="000E42C8" w:rsidRDefault="003B30D0" w:rsidP="003B30D0">
            <w:pPr>
              <w:keepNext/>
              <w:keepLines/>
              <w:jc w:val="center"/>
              <w:rPr>
                <w:rFonts w:ascii="Arial Narrow" w:hAnsi="Arial Narrow"/>
                <w:sz w:val="20"/>
                <w:szCs w:val="20"/>
              </w:rPr>
            </w:pPr>
            <w:r w:rsidRPr="000E42C8">
              <w:rPr>
                <w:rFonts w:ascii="Arial Narrow" w:hAnsi="Arial Narrow"/>
                <w:sz w:val="20"/>
                <w:szCs w:val="20"/>
              </w:rPr>
              <w:t>35/65</w:t>
            </w:r>
          </w:p>
        </w:tc>
        <w:tc>
          <w:tcPr>
            <w:tcW w:w="1662" w:type="dxa"/>
            <w:tcBorders>
              <w:top w:val="single" w:sz="4" w:space="0" w:color="auto"/>
              <w:left w:val="single" w:sz="4" w:space="0" w:color="auto"/>
              <w:bottom w:val="single" w:sz="4" w:space="0" w:color="auto"/>
              <w:right w:val="single" w:sz="4" w:space="0" w:color="auto"/>
            </w:tcBorders>
            <w:vAlign w:val="center"/>
          </w:tcPr>
          <w:p w14:paraId="23F7C026" w14:textId="77777777" w:rsidR="003B30D0" w:rsidRPr="000E42C8" w:rsidRDefault="003B30D0" w:rsidP="003B30D0">
            <w:pPr>
              <w:keepNext/>
              <w:keepLines/>
              <w:jc w:val="center"/>
              <w:rPr>
                <w:rFonts w:ascii="Arial Narrow" w:hAnsi="Arial Narrow"/>
                <w:sz w:val="20"/>
                <w:szCs w:val="20"/>
              </w:rPr>
            </w:pPr>
            <w:r w:rsidRPr="000E42C8">
              <w:rPr>
                <w:rFonts w:ascii="Arial Narrow" w:hAnsi="Arial Narrow"/>
                <w:sz w:val="20"/>
                <w:szCs w:val="20"/>
              </w:rPr>
              <w:t>0.32 (0.17, 0.63)</w:t>
            </w:r>
          </w:p>
        </w:tc>
        <w:tc>
          <w:tcPr>
            <w:tcW w:w="895" w:type="dxa"/>
            <w:tcBorders>
              <w:top w:val="single" w:sz="4" w:space="0" w:color="auto"/>
              <w:left w:val="single" w:sz="4" w:space="0" w:color="auto"/>
              <w:bottom w:val="single" w:sz="4" w:space="0" w:color="auto"/>
              <w:right w:val="single" w:sz="4" w:space="0" w:color="auto"/>
            </w:tcBorders>
            <w:vAlign w:val="center"/>
          </w:tcPr>
          <w:p w14:paraId="72933011" w14:textId="77777777" w:rsidR="003B30D0" w:rsidRPr="000E42C8" w:rsidRDefault="003B30D0" w:rsidP="003B30D0">
            <w:pPr>
              <w:keepNext/>
              <w:keepLines/>
              <w:jc w:val="center"/>
              <w:rPr>
                <w:rFonts w:ascii="Arial Narrow" w:hAnsi="Arial Narrow"/>
                <w:sz w:val="20"/>
                <w:szCs w:val="20"/>
              </w:rPr>
            </w:pPr>
            <w:r w:rsidRPr="000E42C8">
              <w:rPr>
                <w:rFonts w:ascii="Arial Narrow" w:hAnsi="Arial Narrow"/>
                <w:sz w:val="20"/>
                <w:szCs w:val="20"/>
              </w:rPr>
              <w:t>97/192</w:t>
            </w:r>
          </w:p>
        </w:tc>
        <w:tc>
          <w:tcPr>
            <w:tcW w:w="968" w:type="dxa"/>
            <w:tcBorders>
              <w:top w:val="single" w:sz="4" w:space="0" w:color="auto"/>
              <w:left w:val="single" w:sz="4" w:space="0" w:color="auto"/>
              <w:bottom w:val="single" w:sz="4" w:space="0" w:color="auto"/>
              <w:right w:val="single" w:sz="4" w:space="0" w:color="auto"/>
            </w:tcBorders>
            <w:vAlign w:val="center"/>
          </w:tcPr>
          <w:p w14:paraId="13A7FA35" w14:textId="77777777" w:rsidR="003B30D0" w:rsidRPr="000E42C8" w:rsidRDefault="003B30D0" w:rsidP="003B30D0">
            <w:pPr>
              <w:keepNext/>
              <w:keepLines/>
              <w:jc w:val="center"/>
              <w:rPr>
                <w:rFonts w:ascii="Arial Narrow" w:hAnsi="Arial Narrow"/>
                <w:sz w:val="20"/>
                <w:szCs w:val="20"/>
              </w:rPr>
            </w:pPr>
            <w:r w:rsidRPr="000E42C8">
              <w:rPr>
                <w:rFonts w:ascii="Arial Narrow" w:hAnsi="Arial Narrow"/>
                <w:sz w:val="20"/>
                <w:szCs w:val="20"/>
              </w:rPr>
              <w:t>109/184</w:t>
            </w:r>
          </w:p>
        </w:tc>
        <w:tc>
          <w:tcPr>
            <w:tcW w:w="1638" w:type="dxa"/>
            <w:tcBorders>
              <w:top w:val="single" w:sz="4" w:space="0" w:color="auto"/>
              <w:left w:val="single" w:sz="4" w:space="0" w:color="auto"/>
              <w:bottom w:val="single" w:sz="4" w:space="0" w:color="auto"/>
              <w:right w:val="single" w:sz="4" w:space="0" w:color="auto"/>
            </w:tcBorders>
            <w:vAlign w:val="center"/>
          </w:tcPr>
          <w:p w14:paraId="2E368AD0" w14:textId="77777777" w:rsidR="003B30D0" w:rsidRPr="000E42C8" w:rsidRDefault="003B30D0" w:rsidP="003B30D0">
            <w:pPr>
              <w:keepNext/>
              <w:keepLines/>
              <w:jc w:val="center"/>
              <w:rPr>
                <w:rFonts w:ascii="Arial Narrow" w:hAnsi="Arial Narrow"/>
                <w:sz w:val="20"/>
                <w:szCs w:val="20"/>
              </w:rPr>
            </w:pPr>
            <w:r w:rsidRPr="000E42C8">
              <w:rPr>
                <w:rFonts w:ascii="Arial Narrow" w:hAnsi="Arial Narrow"/>
                <w:sz w:val="20"/>
                <w:szCs w:val="20"/>
              </w:rPr>
              <w:t>0.79 (0.60, 1.04)</w:t>
            </w:r>
          </w:p>
        </w:tc>
        <w:tc>
          <w:tcPr>
            <w:tcW w:w="1085" w:type="dxa"/>
            <w:tcBorders>
              <w:top w:val="single" w:sz="4" w:space="0" w:color="auto"/>
              <w:left w:val="single" w:sz="4" w:space="0" w:color="auto"/>
              <w:bottom w:val="single" w:sz="4" w:space="0" w:color="auto"/>
              <w:right w:val="single" w:sz="4" w:space="0" w:color="auto"/>
            </w:tcBorders>
            <w:vAlign w:val="center"/>
          </w:tcPr>
          <w:p w14:paraId="7D7812F1" w14:textId="77777777" w:rsidR="003B30D0" w:rsidRPr="000E42C8" w:rsidRDefault="003B30D0" w:rsidP="003B30D0">
            <w:pPr>
              <w:keepNext/>
              <w:keepLines/>
              <w:jc w:val="center"/>
              <w:rPr>
                <w:rFonts w:ascii="Arial Narrow" w:hAnsi="Arial Narrow"/>
                <w:b/>
                <w:bCs/>
                <w:i/>
                <w:iCs/>
                <w:sz w:val="20"/>
                <w:szCs w:val="20"/>
              </w:rPr>
            </w:pPr>
            <w:r w:rsidRPr="000E42C8">
              <w:rPr>
                <w:rFonts w:ascii="Arial Narrow" w:hAnsi="Arial Narrow"/>
                <w:b/>
                <w:bCs/>
                <w:i/>
                <w:iCs/>
                <w:sz w:val="20"/>
                <w:szCs w:val="20"/>
              </w:rPr>
              <w:t>0.0140</w:t>
            </w:r>
          </w:p>
        </w:tc>
      </w:tr>
    </w:tbl>
    <w:p w14:paraId="5E049BAB" w14:textId="77777777" w:rsidR="00960DCF" w:rsidRPr="000E42C8" w:rsidRDefault="00960DCF" w:rsidP="00960DCF">
      <w:pPr>
        <w:keepNext/>
        <w:keepLines/>
        <w:snapToGrid w:val="0"/>
        <w:spacing w:after="120"/>
        <w:contextualSpacing/>
        <w:rPr>
          <w:rFonts w:ascii="Arial Narrow" w:hAnsi="Arial Narrow"/>
          <w:sz w:val="18"/>
          <w:szCs w:val="22"/>
        </w:rPr>
      </w:pPr>
      <w:r w:rsidRPr="000E42C8">
        <w:rPr>
          <w:rFonts w:ascii="Arial Narrow" w:hAnsi="Arial Narrow"/>
          <w:sz w:val="18"/>
          <w:szCs w:val="22"/>
        </w:rPr>
        <w:t>Source: Constructed during evaluation, extracted from figures 15.2.1 and 15.2.2 of the RUBY CSR (all-comers, categorised by MMR/MSI status, HR based on unstratified cox model).</w:t>
      </w:r>
    </w:p>
    <w:p w14:paraId="71D4D120" w14:textId="77777777" w:rsidR="00960DCF" w:rsidRPr="00D16F9D" w:rsidRDefault="00960DCF" w:rsidP="00960DCF">
      <w:pPr>
        <w:keepNext/>
        <w:keepLines/>
        <w:snapToGrid w:val="0"/>
        <w:contextualSpacing/>
        <w:rPr>
          <w:rFonts w:ascii="Arial Narrow" w:hAnsi="Arial Narrow"/>
          <w:sz w:val="18"/>
          <w:szCs w:val="18"/>
        </w:rPr>
      </w:pPr>
      <w:r w:rsidRPr="000E42C8">
        <w:rPr>
          <w:rFonts w:ascii="Arial Narrow" w:eastAsia="Calibri" w:hAnsi="Arial Narrow"/>
          <w:sz w:val="18"/>
          <w:szCs w:val="18"/>
        </w:rPr>
        <w:t>CI = confidence interval; CP=carboplatin-paclitaxel</w:t>
      </w:r>
      <w:r w:rsidRPr="0BE52701">
        <w:rPr>
          <w:rFonts w:ascii="Arial Narrow" w:eastAsia="Calibri" w:hAnsi="Arial Narrow"/>
          <w:sz w:val="18"/>
          <w:szCs w:val="18"/>
        </w:rPr>
        <w:t>; DOS=dostarlimab; HR = hazard ratio; IA = Investigator assessment; n = number of participants reporting data; N = total participants in group; OS = overall survival; PFS = progression-free survival; PBO=placebo</w:t>
      </w:r>
    </w:p>
    <w:p w14:paraId="0C67BFF3" w14:textId="77777777" w:rsidR="00960DCF" w:rsidRPr="00D16F9D" w:rsidRDefault="00960DCF" w:rsidP="00960DCF">
      <w:pPr>
        <w:keepNext/>
        <w:keepLines/>
        <w:snapToGrid w:val="0"/>
        <w:rPr>
          <w:rFonts w:ascii="Arial Narrow" w:eastAsia="Calibri" w:hAnsi="Arial Narrow"/>
          <w:sz w:val="18"/>
          <w:szCs w:val="18"/>
        </w:rPr>
      </w:pPr>
      <w:r w:rsidRPr="0BE52701">
        <w:rPr>
          <w:rFonts w:ascii="Arial Narrow" w:eastAsia="Calibri" w:hAnsi="Arial Narrow"/>
          <w:sz w:val="18"/>
          <w:szCs w:val="18"/>
        </w:rPr>
        <w:t>Bold indicates values that are likely to be significant (&lt;0.05)</w:t>
      </w:r>
    </w:p>
    <w:p w14:paraId="033B828E" w14:textId="77777777" w:rsidR="00960DCF" w:rsidRPr="00D16F9D" w:rsidRDefault="00960DCF" w:rsidP="00960DCF">
      <w:pPr>
        <w:keepNext/>
        <w:keepLines/>
        <w:snapToGrid w:val="0"/>
        <w:rPr>
          <w:rFonts w:ascii="Arial Narrow" w:eastAsia="Calibri" w:hAnsi="Arial Narrow"/>
          <w:sz w:val="18"/>
          <w:szCs w:val="18"/>
        </w:rPr>
      </w:pPr>
      <w:r w:rsidRPr="0BE52701">
        <w:rPr>
          <w:rFonts w:ascii="Arial Narrow" w:eastAsia="Calibri" w:hAnsi="Arial Narrow"/>
          <w:sz w:val="18"/>
          <w:szCs w:val="18"/>
        </w:rPr>
        <w:t>Blue shaded cells indicate values previously considered by the PBAC</w:t>
      </w:r>
    </w:p>
    <w:p w14:paraId="1D0C3AAF" w14:textId="77777777" w:rsidR="00960DCF" w:rsidRPr="00D16F9D" w:rsidRDefault="00960DCF" w:rsidP="00960DCF">
      <w:pPr>
        <w:keepNext/>
        <w:keepLines/>
        <w:snapToGrid w:val="0"/>
        <w:rPr>
          <w:rFonts w:ascii="Arial Narrow" w:eastAsia="Calibri" w:hAnsi="Arial Narrow"/>
          <w:sz w:val="18"/>
          <w:szCs w:val="18"/>
        </w:rPr>
      </w:pPr>
      <w:r w:rsidRPr="0BE52701">
        <w:rPr>
          <w:rFonts w:ascii="Arial Narrow" w:eastAsia="Calibri" w:hAnsi="Arial Narrow"/>
          <w:sz w:val="18"/>
          <w:szCs w:val="18"/>
        </w:rPr>
        <w:t>Text in italics indicate values calculated during the evaluation</w:t>
      </w:r>
    </w:p>
    <w:p w14:paraId="79340EC9" w14:textId="77777777" w:rsidR="00960DCF" w:rsidRPr="00D16F9D" w:rsidRDefault="00960DCF" w:rsidP="00960DCF">
      <w:pPr>
        <w:keepNext/>
        <w:keepLines/>
        <w:rPr>
          <w:rFonts w:ascii="Arial Narrow" w:eastAsia="Calibri" w:hAnsi="Arial Narrow"/>
          <w:snapToGrid w:val="0"/>
          <w:sz w:val="18"/>
        </w:rPr>
      </w:pPr>
      <w:r w:rsidRPr="00D16F9D">
        <w:rPr>
          <w:rFonts w:ascii="Arial Narrow" w:eastAsia="Calibri" w:hAnsi="Arial Narrow"/>
          <w:snapToGrid w:val="0"/>
          <w:sz w:val="18"/>
        </w:rPr>
        <w:t>a 95% confidence interval with three decimal places used for testing</w:t>
      </w:r>
    </w:p>
    <w:p w14:paraId="5D28233D" w14:textId="552CBDD1" w:rsidR="00960DCF" w:rsidRPr="00D16F9D" w:rsidRDefault="00960DCF" w:rsidP="00960DCF">
      <w:pPr>
        <w:keepNext/>
        <w:keepLines/>
        <w:rPr>
          <w:rFonts w:ascii="Arial Narrow" w:eastAsia="Calibri" w:hAnsi="Arial Narrow"/>
          <w:snapToGrid w:val="0"/>
          <w:sz w:val="18"/>
        </w:rPr>
      </w:pPr>
      <w:r w:rsidRPr="00D16F9D">
        <w:rPr>
          <w:rFonts w:ascii="Arial Narrow" w:eastAsia="Calibri" w:hAnsi="Arial Narrow"/>
          <w:snapToGrid w:val="0"/>
          <w:sz w:val="18"/>
        </w:rPr>
        <w:t xml:space="preserve">b OS HR at IA1 differed to </w:t>
      </w:r>
      <w:r w:rsidRPr="00D16F9D">
        <w:rPr>
          <w:rFonts w:ascii="Arial Narrow" w:eastAsia="Calibri" w:hAnsi="Arial Narrow"/>
          <w:snapToGrid w:val="0"/>
          <w:sz w:val="18"/>
        </w:rPr>
        <w:fldChar w:fldCharType="begin"/>
      </w:r>
      <w:r w:rsidRPr="00D16F9D">
        <w:rPr>
          <w:rFonts w:ascii="Arial Narrow" w:eastAsia="Calibri" w:hAnsi="Arial Narrow"/>
          <w:snapToGrid w:val="0"/>
          <w:sz w:val="18"/>
        </w:rPr>
        <w:instrText xml:space="preserve"> REF _Ref190633981 \h  \* MERGEFORMAT </w:instrText>
      </w:r>
      <w:r w:rsidRPr="00D16F9D">
        <w:rPr>
          <w:rFonts w:ascii="Arial Narrow" w:eastAsia="Calibri" w:hAnsi="Arial Narrow"/>
          <w:snapToGrid w:val="0"/>
          <w:sz w:val="18"/>
        </w:rPr>
      </w:r>
      <w:r w:rsidRPr="00D16F9D">
        <w:rPr>
          <w:rFonts w:ascii="Arial Narrow" w:eastAsia="Calibri" w:hAnsi="Arial Narrow"/>
          <w:snapToGrid w:val="0"/>
          <w:sz w:val="18"/>
        </w:rPr>
        <w:fldChar w:fldCharType="separate"/>
      </w:r>
      <w:r w:rsidR="006A3DD4" w:rsidRPr="006A3DD4">
        <w:rPr>
          <w:rFonts w:ascii="Arial Narrow" w:eastAsia="Calibri" w:hAnsi="Arial Narrow"/>
          <w:snapToGrid w:val="0"/>
          <w:sz w:val="18"/>
        </w:rPr>
        <w:t>Table 5</w:t>
      </w:r>
      <w:r w:rsidRPr="00D16F9D">
        <w:rPr>
          <w:rFonts w:ascii="Arial Narrow" w:eastAsia="Calibri" w:hAnsi="Arial Narrow"/>
          <w:snapToGrid w:val="0"/>
          <w:sz w:val="18"/>
        </w:rPr>
        <w:fldChar w:fldCharType="end"/>
      </w:r>
      <w:r w:rsidRPr="00D16F9D">
        <w:rPr>
          <w:rFonts w:ascii="Arial Narrow" w:eastAsia="Calibri" w:hAnsi="Arial Narrow"/>
          <w:snapToGrid w:val="0"/>
          <w:sz w:val="18"/>
        </w:rPr>
        <w:t xml:space="preserve"> as these are based on the unstratified cox model</w:t>
      </w:r>
    </w:p>
    <w:p w14:paraId="67DCBC7D" w14:textId="77777777" w:rsidR="00960DCF" w:rsidRPr="00D16F9D" w:rsidRDefault="00960DCF" w:rsidP="00CF7B8A">
      <w:pPr>
        <w:keepLines/>
        <w:spacing w:after="120"/>
        <w:rPr>
          <w:rFonts w:ascii="Arial Narrow" w:eastAsia="Calibri" w:hAnsi="Arial Narrow"/>
          <w:sz w:val="18"/>
          <w:szCs w:val="18"/>
        </w:rPr>
      </w:pPr>
      <w:r w:rsidRPr="000E42C8">
        <w:rPr>
          <w:rFonts w:ascii="Arial Narrow" w:eastAsia="Calibri" w:hAnsi="Arial Narrow"/>
          <w:iCs/>
          <w:snapToGrid w:val="0"/>
          <w:sz w:val="18"/>
          <w:szCs w:val="18"/>
        </w:rPr>
        <w:t>Note that the results for the test of interaction presented are derived from ad-hoc/ post-hoc analyses conducted during the evaluation specifically for the purposes of informing the PBAC consideration. These analyses were not part of the pre-specified statistical plan for RUBY. Interpretation of the results and their application should therefore be limited to seeking to understand the basis for the PBAC outcome and should not be used for any other purpose</w:t>
      </w:r>
      <w:r w:rsidRPr="0BE52701">
        <w:rPr>
          <w:rFonts w:ascii="Arial Narrow" w:eastAsia="Calibri" w:hAnsi="Arial Narrow"/>
          <w:i/>
          <w:snapToGrid w:val="0"/>
          <w:sz w:val="18"/>
          <w:szCs w:val="18"/>
        </w:rPr>
        <w:t>.</w:t>
      </w:r>
    </w:p>
    <w:p w14:paraId="1A3805BE" w14:textId="29FAC85C" w:rsidR="00960DCF" w:rsidRPr="00BF318C" w:rsidRDefault="00960DCF" w:rsidP="00960DCF">
      <w:pPr>
        <w:pStyle w:val="3-BodyText"/>
        <w:rPr>
          <w:color w:val="0066FF"/>
        </w:rPr>
      </w:pPr>
      <w:r w:rsidRPr="00BF318C">
        <w:t xml:space="preserve">Moreover, the point estimates for OS HR in the ITT, dMMR and pMMR subgroups were all </w:t>
      </w:r>
      <w:r w:rsidR="003D11E8" w:rsidRPr="00BF318C">
        <w:t xml:space="preserve">marginally </w:t>
      </w:r>
      <w:r w:rsidRPr="00BF318C">
        <w:t xml:space="preserve">lower (i.e. less favourable for DOS) at IA2 than at IA1. This relative difference is important when interpreting the economic evaluation results relative to the November 2023 submission. </w:t>
      </w:r>
    </w:p>
    <w:p w14:paraId="724106F0" w14:textId="74422316" w:rsidR="00960DCF" w:rsidRPr="00BF318C" w:rsidRDefault="00960DCF" w:rsidP="00DF241F">
      <w:pPr>
        <w:pStyle w:val="3-BodyText"/>
      </w:pPr>
      <w:r w:rsidRPr="00BF318C">
        <w:t>The resubmission noted that IA2 did not include any updated results for PFS and as such, all PFS results from RUBY have been previously considered by the PBAC</w:t>
      </w:r>
      <w:r w:rsidR="00B177A5" w:rsidRPr="00BF318C">
        <w:t xml:space="preserve"> (</w:t>
      </w:r>
      <w:r w:rsidR="00B177A5" w:rsidRPr="00BF318C">
        <w:fldChar w:fldCharType="begin"/>
      </w:r>
      <w:r w:rsidR="00B177A5" w:rsidRPr="00BF318C">
        <w:instrText xml:space="preserve"> REF _Ref190734498 \h </w:instrText>
      </w:r>
      <w:r w:rsidR="00BF318C">
        <w:instrText xml:space="preserve"> \* MERGEFORMAT </w:instrText>
      </w:r>
      <w:r w:rsidR="00B177A5" w:rsidRPr="00BF318C">
        <w:fldChar w:fldCharType="separate"/>
      </w:r>
      <w:r w:rsidR="006A3DD4">
        <w:t xml:space="preserve">Table </w:t>
      </w:r>
      <w:r w:rsidR="006A3DD4">
        <w:rPr>
          <w:noProof/>
        </w:rPr>
        <w:t>7</w:t>
      </w:r>
      <w:r w:rsidR="00B177A5" w:rsidRPr="00BF318C">
        <w:fldChar w:fldCharType="end"/>
      </w:r>
      <w:r w:rsidR="00B177A5" w:rsidRPr="00BF318C">
        <w:t>)</w:t>
      </w:r>
      <w:r w:rsidRPr="00BF318C">
        <w:t xml:space="preserve">. PFS in pMMR (PFS HR = 0.76, 95% CI 0.59, 0.98) was not part of the statistical analysis plan, no formal statistical testing was </w:t>
      </w:r>
      <w:r w:rsidR="009D0499" w:rsidRPr="00BF318C">
        <w:t>conducted,</w:t>
      </w:r>
      <w:r w:rsidRPr="00BF318C">
        <w:t xml:space="preserve"> and no claim of statistical significance could be made. </w:t>
      </w:r>
    </w:p>
    <w:p w14:paraId="2E1537D0" w14:textId="096FCA68" w:rsidR="00442368" w:rsidRPr="00CF7B8A" w:rsidRDefault="00960DCF" w:rsidP="00CF7B8A">
      <w:pPr>
        <w:pStyle w:val="3-BodyText"/>
        <w:rPr>
          <w:iCs/>
        </w:rPr>
      </w:pPr>
      <w:r w:rsidRPr="00BF318C">
        <w:t xml:space="preserve">The PBAC had previously considered that the PFS benefit in the pMMR population was much smaller when compared to the dMMR population, and combined with the uncertain OS benefit, the clinical place for DOS in 1L treatment for pMMR EC was unclear (paragraph 7.20, dostarlimab PSD, November 2023). Given the OS benefit in the pMMR population remains uncertain (see paragraph </w:t>
      </w:r>
      <w:r w:rsidRPr="00BF318C">
        <w:fldChar w:fldCharType="begin"/>
      </w:r>
      <w:r w:rsidRPr="00BF318C">
        <w:instrText xml:space="preserve"> REF _Ref190634974 \r \h </w:instrText>
      </w:r>
      <w:r w:rsidR="00BF318C">
        <w:instrText xml:space="preserve"> \* MERGEFORMAT </w:instrText>
      </w:r>
      <w:r w:rsidRPr="00BF318C">
        <w:fldChar w:fldCharType="separate"/>
      </w:r>
      <w:r w:rsidR="006A3DD4">
        <w:t>6.17</w:t>
      </w:r>
      <w:r w:rsidRPr="00BF318C">
        <w:fldChar w:fldCharType="end"/>
      </w:r>
      <w:r w:rsidRPr="00BF318C">
        <w:t xml:space="preserve">), it may be reasonable for the same conclusion to be reached based on the IA2 results. The PFS results </w:t>
      </w:r>
      <w:r w:rsidR="00B62625" w:rsidRPr="00BF318C">
        <w:t xml:space="preserve">for the pMMR subgroup </w:t>
      </w:r>
      <w:r w:rsidRPr="00BF318C">
        <w:t xml:space="preserve">from RUBY at IA1 </w:t>
      </w:r>
      <w:r w:rsidR="00725666" w:rsidRPr="00BF318C">
        <w:t xml:space="preserve">(see </w:t>
      </w:r>
      <w:r w:rsidR="00725666" w:rsidRPr="00BF318C">
        <w:fldChar w:fldCharType="begin"/>
      </w:r>
      <w:r w:rsidR="00725666" w:rsidRPr="00BF318C">
        <w:instrText xml:space="preserve"> REF _Ref190734498 \h  \* MERGEFORMAT </w:instrText>
      </w:r>
      <w:r w:rsidR="00725666" w:rsidRPr="00BF318C">
        <w:fldChar w:fldCharType="separate"/>
      </w:r>
      <w:r w:rsidR="006A3DD4">
        <w:t xml:space="preserve">Table </w:t>
      </w:r>
      <w:r w:rsidR="006A3DD4">
        <w:rPr>
          <w:noProof/>
        </w:rPr>
        <w:t>7</w:t>
      </w:r>
      <w:r w:rsidR="00725666" w:rsidRPr="00BF318C">
        <w:fldChar w:fldCharType="end"/>
      </w:r>
      <w:r w:rsidR="00725666" w:rsidRPr="00BF318C">
        <w:t xml:space="preserve">) </w:t>
      </w:r>
      <w:r w:rsidRPr="00BF318C">
        <w:t>were used to inform the economic evaluation.</w:t>
      </w:r>
    </w:p>
    <w:p w14:paraId="5AEB0B08" w14:textId="43B402A3" w:rsidR="00442368" w:rsidRPr="00D16F9D" w:rsidRDefault="00442368" w:rsidP="00442368">
      <w:pPr>
        <w:pStyle w:val="Caption"/>
      </w:pPr>
      <w:bookmarkStart w:id="39" w:name="_Ref190734498"/>
      <w:r>
        <w:lastRenderedPageBreak/>
        <w:t xml:space="preserve">Table </w:t>
      </w:r>
      <w:r w:rsidR="00DF038F">
        <w:fldChar w:fldCharType="begin"/>
      </w:r>
      <w:r w:rsidR="00DF038F">
        <w:instrText xml:space="preserve"> SEQ Table \* ARABIC </w:instrText>
      </w:r>
      <w:r w:rsidR="00DF038F">
        <w:fldChar w:fldCharType="separate"/>
      </w:r>
      <w:r w:rsidR="006A3DD4">
        <w:rPr>
          <w:noProof/>
        </w:rPr>
        <w:t>7</w:t>
      </w:r>
      <w:r w:rsidR="00DF038F">
        <w:rPr>
          <w:noProof/>
        </w:rPr>
        <w:fldChar w:fldCharType="end"/>
      </w:r>
      <w:bookmarkEnd w:id="39"/>
      <w:r w:rsidRPr="00D16F9D">
        <w:rPr>
          <w:rStyle w:val="CommentReference"/>
          <w:b/>
          <w:szCs w:val="24"/>
        </w:rPr>
        <w:t xml:space="preserve">: KM analysis of progression-free survival per investigator assessment in RUBY </w:t>
      </w:r>
    </w:p>
    <w:tbl>
      <w:tblPr>
        <w:tblStyle w:val="TableGrid"/>
        <w:tblW w:w="0" w:type="auto"/>
        <w:tblLook w:val="04A0" w:firstRow="1" w:lastRow="0" w:firstColumn="1" w:lastColumn="0" w:noHBand="0" w:noVBand="1"/>
      </w:tblPr>
      <w:tblGrid>
        <w:gridCol w:w="1673"/>
        <w:gridCol w:w="1224"/>
        <w:gridCol w:w="1224"/>
        <w:gridCol w:w="1224"/>
        <w:gridCol w:w="1224"/>
        <w:gridCol w:w="1224"/>
        <w:gridCol w:w="1224"/>
      </w:tblGrid>
      <w:tr w:rsidR="00442368" w:rsidRPr="00D16F9D" w14:paraId="7DCC5171" w14:textId="77777777" w:rsidTr="002B48FE">
        <w:tc>
          <w:tcPr>
            <w:tcW w:w="1673" w:type="dxa"/>
            <w:vMerge w:val="restart"/>
            <w:vAlign w:val="center"/>
          </w:tcPr>
          <w:p w14:paraId="061315DD" w14:textId="77777777" w:rsidR="00442368" w:rsidRPr="00D16F9D" w:rsidRDefault="00442368" w:rsidP="002B48FE">
            <w:pPr>
              <w:keepNext/>
              <w:keepLines/>
              <w:rPr>
                <w:rFonts w:ascii="Arial Narrow" w:hAnsi="Arial Narrow"/>
                <w:b/>
                <w:bCs/>
                <w:sz w:val="20"/>
                <w:szCs w:val="20"/>
              </w:rPr>
            </w:pPr>
            <w:r w:rsidRPr="00D16F9D">
              <w:rPr>
                <w:rFonts w:ascii="Arial Narrow" w:hAnsi="Arial Narrow"/>
                <w:b/>
                <w:bCs/>
                <w:sz w:val="20"/>
                <w:szCs w:val="20"/>
              </w:rPr>
              <w:t>PFS</w:t>
            </w:r>
          </w:p>
        </w:tc>
        <w:tc>
          <w:tcPr>
            <w:tcW w:w="2448" w:type="dxa"/>
            <w:gridSpan w:val="2"/>
            <w:vAlign w:val="center"/>
          </w:tcPr>
          <w:p w14:paraId="253A7E9A" w14:textId="77777777" w:rsidR="00442368" w:rsidRPr="00D16F9D" w:rsidRDefault="00442368" w:rsidP="002B48FE">
            <w:pPr>
              <w:keepNext/>
              <w:keepLines/>
              <w:jc w:val="center"/>
              <w:rPr>
                <w:rFonts w:ascii="Arial Narrow" w:hAnsi="Arial Narrow"/>
                <w:b/>
                <w:bCs/>
                <w:sz w:val="20"/>
                <w:szCs w:val="20"/>
              </w:rPr>
            </w:pPr>
            <w:r w:rsidRPr="00D16F9D">
              <w:rPr>
                <w:rFonts w:ascii="Arial Narrow" w:hAnsi="Arial Narrow"/>
                <w:b/>
                <w:bCs/>
                <w:sz w:val="20"/>
                <w:szCs w:val="20"/>
              </w:rPr>
              <w:t>All-comers</w:t>
            </w:r>
          </w:p>
        </w:tc>
        <w:tc>
          <w:tcPr>
            <w:tcW w:w="2448" w:type="dxa"/>
            <w:gridSpan w:val="2"/>
            <w:vAlign w:val="center"/>
          </w:tcPr>
          <w:p w14:paraId="5017A014" w14:textId="77777777" w:rsidR="00442368" w:rsidRPr="00D16F9D" w:rsidRDefault="00442368" w:rsidP="002B48FE">
            <w:pPr>
              <w:keepNext/>
              <w:keepLines/>
              <w:jc w:val="center"/>
              <w:rPr>
                <w:rFonts w:ascii="Arial Narrow" w:hAnsi="Arial Narrow"/>
                <w:b/>
                <w:bCs/>
                <w:sz w:val="20"/>
                <w:szCs w:val="20"/>
              </w:rPr>
            </w:pPr>
            <w:r w:rsidRPr="00D16F9D">
              <w:rPr>
                <w:rFonts w:ascii="Arial Narrow" w:hAnsi="Arial Narrow"/>
                <w:b/>
                <w:bCs/>
                <w:sz w:val="20"/>
                <w:szCs w:val="20"/>
              </w:rPr>
              <w:t>pMMR/MSS</w:t>
            </w:r>
          </w:p>
        </w:tc>
        <w:tc>
          <w:tcPr>
            <w:tcW w:w="2448" w:type="dxa"/>
            <w:gridSpan w:val="2"/>
            <w:vAlign w:val="center"/>
          </w:tcPr>
          <w:p w14:paraId="3564F9B4" w14:textId="77777777" w:rsidR="00442368" w:rsidRPr="00D16F9D" w:rsidRDefault="00442368" w:rsidP="002B48FE">
            <w:pPr>
              <w:keepNext/>
              <w:keepLines/>
              <w:jc w:val="center"/>
              <w:rPr>
                <w:rFonts w:ascii="Arial Narrow" w:hAnsi="Arial Narrow"/>
                <w:b/>
                <w:bCs/>
                <w:sz w:val="20"/>
                <w:szCs w:val="20"/>
              </w:rPr>
            </w:pPr>
            <w:r w:rsidRPr="00D16F9D">
              <w:rPr>
                <w:rFonts w:ascii="Arial Narrow" w:hAnsi="Arial Narrow"/>
                <w:b/>
                <w:bCs/>
                <w:sz w:val="20"/>
                <w:szCs w:val="20"/>
              </w:rPr>
              <w:t>dMMR/MSI-H</w:t>
            </w:r>
          </w:p>
        </w:tc>
      </w:tr>
      <w:tr w:rsidR="00442368" w:rsidRPr="00D16F9D" w14:paraId="10309361" w14:textId="77777777" w:rsidTr="562BE02C">
        <w:tc>
          <w:tcPr>
            <w:tcW w:w="1673" w:type="dxa"/>
            <w:vMerge/>
          </w:tcPr>
          <w:p w14:paraId="225D6133" w14:textId="77777777" w:rsidR="00442368" w:rsidRPr="00D16F9D" w:rsidRDefault="00442368" w:rsidP="002B48FE">
            <w:pPr>
              <w:keepNext/>
              <w:keepLines/>
              <w:rPr>
                <w:rFonts w:ascii="Arial Narrow" w:hAnsi="Arial Narrow"/>
                <w:sz w:val="20"/>
                <w:szCs w:val="20"/>
              </w:rPr>
            </w:pPr>
          </w:p>
        </w:tc>
        <w:tc>
          <w:tcPr>
            <w:tcW w:w="1224" w:type="dxa"/>
            <w:vAlign w:val="center"/>
          </w:tcPr>
          <w:p w14:paraId="7366B2D2" w14:textId="77777777" w:rsidR="00442368" w:rsidRPr="00D16F9D" w:rsidRDefault="00442368" w:rsidP="002B48FE">
            <w:pPr>
              <w:keepNext/>
              <w:keepLines/>
              <w:jc w:val="center"/>
              <w:rPr>
                <w:rFonts w:ascii="Arial Narrow" w:hAnsi="Arial Narrow"/>
                <w:b/>
                <w:bCs/>
                <w:sz w:val="20"/>
                <w:szCs w:val="20"/>
              </w:rPr>
            </w:pPr>
            <w:r w:rsidRPr="00D16F9D">
              <w:rPr>
                <w:rFonts w:ascii="Arial Narrow" w:hAnsi="Arial Narrow"/>
                <w:b/>
                <w:bCs/>
                <w:sz w:val="20"/>
                <w:szCs w:val="20"/>
              </w:rPr>
              <w:t>DOS+CP (N=245)</w:t>
            </w:r>
          </w:p>
        </w:tc>
        <w:tc>
          <w:tcPr>
            <w:tcW w:w="1224" w:type="dxa"/>
            <w:vAlign w:val="center"/>
          </w:tcPr>
          <w:p w14:paraId="45E72590" w14:textId="77777777" w:rsidR="00442368" w:rsidRPr="00D16F9D" w:rsidRDefault="00442368" w:rsidP="002B48FE">
            <w:pPr>
              <w:keepNext/>
              <w:keepLines/>
              <w:jc w:val="center"/>
              <w:rPr>
                <w:rFonts w:ascii="Arial Narrow" w:hAnsi="Arial Narrow"/>
                <w:b/>
                <w:bCs/>
                <w:sz w:val="20"/>
                <w:szCs w:val="20"/>
              </w:rPr>
            </w:pPr>
            <w:r w:rsidRPr="00D16F9D">
              <w:rPr>
                <w:rFonts w:ascii="Arial Narrow" w:hAnsi="Arial Narrow"/>
                <w:b/>
                <w:bCs/>
                <w:sz w:val="20"/>
                <w:szCs w:val="20"/>
              </w:rPr>
              <w:t>PBO+CP</w:t>
            </w:r>
          </w:p>
          <w:p w14:paraId="4F98E824" w14:textId="77777777" w:rsidR="00442368" w:rsidRPr="00D16F9D" w:rsidRDefault="00442368" w:rsidP="002B48FE">
            <w:pPr>
              <w:keepNext/>
              <w:keepLines/>
              <w:jc w:val="center"/>
              <w:rPr>
                <w:rFonts w:ascii="Arial Narrow" w:hAnsi="Arial Narrow"/>
                <w:b/>
                <w:bCs/>
                <w:sz w:val="20"/>
                <w:szCs w:val="20"/>
              </w:rPr>
            </w:pPr>
            <w:r w:rsidRPr="00D16F9D">
              <w:rPr>
                <w:rFonts w:ascii="Arial Narrow" w:hAnsi="Arial Narrow"/>
                <w:b/>
                <w:bCs/>
                <w:sz w:val="20"/>
                <w:szCs w:val="20"/>
              </w:rPr>
              <w:t>(N=249)</w:t>
            </w:r>
          </w:p>
        </w:tc>
        <w:tc>
          <w:tcPr>
            <w:tcW w:w="1224" w:type="dxa"/>
            <w:vAlign w:val="center"/>
          </w:tcPr>
          <w:p w14:paraId="380E9D52" w14:textId="77777777" w:rsidR="00442368" w:rsidRPr="00D16F9D" w:rsidRDefault="00442368" w:rsidP="002B48FE">
            <w:pPr>
              <w:keepNext/>
              <w:keepLines/>
              <w:jc w:val="center"/>
              <w:rPr>
                <w:rFonts w:ascii="Arial Narrow" w:hAnsi="Arial Narrow"/>
                <w:b/>
                <w:bCs/>
                <w:sz w:val="20"/>
                <w:szCs w:val="20"/>
              </w:rPr>
            </w:pPr>
            <w:r w:rsidRPr="00D16F9D">
              <w:rPr>
                <w:rFonts w:ascii="Arial Narrow" w:hAnsi="Arial Narrow"/>
                <w:b/>
                <w:bCs/>
                <w:sz w:val="20"/>
                <w:szCs w:val="20"/>
              </w:rPr>
              <w:t>DOS+CP (N=192)</w:t>
            </w:r>
          </w:p>
        </w:tc>
        <w:tc>
          <w:tcPr>
            <w:tcW w:w="1224" w:type="dxa"/>
            <w:vAlign w:val="center"/>
          </w:tcPr>
          <w:p w14:paraId="23B63060" w14:textId="77777777" w:rsidR="00442368" w:rsidRPr="00D16F9D" w:rsidRDefault="00442368" w:rsidP="002B48FE">
            <w:pPr>
              <w:keepNext/>
              <w:keepLines/>
              <w:jc w:val="center"/>
              <w:rPr>
                <w:rFonts w:ascii="Arial Narrow" w:hAnsi="Arial Narrow"/>
                <w:b/>
                <w:bCs/>
                <w:sz w:val="20"/>
                <w:szCs w:val="20"/>
              </w:rPr>
            </w:pPr>
            <w:r w:rsidRPr="00D16F9D">
              <w:rPr>
                <w:rFonts w:ascii="Arial Narrow" w:hAnsi="Arial Narrow"/>
                <w:b/>
                <w:bCs/>
                <w:sz w:val="20"/>
                <w:szCs w:val="20"/>
              </w:rPr>
              <w:t>PBO+CP</w:t>
            </w:r>
          </w:p>
          <w:p w14:paraId="1F6AA7B2" w14:textId="77777777" w:rsidR="00442368" w:rsidRPr="00D16F9D" w:rsidRDefault="00442368" w:rsidP="002B48FE">
            <w:pPr>
              <w:keepNext/>
              <w:keepLines/>
              <w:jc w:val="center"/>
              <w:rPr>
                <w:rFonts w:ascii="Arial Narrow" w:hAnsi="Arial Narrow"/>
                <w:b/>
                <w:bCs/>
                <w:sz w:val="20"/>
                <w:szCs w:val="20"/>
              </w:rPr>
            </w:pPr>
            <w:r w:rsidRPr="00D16F9D">
              <w:rPr>
                <w:rFonts w:ascii="Arial Narrow" w:hAnsi="Arial Narrow"/>
                <w:b/>
                <w:bCs/>
                <w:sz w:val="20"/>
                <w:szCs w:val="20"/>
              </w:rPr>
              <w:t>(N=184)</w:t>
            </w:r>
          </w:p>
        </w:tc>
        <w:tc>
          <w:tcPr>
            <w:tcW w:w="1224" w:type="dxa"/>
            <w:vAlign w:val="center"/>
          </w:tcPr>
          <w:p w14:paraId="59B022D1" w14:textId="77777777" w:rsidR="00442368" w:rsidRPr="00D16F9D" w:rsidRDefault="00442368" w:rsidP="002B48FE">
            <w:pPr>
              <w:keepNext/>
              <w:keepLines/>
              <w:jc w:val="center"/>
              <w:rPr>
                <w:rFonts w:ascii="Arial Narrow" w:hAnsi="Arial Narrow"/>
                <w:b/>
                <w:bCs/>
                <w:sz w:val="20"/>
                <w:szCs w:val="20"/>
              </w:rPr>
            </w:pPr>
            <w:r w:rsidRPr="00D16F9D">
              <w:rPr>
                <w:rFonts w:ascii="Arial Narrow" w:hAnsi="Arial Narrow"/>
                <w:b/>
                <w:bCs/>
                <w:sz w:val="20"/>
                <w:szCs w:val="20"/>
              </w:rPr>
              <w:t>DOS+CP (N=53)</w:t>
            </w:r>
          </w:p>
        </w:tc>
        <w:tc>
          <w:tcPr>
            <w:tcW w:w="1224" w:type="dxa"/>
            <w:vAlign w:val="center"/>
          </w:tcPr>
          <w:p w14:paraId="55348CE2" w14:textId="77777777" w:rsidR="00442368" w:rsidRPr="00D16F9D" w:rsidRDefault="00442368" w:rsidP="002B48FE">
            <w:pPr>
              <w:keepNext/>
              <w:keepLines/>
              <w:jc w:val="center"/>
              <w:rPr>
                <w:rFonts w:ascii="Arial Narrow" w:hAnsi="Arial Narrow"/>
                <w:b/>
                <w:bCs/>
                <w:sz w:val="20"/>
                <w:szCs w:val="20"/>
              </w:rPr>
            </w:pPr>
            <w:r w:rsidRPr="00D16F9D">
              <w:rPr>
                <w:rFonts w:ascii="Arial Narrow" w:hAnsi="Arial Narrow"/>
                <w:b/>
                <w:bCs/>
                <w:sz w:val="20"/>
                <w:szCs w:val="20"/>
              </w:rPr>
              <w:t>PBO+CP</w:t>
            </w:r>
          </w:p>
          <w:p w14:paraId="5C0D9596" w14:textId="77777777" w:rsidR="00442368" w:rsidRPr="00D16F9D" w:rsidRDefault="00442368" w:rsidP="002B48FE">
            <w:pPr>
              <w:keepNext/>
              <w:keepLines/>
              <w:jc w:val="center"/>
              <w:rPr>
                <w:rFonts w:ascii="Arial Narrow" w:hAnsi="Arial Narrow"/>
                <w:b/>
                <w:bCs/>
                <w:sz w:val="20"/>
                <w:szCs w:val="20"/>
              </w:rPr>
            </w:pPr>
            <w:r w:rsidRPr="00D16F9D">
              <w:rPr>
                <w:rFonts w:ascii="Arial Narrow" w:hAnsi="Arial Narrow"/>
                <w:b/>
                <w:bCs/>
                <w:sz w:val="20"/>
                <w:szCs w:val="20"/>
              </w:rPr>
              <w:t>(N=65)</w:t>
            </w:r>
          </w:p>
        </w:tc>
      </w:tr>
      <w:tr w:rsidR="00442368" w:rsidRPr="00D16F9D" w14:paraId="3E953BD0" w14:textId="77777777" w:rsidTr="002B48FE">
        <w:tc>
          <w:tcPr>
            <w:tcW w:w="1673" w:type="dxa"/>
            <w:shd w:val="clear" w:color="auto" w:fill="DBE5F1" w:themeFill="accent1" w:themeFillTint="33"/>
            <w:vAlign w:val="center"/>
          </w:tcPr>
          <w:p w14:paraId="3292BBB1" w14:textId="77777777" w:rsidR="00442368" w:rsidRPr="00D16F9D" w:rsidRDefault="00442368" w:rsidP="002B48FE">
            <w:pPr>
              <w:keepNext/>
              <w:keepLines/>
              <w:rPr>
                <w:rFonts w:ascii="Arial Narrow" w:hAnsi="Arial Narrow"/>
                <w:sz w:val="20"/>
                <w:szCs w:val="20"/>
              </w:rPr>
            </w:pPr>
            <w:r w:rsidRPr="00D16F9D">
              <w:rPr>
                <w:rFonts w:ascii="Arial Narrow" w:hAnsi="Arial Narrow"/>
                <w:sz w:val="20"/>
                <w:szCs w:val="20"/>
              </w:rPr>
              <w:t>Median FU, months</w:t>
            </w:r>
          </w:p>
        </w:tc>
        <w:tc>
          <w:tcPr>
            <w:tcW w:w="1224" w:type="dxa"/>
            <w:shd w:val="clear" w:color="auto" w:fill="DBE5F1" w:themeFill="accent1" w:themeFillTint="33"/>
            <w:vAlign w:val="center"/>
          </w:tcPr>
          <w:p w14:paraId="42374BC5" w14:textId="77777777" w:rsidR="00442368" w:rsidRPr="00D16F9D" w:rsidRDefault="00442368" w:rsidP="002B48FE">
            <w:pPr>
              <w:keepNext/>
              <w:keepLines/>
              <w:jc w:val="center"/>
              <w:rPr>
                <w:rFonts w:ascii="Arial Narrow" w:hAnsi="Arial Narrow"/>
                <w:sz w:val="20"/>
                <w:szCs w:val="20"/>
              </w:rPr>
            </w:pPr>
            <w:r w:rsidRPr="00D16F9D">
              <w:rPr>
                <w:rFonts w:ascii="Arial Narrow" w:hAnsi="Arial Narrow"/>
                <w:sz w:val="20"/>
                <w:szCs w:val="20"/>
              </w:rPr>
              <w:t>25.5</w:t>
            </w:r>
          </w:p>
        </w:tc>
        <w:tc>
          <w:tcPr>
            <w:tcW w:w="1224" w:type="dxa"/>
            <w:shd w:val="clear" w:color="auto" w:fill="DBE5F1" w:themeFill="accent1" w:themeFillTint="33"/>
            <w:vAlign w:val="center"/>
          </w:tcPr>
          <w:p w14:paraId="5E628F91" w14:textId="77777777" w:rsidR="00442368" w:rsidRPr="00D16F9D" w:rsidRDefault="00442368" w:rsidP="002B48FE">
            <w:pPr>
              <w:keepNext/>
              <w:keepLines/>
              <w:jc w:val="center"/>
              <w:rPr>
                <w:rFonts w:ascii="Arial Narrow" w:hAnsi="Arial Narrow"/>
                <w:sz w:val="20"/>
                <w:szCs w:val="20"/>
              </w:rPr>
            </w:pPr>
            <w:r w:rsidRPr="00D16F9D">
              <w:rPr>
                <w:rFonts w:ascii="Arial Narrow" w:hAnsi="Arial Narrow"/>
                <w:sz w:val="20"/>
                <w:szCs w:val="20"/>
              </w:rPr>
              <w:t>25.3</w:t>
            </w:r>
          </w:p>
        </w:tc>
        <w:tc>
          <w:tcPr>
            <w:tcW w:w="1224" w:type="dxa"/>
            <w:shd w:val="clear" w:color="auto" w:fill="DBE5F1" w:themeFill="accent1" w:themeFillTint="33"/>
            <w:vAlign w:val="center"/>
          </w:tcPr>
          <w:p w14:paraId="062AA710" w14:textId="77777777" w:rsidR="00442368" w:rsidRPr="00D16F9D" w:rsidRDefault="00442368" w:rsidP="002B48FE">
            <w:pPr>
              <w:keepNext/>
              <w:keepLines/>
              <w:jc w:val="center"/>
              <w:rPr>
                <w:rFonts w:ascii="Arial Narrow" w:hAnsi="Arial Narrow"/>
                <w:sz w:val="20"/>
                <w:szCs w:val="20"/>
              </w:rPr>
            </w:pPr>
            <w:r w:rsidRPr="00D16F9D">
              <w:rPr>
                <w:rFonts w:ascii="Arial Narrow" w:hAnsi="Arial Narrow"/>
                <w:sz w:val="20"/>
                <w:szCs w:val="20"/>
              </w:rPr>
              <w:t>25.8</w:t>
            </w:r>
          </w:p>
        </w:tc>
        <w:tc>
          <w:tcPr>
            <w:tcW w:w="1224" w:type="dxa"/>
            <w:shd w:val="clear" w:color="auto" w:fill="DBE5F1" w:themeFill="accent1" w:themeFillTint="33"/>
            <w:vAlign w:val="center"/>
          </w:tcPr>
          <w:p w14:paraId="2D57CE2E" w14:textId="77777777" w:rsidR="00442368" w:rsidRPr="00D16F9D" w:rsidRDefault="00442368" w:rsidP="002B48FE">
            <w:pPr>
              <w:keepNext/>
              <w:keepLines/>
              <w:jc w:val="center"/>
              <w:rPr>
                <w:rFonts w:ascii="Arial Narrow" w:hAnsi="Arial Narrow"/>
                <w:sz w:val="20"/>
                <w:szCs w:val="20"/>
              </w:rPr>
            </w:pPr>
            <w:r w:rsidRPr="00D16F9D">
              <w:rPr>
                <w:rFonts w:ascii="Arial Narrow" w:hAnsi="Arial Narrow"/>
                <w:sz w:val="20"/>
                <w:szCs w:val="20"/>
              </w:rPr>
              <w:t>25.4</w:t>
            </w:r>
          </w:p>
        </w:tc>
        <w:tc>
          <w:tcPr>
            <w:tcW w:w="1224" w:type="dxa"/>
            <w:shd w:val="clear" w:color="auto" w:fill="DBE5F1" w:themeFill="accent1" w:themeFillTint="33"/>
            <w:vAlign w:val="center"/>
          </w:tcPr>
          <w:p w14:paraId="1C8D8B7C" w14:textId="77777777" w:rsidR="00442368" w:rsidRPr="00D16F9D" w:rsidRDefault="00442368" w:rsidP="002B48FE">
            <w:pPr>
              <w:keepNext/>
              <w:keepLines/>
              <w:jc w:val="center"/>
              <w:rPr>
                <w:rFonts w:ascii="Arial Narrow" w:hAnsi="Arial Narrow"/>
                <w:sz w:val="20"/>
                <w:szCs w:val="20"/>
              </w:rPr>
            </w:pPr>
            <w:r w:rsidRPr="00D16F9D">
              <w:rPr>
                <w:rFonts w:ascii="Arial Narrow" w:hAnsi="Arial Narrow"/>
                <w:sz w:val="20"/>
                <w:szCs w:val="20"/>
              </w:rPr>
              <w:t>24.6</w:t>
            </w:r>
          </w:p>
        </w:tc>
        <w:tc>
          <w:tcPr>
            <w:tcW w:w="1224" w:type="dxa"/>
            <w:shd w:val="clear" w:color="auto" w:fill="DBE5F1" w:themeFill="accent1" w:themeFillTint="33"/>
            <w:vAlign w:val="center"/>
          </w:tcPr>
          <w:p w14:paraId="7D2CE68A" w14:textId="77777777" w:rsidR="00442368" w:rsidRPr="00D16F9D" w:rsidRDefault="00442368" w:rsidP="002B48FE">
            <w:pPr>
              <w:keepNext/>
              <w:keepLines/>
              <w:jc w:val="center"/>
              <w:rPr>
                <w:rFonts w:ascii="Arial Narrow" w:hAnsi="Arial Narrow"/>
                <w:sz w:val="20"/>
                <w:szCs w:val="20"/>
              </w:rPr>
            </w:pPr>
            <w:r w:rsidRPr="00D16F9D">
              <w:rPr>
                <w:rFonts w:ascii="Arial Narrow" w:hAnsi="Arial Narrow"/>
                <w:sz w:val="20"/>
                <w:szCs w:val="20"/>
              </w:rPr>
              <w:t>25.1</w:t>
            </w:r>
          </w:p>
        </w:tc>
      </w:tr>
      <w:tr w:rsidR="00442368" w:rsidRPr="00D16F9D" w14:paraId="7EF683BC" w14:textId="77777777" w:rsidTr="002B48FE">
        <w:tc>
          <w:tcPr>
            <w:tcW w:w="1673" w:type="dxa"/>
            <w:shd w:val="clear" w:color="auto" w:fill="DBE5F1" w:themeFill="accent1" w:themeFillTint="33"/>
            <w:vAlign w:val="center"/>
          </w:tcPr>
          <w:p w14:paraId="7E2461D1" w14:textId="77777777" w:rsidR="00442368" w:rsidRPr="00D16F9D" w:rsidRDefault="00442368" w:rsidP="002B48FE">
            <w:pPr>
              <w:keepNext/>
              <w:keepLines/>
              <w:rPr>
                <w:rFonts w:ascii="Arial Narrow" w:hAnsi="Arial Narrow"/>
                <w:sz w:val="20"/>
                <w:szCs w:val="20"/>
              </w:rPr>
            </w:pPr>
            <w:r w:rsidRPr="00D16F9D">
              <w:rPr>
                <w:rFonts w:ascii="Arial Narrow" w:hAnsi="Arial Narrow"/>
                <w:sz w:val="20"/>
                <w:szCs w:val="20"/>
              </w:rPr>
              <w:t>Events, n (%)</w:t>
            </w:r>
          </w:p>
        </w:tc>
        <w:tc>
          <w:tcPr>
            <w:tcW w:w="1224" w:type="dxa"/>
            <w:shd w:val="clear" w:color="auto" w:fill="DBE5F1" w:themeFill="accent1" w:themeFillTint="33"/>
            <w:vAlign w:val="center"/>
          </w:tcPr>
          <w:p w14:paraId="54C98529" w14:textId="77777777" w:rsidR="00442368" w:rsidRPr="00D16F9D" w:rsidRDefault="00442368" w:rsidP="002B48FE">
            <w:pPr>
              <w:keepNext/>
              <w:keepLines/>
              <w:jc w:val="center"/>
              <w:rPr>
                <w:rFonts w:ascii="Arial Narrow" w:hAnsi="Arial Narrow"/>
                <w:sz w:val="20"/>
                <w:szCs w:val="20"/>
              </w:rPr>
            </w:pPr>
            <w:r w:rsidRPr="00D16F9D">
              <w:rPr>
                <w:rFonts w:ascii="Arial Narrow" w:hAnsi="Arial Narrow"/>
                <w:sz w:val="20"/>
                <w:szCs w:val="20"/>
              </w:rPr>
              <w:t>135 (55.1)</w:t>
            </w:r>
          </w:p>
        </w:tc>
        <w:tc>
          <w:tcPr>
            <w:tcW w:w="1224" w:type="dxa"/>
            <w:shd w:val="clear" w:color="auto" w:fill="DBE5F1" w:themeFill="accent1" w:themeFillTint="33"/>
            <w:vAlign w:val="center"/>
          </w:tcPr>
          <w:p w14:paraId="52066802" w14:textId="77777777" w:rsidR="00442368" w:rsidRPr="00D16F9D" w:rsidRDefault="00442368" w:rsidP="002B48FE">
            <w:pPr>
              <w:keepNext/>
              <w:keepLines/>
              <w:jc w:val="center"/>
              <w:rPr>
                <w:rFonts w:ascii="Arial Narrow" w:hAnsi="Arial Narrow"/>
                <w:sz w:val="20"/>
                <w:szCs w:val="20"/>
              </w:rPr>
            </w:pPr>
            <w:r w:rsidRPr="00D16F9D">
              <w:rPr>
                <w:rFonts w:ascii="Arial Narrow" w:hAnsi="Arial Narrow"/>
                <w:sz w:val="20"/>
                <w:szCs w:val="20"/>
              </w:rPr>
              <w:t>177 (71.1)</w:t>
            </w:r>
          </w:p>
        </w:tc>
        <w:tc>
          <w:tcPr>
            <w:tcW w:w="1224" w:type="dxa"/>
            <w:shd w:val="clear" w:color="auto" w:fill="DBE5F1" w:themeFill="accent1" w:themeFillTint="33"/>
            <w:vAlign w:val="center"/>
          </w:tcPr>
          <w:p w14:paraId="5AD10711" w14:textId="77777777" w:rsidR="00442368" w:rsidRPr="00D16F9D" w:rsidRDefault="00442368" w:rsidP="002B48FE">
            <w:pPr>
              <w:keepNext/>
              <w:keepLines/>
              <w:jc w:val="center"/>
              <w:rPr>
                <w:rFonts w:ascii="Arial Narrow" w:hAnsi="Arial Narrow"/>
                <w:sz w:val="20"/>
                <w:szCs w:val="20"/>
              </w:rPr>
            </w:pPr>
            <w:r w:rsidRPr="00D16F9D">
              <w:rPr>
                <w:rFonts w:ascii="Arial Narrow" w:hAnsi="Arial Narrow"/>
                <w:sz w:val="20"/>
                <w:szCs w:val="20"/>
              </w:rPr>
              <w:t>116 (60.4)</w:t>
            </w:r>
          </w:p>
        </w:tc>
        <w:tc>
          <w:tcPr>
            <w:tcW w:w="1224" w:type="dxa"/>
            <w:shd w:val="clear" w:color="auto" w:fill="DBE5F1" w:themeFill="accent1" w:themeFillTint="33"/>
            <w:vAlign w:val="center"/>
          </w:tcPr>
          <w:p w14:paraId="2008F80F" w14:textId="77777777" w:rsidR="00442368" w:rsidRPr="00D16F9D" w:rsidRDefault="00442368" w:rsidP="002B48FE">
            <w:pPr>
              <w:keepNext/>
              <w:keepLines/>
              <w:jc w:val="center"/>
              <w:rPr>
                <w:rFonts w:ascii="Arial Narrow" w:hAnsi="Arial Narrow"/>
                <w:sz w:val="20"/>
                <w:szCs w:val="20"/>
              </w:rPr>
            </w:pPr>
            <w:r w:rsidRPr="00D16F9D">
              <w:rPr>
                <w:rFonts w:ascii="Arial Narrow" w:hAnsi="Arial Narrow"/>
                <w:sz w:val="20"/>
                <w:szCs w:val="20"/>
              </w:rPr>
              <w:t>130 (70.7)</w:t>
            </w:r>
          </w:p>
        </w:tc>
        <w:tc>
          <w:tcPr>
            <w:tcW w:w="1224" w:type="dxa"/>
            <w:shd w:val="clear" w:color="auto" w:fill="DBE5F1" w:themeFill="accent1" w:themeFillTint="33"/>
            <w:vAlign w:val="center"/>
          </w:tcPr>
          <w:p w14:paraId="13212BF9" w14:textId="77777777" w:rsidR="00442368" w:rsidRPr="00D16F9D" w:rsidRDefault="00442368" w:rsidP="002B48FE">
            <w:pPr>
              <w:keepNext/>
              <w:keepLines/>
              <w:jc w:val="center"/>
              <w:rPr>
                <w:rFonts w:ascii="Arial Narrow" w:hAnsi="Arial Narrow"/>
                <w:sz w:val="20"/>
                <w:szCs w:val="20"/>
              </w:rPr>
            </w:pPr>
            <w:r w:rsidRPr="00D16F9D">
              <w:rPr>
                <w:rFonts w:ascii="Arial Narrow" w:hAnsi="Arial Narrow"/>
                <w:sz w:val="20"/>
                <w:szCs w:val="20"/>
              </w:rPr>
              <w:t>19 (35.8)</w:t>
            </w:r>
          </w:p>
        </w:tc>
        <w:tc>
          <w:tcPr>
            <w:tcW w:w="1224" w:type="dxa"/>
            <w:shd w:val="clear" w:color="auto" w:fill="DBE5F1" w:themeFill="accent1" w:themeFillTint="33"/>
            <w:vAlign w:val="center"/>
          </w:tcPr>
          <w:p w14:paraId="7AA09EBC" w14:textId="77777777" w:rsidR="00442368" w:rsidRPr="00D16F9D" w:rsidRDefault="00442368" w:rsidP="002B48FE">
            <w:pPr>
              <w:keepNext/>
              <w:keepLines/>
              <w:jc w:val="center"/>
              <w:rPr>
                <w:rFonts w:ascii="Arial Narrow" w:hAnsi="Arial Narrow"/>
                <w:sz w:val="20"/>
                <w:szCs w:val="20"/>
              </w:rPr>
            </w:pPr>
            <w:r w:rsidRPr="00D16F9D">
              <w:rPr>
                <w:rFonts w:ascii="Arial Narrow" w:hAnsi="Arial Narrow"/>
                <w:sz w:val="20"/>
                <w:szCs w:val="20"/>
              </w:rPr>
              <w:t>47 (72.3)</w:t>
            </w:r>
          </w:p>
        </w:tc>
      </w:tr>
      <w:tr w:rsidR="00442368" w:rsidRPr="00D16F9D" w14:paraId="07737DF6" w14:textId="77777777" w:rsidTr="002B48FE">
        <w:tc>
          <w:tcPr>
            <w:tcW w:w="1673" w:type="dxa"/>
            <w:shd w:val="clear" w:color="auto" w:fill="DBE5F1" w:themeFill="accent1" w:themeFillTint="33"/>
            <w:vAlign w:val="center"/>
          </w:tcPr>
          <w:p w14:paraId="5228C3CC" w14:textId="77777777" w:rsidR="00442368" w:rsidRPr="00D16F9D" w:rsidRDefault="00442368" w:rsidP="002B48FE">
            <w:pPr>
              <w:keepNext/>
              <w:keepLines/>
              <w:rPr>
                <w:rFonts w:ascii="Arial Narrow" w:hAnsi="Arial Narrow"/>
                <w:sz w:val="20"/>
                <w:szCs w:val="20"/>
              </w:rPr>
            </w:pPr>
            <w:r w:rsidRPr="00D16F9D">
              <w:rPr>
                <w:rFonts w:ascii="Arial Narrow" w:hAnsi="Arial Narrow"/>
                <w:sz w:val="20"/>
                <w:szCs w:val="20"/>
              </w:rPr>
              <w:t>Disease progression</w:t>
            </w:r>
          </w:p>
        </w:tc>
        <w:tc>
          <w:tcPr>
            <w:tcW w:w="1224" w:type="dxa"/>
            <w:shd w:val="clear" w:color="auto" w:fill="DBE5F1" w:themeFill="accent1" w:themeFillTint="33"/>
            <w:vAlign w:val="center"/>
          </w:tcPr>
          <w:p w14:paraId="00EC56BC" w14:textId="77777777" w:rsidR="00442368" w:rsidRPr="00D16F9D" w:rsidRDefault="00442368" w:rsidP="002B48FE">
            <w:pPr>
              <w:keepNext/>
              <w:keepLines/>
              <w:jc w:val="center"/>
              <w:rPr>
                <w:rFonts w:ascii="Arial Narrow" w:hAnsi="Arial Narrow"/>
                <w:sz w:val="20"/>
                <w:szCs w:val="20"/>
              </w:rPr>
            </w:pPr>
            <w:r w:rsidRPr="00D16F9D">
              <w:rPr>
                <w:rFonts w:ascii="Arial Narrow" w:hAnsi="Arial Narrow"/>
                <w:sz w:val="20"/>
                <w:szCs w:val="20"/>
              </w:rPr>
              <w:t>125 (51.0)</w:t>
            </w:r>
          </w:p>
        </w:tc>
        <w:tc>
          <w:tcPr>
            <w:tcW w:w="1224" w:type="dxa"/>
            <w:shd w:val="clear" w:color="auto" w:fill="DBE5F1" w:themeFill="accent1" w:themeFillTint="33"/>
            <w:vAlign w:val="center"/>
          </w:tcPr>
          <w:p w14:paraId="05C813D0" w14:textId="77777777" w:rsidR="00442368" w:rsidRPr="00D16F9D" w:rsidRDefault="00442368" w:rsidP="002B48FE">
            <w:pPr>
              <w:keepNext/>
              <w:keepLines/>
              <w:jc w:val="center"/>
              <w:rPr>
                <w:rFonts w:ascii="Arial Narrow" w:hAnsi="Arial Narrow"/>
                <w:sz w:val="20"/>
                <w:szCs w:val="20"/>
              </w:rPr>
            </w:pPr>
            <w:r w:rsidRPr="00D16F9D">
              <w:rPr>
                <w:rFonts w:ascii="Arial Narrow" w:hAnsi="Arial Narrow"/>
                <w:sz w:val="20"/>
                <w:szCs w:val="20"/>
              </w:rPr>
              <w:t>169 (67.9)</w:t>
            </w:r>
          </w:p>
        </w:tc>
        <w:tc>
          <w:tcPr>
            <w:tcW w:w="1224" w:type="dxa"/>
            <w:shd w:val="clear" w:color="auto" w:fill="DBE5F1" w:themeFill="accent1" w:themeFillTint="33"/>
            <w:vAlign w:val="center"/>
          </w:tcPr>
          <w:p w14:paraId="67ACB7CD" w14:textId="77777777" w:rsidR="00442368" w:rsidRPr="00D16F9D" w:rsidRDefault="00442368" w:rsidP="002B48FE">
            <w:pPr>
              <w:keepNext/>
              <w:keepLines/>
              <w:jc w:val="center"/>
              <w:rPr>
                <w:rFonts w:ascii="Arial Narrow" w:hAnsi="Arial Narrow"/>
                <w:sz w:val="20"/>
                <w:szCs w:val="20"/>
              </w:rPr>
            </w:pPr>
            <w:r w:rsidRPr="00D16F9D">
              <w:rPr>
                <w:rFonts w:ascii="Arial Narrow" w:hAnsi="Arial Narrow"/>
                <w:sz w:val="20"/>
                <w:szCs w:val="20"/>
              </w:rPr>
              <w:t>109 (56.8)</w:t>
            </w:r>
          </w:p>
        </w:tc>
        <w:tc>
          <w:tcPr>
            <w:tcW w:w="1224" w:type="dxa"/>
            <w:shd w:val="clear" w:color="auto" w:fill="DBE5F1" w:themeFill="accent1" w:themeFillTint="33"/>
            <w:vAlign w:val="center"/>
          </w:tcPr>
          <w:p w14:paraId="6814235F" w14:textId="77777777" w:rsidR="00442368" w:rsidRPr="00D16F9D" w:rsidRDefault="00442368" w:rsidP="002B48FE">
            <w:pPr>
              <w:keepNext/>
              <w:keepLines/>
              <w:jc w:val="center"/>
              <w:rPr>
                <w:rFonts w:ascii="Arial Narrow" w:hAnsi="Arial Narrow"/>
                <w:sz w:val="20"/>
                <w:szCs w:val="20"/>
              </w:rPr>
            </w:pPr>
            <w:r w:rsidRPr="00D16F9D">
              <w:rPr>
                <w:rFonts w:ascii="Arial Narrow" w:hAnsi="Arial Narrow"/>
                <w:sz w:val="20"/>
                <w:szCs w:val="20"/>
              </w:rPr>
              <w:t>125 (67.9)</w:t>
            </w:r>
          </w:p>
        </w:tc>
        <w:tc>
          <w:tcPr>
            <w:tcW w:w="1224" w:type="dxa"/>
            <w:shd w:val="clear" w:color="auto" w:fill="DBE5F1" w:themeFill="accent1" w:themeFillTint="33"/>
            <w:vAlign w:val="center"/>
          </w:tcPr>
          <w:p w14:paraId="679DE3AD" w14:textId="77777777" w:rsidR="00442368" w:rsidRPr="00D16F9D" w:rsidRDefault="00442368" w:rsidP="002B48FE">
            <w:pPr>
              <w:keepNext/>
              <w:keepLines/>
              <w:jc w:val="center"/>
              <w:rPr>
                <w:rFonts w:ascii="Arial Narrow" w:hAnsi="Arial Narrow"/>
                <w:sz w:val="20"/>
                <w:szCs w:val="20"/>
              </w:rPr>
            </w:pPr>
            <w:r w:rsidRPr="00D16F9D">
              <w:rPr>
                <w:rFonts w:ascii="Arial Narrow" w:hAnsi="Arial Narrow"/>
                <w:sz w:val="20"/>
                <w:szCs w:val="20"/>
              </w:rPr>
              <w:t>16 (30.2)</w:t>
            </w:r>
          </w:p>
        </w:tc>
        <w:tc>
          <w:tcPr>
            <w:tcW w:w="1224" w:type="dxa"/>
            <w:shd w:val="clear" w:color="auto" w:fill="DBE5F1" w:themeFill="accent1" w:themeFillTint="33"/>
            <w:vAlign w:val="center"/>
          </w:tcPr>
          <w:p w14:paraId="2F3460D4" w14:textId="77777777" w:rsidR="00442368" w:rsidRPr="00D16F9D" w:rsidRDefault="00442368" w:rsidP="002B48FE">
            <w:pPr>
              <w:keepNext/>
              <w:keepLines/>
              <w:jc w:val="center"/>
              <w:rPr>
                <w:rFonts w:ascii="Arial Narrow" w:hAnsi="Arial Narrow"/>
                <w:sz w:val="20"/>
                <w:szCs w:val="20"/>
              </w:rPr>
            </w:pPr>
            <w:r w:rsidRPr="00D16F9D">
              <w:rPr>
                <w:rFonts w:ascii="Arial Narrow" w:hAnsi="Arial Narrow"/>
                <w:sz w:val="20"/>
                <w:szCs w:val="20"/>
              </w:rPr>
              <w:t>44 (67.7)</w:t>
            </w:r>
          </w:p>
        </w:tc>
      </w:tr>
      <w:tr w:rsidR="00442368" w:rsidRPr="00D16F9D" w14:paraId="53EA913A" w14:textId="77777777" w:rsidTr="002B48FE">
        <w:tc>
          <w:tcPr>
            <w:tcW w:w="1673" w:type="dxa"/>
            <w:shd w:val="clear" w:color="auto" w:fill="DBE5F1" w:themeFill="accent1" w:themeFillTint="33"/>
            <w:vAlign w:val="center"/>
          </w:tcPr>
          <w:p w14:paraId="74B3EAC8" w14:textId="77777777" w:rsidR="00442368" w:rsidRPr="00D16F9D" w:rsidRDefault="00442368" w:rsidP="002B48FE">
            <w:pPr>
              <w:keepNext/>
              <w:keepLines/>
              <w:rPr>
                <w:rFonts w:ascii="Arial Narrow" w:hAnsi="Arial Narrow"/>
                <w:sz w:val="20"/>
                <w:szCs w:val="20"/>
              </w:rPr>
            </w:pPr>
            <w:r w:rsidRPr="00D16F9D">
              <w:rPr>
                <w:rFonts w:ascii="Arial Narrow" w:hAnsi="Arial Narrow"/>
                <w:sz w:val="20"/>
                <w:szCs w:val="20"/>
              </w:rPr>
              <w:t>Death</w:t>
            </w:r>
          </w:p>
        </w:tc>
        <w:tc>
          <w:tcPr>
            <w:tcW w:w="1224" w:type="dxa"/>
            <w:shd w:val="clear" w:color="auto" w:fill="DBE5F1" w:themeFill="accent1" w:themeFillTint="33"/>
            <w:vAlign w:val="center"/>
          </w:tcPr>
          <w:p w14:paraId="3542DF23" w14:textId="77777777" w:rsidR="00442368" w:rsidRPr="00D16F9D" w:rsidRDefault="00442368" w:rsidP="002B48FE">
            <w:pPr>
              <w:keepNext/>
              <w:keepLines/>
              <w:jc w:val="center"/>
              <w:rPr>
                <w:rFonts w:ascii="Arial Narrow" w:hAnsi="Arial Narrow"/>
                <w:sz w:val="20"/>
                <w:szCs w:val="20"/>
              </w:rPr>
            </w:pPr>
            <w:r w:rsidRPr="00D16F9D">
              <w:rPr>
                <w:rFonts w:ascii="Arial Narrow" w:hAnsi="Arial Narrow"/>
                <w:sz w:val="20"/>
                <w:szCs w:val="20"/>
              </w:rPr>
              <w:t>10 (4.1)</w:t>
            </w:r>
          </w:p>
        </w:tc>
        <w:tc>
          <w:tcPr>
            <w:tcW w:w="1224" w:type="dxa"/>
            <w:shd w:val="clear" w:color="auto" w:fill="DBE5F1" w:themeFill="accent1" w:themeFillTint="33"/>
            <w:vAlign w:val="center"/>
          </w:tcPr>
          <w:p w14:paraId="61770B84" w14:textId="77777777" w:rsidR="00442368" w:rsidRPr="00D16F9D" w:rsidRDefault="00442368" w:rsidP="002B48FE">
            <w:pPr>
              <w:keepNext/>
              <w:keepLines/>
              <w:jc w:val="center"/>
              <w:rPr>
                <w:rFonts w:ascii="Arial Narrow" w:hAnsi="Arial Narrow"/>
                <w:sz w:val="20"/>
                <w:szCs w:val="20"/>
              </w:rPr>
            </w:pPr>
            <w:r w:rsidRPr="00D16F9D">
              <w:rPr>
                <w:rFonts w:ascii="Arial Narrow" w:hAnsi="Arial Narrow"/>
                <w:sz w:val="20"/>
                <w:szCs w:val="20"/>
              </w:rPr>
              <w:t>8 (3.2)</w:t>
            </w:r>
          </w:p>
        </w:tc>
        <w:tc>
          <w:tcPr>
            <w:tcW w:w="1224" w:type="dxa"/>
            <w:shd w:val="clear" w:color="auto" w:fill="DBE5F1" w:themeFill="accent1" w:themeFillTint="33"/>
            <w:vAlign w:val="center"/>
          </w:tcPr>
          <w:p w14:paraId="2F01C3EF" w14:textId="77777777" w:rsidR="00442368" w:rsidRPr="00D16F9D" w:rsidRDefault="00442368" w:rsidP="002B48FE">
            <w:pPr>
              <w:keepNext/>
              <w:keepLines/>
              <w:jc w:val="center"/>
              <w:rPr>
                <w:rFonts w:ascii="Arial Narrow" w:hAnsi="Arial Narrow"/>
                <w:sz w:val="20"/>
                <w:szCs w:val="20"/>
              </w:rPr>
            </w:pPr>
            <w:r w:rsidRPr="00D16F9D">
              <w:rPr>
                <w:rFonts w:ascii="Arial Narrow" w:hAnsi="Arial Narrow"/>
                <w:sz w:val="20"/>
                <w:szCs w:val="20"/>
              </w:rPr>
              <w:t>7 (3.6)</w:t>
            </w:r>
          </w:p>
        </w:tc>
        <w:tc>
          <w:tcPr>
            <w:tcW w:w="1224" w:type="dxa"/>
            <w:shd w:val="clear" w:color="auto" w:fill="DBE5F1" w:themeFill="accent1" w:themeFillTint="33"/>
            <w:vAlign w:val="center"/>
          </w:tcPr>
          <w:p w14:paraId="71C680C3" w14:textId="77777777" w:rsidR="00442368" w:rsidRPr="00D16F9D" w:rsidRDefault="00442368" w:rsidP="002B48FE">
            <w:pPr>
              <w:keepNext/>
              <w:keepLines/>
              <w:jc w:val="center"/>
              <w:rPr>
                <w:rFonts w:ascii="Arial Narrow" w:hAnsi="Arial Narrow"/>
                <w:sz w:val="20"/>
                <w:szCs w:val="20"/>
              </w:rPr>
            </w:pPr>
            <w:r w:rsidRPr="00D16F9D">
              <w:rPr>
                <w:rFonts w:ascii="Arial Narrow" w:hAnsi="Arial Narrow"/>
                <w:sz w:val="20"/>
                <w:szCs w:val="20"/>
              </w:rPr>
              <w:t>5 (2.7)</w:t>
            </w:r>
          </w:p>
        </w:tc>
        <w:tc>
          <w:tcPr>
            <w:tcW w:w="1224" w:type="dxa"/>
            <w:shd w:val="clear" w:color="auto" w:fill="DBE5F1" w:themeFill="accent1" w:themeFillTint="33"/>
            <w:vAlign w:val="center"/>
          </w:tcPr>
          <w:p w14:paraId="6746A9FB" w14:textId="77777777" w:rsidR="00442368" w:rsidRPr="00D16F9D" w:rsidRDefault="00442368" w:rsidP="002B48FE">
            <w:pPr>
              <w:keepNext/>
              <w:keepLines/>
              <w:jc w:val="center"/>
              <w:rPr>
                <w:rFonts w:ascii="Arial Narrow" w:hAnsi="Arial Narrow"/>
                <w:sz w:val="20"/>
                <w:szCs w:val="20"/>
              </w:rPr>
            </w:pPr>
            <w:r w:rsidRPr="00D16F9D">
              <w:rPr>
                <w:rFonts w:ascii="Arial Narrow" w:hAnsi="Arial Narrow"/>
                <w:sz w:val="20"/>
                <w:szCs w:val="20"/>
              </w:rPr>
              <w:t>3 (5.7)</w:t>
            </w:r>
          </w:p>
        </w:tc>
        <w:tc>
          <w:tcPr>
            <w:tcW w:w="1224" w:type="dxa"/>
            <w:shd w:val="clear" w:color="auto" w:fill="DBE5F1" w:themeFill="accent1" w:themeFillTint="33"/>
            <w:vAlign w:val="center"/>
          </w:tcPr>
          <w:p w14:paraId="1CF3E6D1" w14:textId="77777777" w:rsidR="00442368" w:rsidRPr="00D16F9D" w:rsidRDefault="00442368" w:rsidP="002B48FE">
            <w:pPr>
              <w:keepNext/>
              <w:keepLines/>
              <w:jc w:val="center"/>
              <w:rPr>
                <w:rFonts w:ascii="Arial Narrow" w:hAnsi="Arial Narrow"/>
                <w:sz w:val="20"/>
                <w:szCs w:val="20"/>
              </w:rPr>
            </w:pPr>
            <w:r w:rsidRPr="00D16F9D">
              <w:rPr>
                <w:rFonts w:ascii="Arial Narrow" w:hAnsi="Arial Narrow"/>
                <w:sz w:val="20"/>
                <w:szCs w:val="20"/>
              </w:rPr>
              <w:t>3 (4.6)</w:t>
            </w:r>
          </w:p>
        </w:tc>
      </w:tr>
      <w:tr w:rsidR="00442368" w:rsidRPr="00D16F9D" w14:paraId="16395811" w14:textId="77777777" w:rsidTr="002B48FE">
        <w:tc>
          <w:tcPr>
            <w:tcW w:w="1673" w:type="dxa"/>
            <w:shd w:val="clear" w:color="auto" w:fill="DBE5F1" w:themeFill="accent1" w:themeFillTint="33"/>
            <w:vAlign w:val="center"/>
          </w:tcPr>
          <w:p w14:paraId="68D24BD7" w14:textId="77777777" w:rsidR="00442368" w:rsidRPr="00D16F9D" w:rsidRDefault="00442368" w:rsidP="002B48FE">
            <w:pPr>
              <w:keepNext/>
              <w:keepLines/>
              <w:rPr>
                <w:rFonts w:ascii="Arial Narrow" w:hAnsi="Arial Narrow"/>
                <w:sz w:val="20"/>
                <w:szCs w:val="20"/>
              </w:rPr>
            </w:pPr>
            <w:r w:rsidRPr="00D16F9D">
              <w:rPr>
                <w:rFonts w:ascii="Arial Narrow" w:hAnsi="Arial Narrow"/>
                <w:sz w:val="20"/>
                <w:szCs w:val="20"/>
              </w:rPr>
              <w:t>Censored, n (%)</w:t>
            </w:r>
          </w:p>
        </w:tc>
        <w:tc>
          <w:tcPr>
            <w:tcW w:w="1224" w:type="dxa"/>
            <w:shd w:val="clear" w:color="auto" w:fill="DBE5F1" w:themeFill="accent1" w:themeFillTint="33"/>
            <w:vAlign w:val="center"/>
          </w:tcPr>
          <w:p w14:paraId="66B454EA" w14:textId="77777777" w:rsidR="00442368" w:rsidRPr="00D16F9D" w:rsidRDefault="00442368" w:rsidP="002B48FE">
            <w:pPr>
              <w:keepNext/>
              <w:keepLines/>
              <w:jc w:val="center"/>
              <w:rPr>
                <w:rFonts w:ascii="Arial Narrow" w:hAnsi="Arial Narrow"/>
                <w:sz w:val="20"/>
                <w:szCs w:val="20"/>
              </w:rPr>
            </w:pPr>
            <w:r w:rsidRPr="00D16F9D">
              <w:rPr>
                <w:rFonts w:ascii="Arial Narrow" w:hAnsi="Arial Narrow"/>
                <w:sz w:val="20"/>
                <w:szCs w:val="20"/>
              </w:rPr>
              <w:t>110 (44.9)</w:t>
            </w:r>
          </w:p>
        </w:tc>
        <w:tc>
          <w:tcPr>
            <w:tcW w:w="1224" w:type="dxa"/>
            <w:shd w:val="clear" w:color="auto" w:fill="DBE5F1" w:themeFill="accent1" w:themeFillTint="33"/>
            <w:vAlign w:val="center"/>
          </w:tcPr>
          <w:p w14:paraId="2F2A7EBC" w14:textId="77777777" w:rsidR="00442368" w:rsidRPr="00D16F9D" w:rsidRDefault="00442368" w:rsidP="002B48FE">
            <w:pPr>
              <w:keepNext/>
              <w:keepLines/>
              <w:jc w:val="center"/>
              <w:rPr>
                <w:rFonts w:ascii="Arial Narrow" w:hAnsi="Arial Narrow"/>
                <w:sz w:val="20"/>
                <w:szCs w:val="20"/>
              </w:rPr>
            </w:pPr>
            <w:r w:rsidRPr="00D16F9D">
              <w:rPr>
                <w:rFonts w:ascii="Arial Narrow" w:hAnsi="Arial Narrow"/>
                <w:sz w:val="20"/>
                <w:szCs w:val="20"/>
              </w:rPr>
              <w:t>72 (28.9)</w:t>
            </w:r>
          </w:p>
        </w:tc>
        <w:tc>
          <w:tcPr>
            <w:tcW w:w="1224" w:type="dxa"/>
            <w:shd w:val="clear" w:color="auto" w:fill="DBE5F1" w:themeFill="accent1" w:themeFillTint="33"/>
            <w:vAlign w:val="center"/>
          </w:tcPr>
          <w:p w14:paraId="0C4CB117" w14:textId="77777777" w:rsidR="00442368" w:rsidRPr="00D16F9D" w:rsidRDefault="00442368" w:rsidP="002B48FE">
            <w:pPr>
              <w:keepNext/>
              <w:keepLines/>
              <w:jc w:val="center"/>
              <w:rPr>
                <w:rFonts w:ascii="Arial Narrow" w:hAnsi="Arial Narrow"/>
                <w:sz w:val="20"/>
                <w:szCs w:val="20"/>
              </w:rPr>
            </w:pPr>
            <w:r w:rsidRPr="00D16F9D">
              <w:rPr>
                <w:rFonts w:ascii="Arial Narrow" w:hAnsi="Arial Narrow"/>
                <w:sz w:val="20"/>
                <w:szCs w:val="20"/>
              </w:rPr>
              <w:t>76 (39.6)</w:t>
            </w:r>
          </w:p>
        </w:tc>
        <w:tc>
          <w:tcPr>
            <w:tcW w:w="1224" w:type="dxa"/>
            <w:shd w:val="clear" w:color="auto" w:fill="DBE5F1" w:themeFill="accent1" w:themeFillTint="33"/>
            <w:vAlign w:val="center"/>
          </w:tcPr>
          <w:p w14:paraId="75327B12" w14:textId="77777777" w:rsidR="00442368" w:rsidRPr="00D16F9D" w:rsidRDefault="00442368" w:rsidP="002B48FE">
            <w:pPr>
              <w:keepNext/>
              <w:keepLines/>
              <w:jc w:val="center"/>
              <w:rPr>
                <w:rFonts w:ascii="Arial Narrow" w:hAnsi="Arial Narrow"/>
                <w:sz w:val="20"/>
                <w:szCs w:val="20"/>
              </w:rPr>
            </w:pPr>
            <w:r w:rsidRPr="00D16F9D">
              <w:rPr>
                <w:rFonts w:ascii="Arial Narrow" w:hAnsi="Arial Narrow"/>
                <w:sz w:val="20"/>
                <w:szCs w:val="20"/>
              </w:rPr>
              <w:t>54 (29.3)</w:t>
            </w:r>
          </w:p>
        </w:tc>
        <w:tc>
          <w:tcPr>
            <w:tcW w:w="1224" w:type="dxa"/>
            <w:shd w:val="clear" w:color="auto" w:fill="DBE5F1" w:themeFill="accent1" w:themeFillTint="33"/>
            <w:vAlign w:val="center"/>
          </w:tcPr>
          <w:p w14:paraId="2CA858D4" w14:textId="77777777" w:rsidR="00442368" w:rsidRPr="00D16F9D" w:rsidRDefault="00442368" w:rsidP="002B48FE">
            <w:pPr>
              <w:keepNext/>
              <w:keepLines/>
              <w:jc w:val="center"/>
              <w:rPr>
                <w:rFonts w:ascii="Arial Narrow" w:hAnsi="Arial Narrow"/>
                <w:sz w:val="20"/>
                <w:szCs w:val="20"/>
              </w:rPr>
            </w:pPr>
            <w:r w:rsidRPr="00D16F9D">
              <w:rPr>
                <w:rFonts w:ascii="Arial Narrow" w:hAnsi="Arial Narrow"/>
                <w:sz w:val="20"/>
                <w:szCs w:val="20"/>
              </w:rPr>
              <w:t>34 (64.2)</w:t>
            </w:r>
          </w:p>
        </w:tc>
        <w:tc>
          <w:tcPr>
            <w:tcW w:w="1224" w:type="dxa"/>
            <w:shd w:val="clear" w:color="auto" w:fill="DBE5F1" w:themeFill="accent1" w:themeFillTint="33"/>
            <w:vAlign w:val="center"/>
          </w:tcPr>
          <w:p w14:paraId="51647716" w14:textId="77777777" w:rsidR="00442368" w:rsidRPr="00D16F9D" w:rsidRDefault="00442368" w:rsidP="002B48FE">
            <w:pPr>
              <w:keepNext/>
              <w:keepLines/>
              <w:jc w:val="center"/>
              <w:rPr>
                <w:rFonts w:ascii="Arial Narrow" w:hAnsi="Arial Narrow"/>
                <w:sz w:val="20"/>
                <w:szCs w:val="20"/>
              </w:rPr>
            </w:pPr>
            <w:r w:rsidRPr="00D16F9D">
              <w:rPr>
                <w:rFonts w:ascii="Arial Narrow" w:hAnsi="Arial Narrow"/>
                <w:sz w:val="20"/>
                <w:szCs w:val="20"/>
              </w:rPr>
              <w:t>18 (27.7)</w:t>
            </w:r>
          </w:p>
        </w:tc>
      </w:tr>
      <w:tr w:rsidR="00442368" w:rsidRPr="00D16F9D" w14:paraId="6FC99D7E" w14:textId="77777777" w:rsidTr="002B48FE">
        <w:tc>
          <w:tcPr>
            <w:tcW w:w="1673" w:type="dxa"/>
            <w:shd w:val="clear" w:color="auto" w:fill="DBE5F1" w:themeFill="accent1" w:themeFillTint="33"/>
            <w:vAlign w:val="center"/>
          </w:tcPr>
          <w:p w14:paraId="30F44C2F" w14:textId="77777777" w:rsidR="00442368" w:rsidRPr="00D16F9D" w:rsidRDefault="00442368" w:rsidP="002B48FE">
            <w:pPr>
              <w:keepNext/>
              <w:keepLines/>
              <w:rPr>
                <w:rFonts w:ascii="Arial Narrow" w:hAnsi="Arial Narrow"/>
                <w:sz w:val="20"/>
                <w:szCs w:val="20"/>
              </w:rPr>
            </w:pPr>
            <w:r w:rsidRPr="00D16F9D">
              <w:rPr>
                <w:rFonts w:ascii="Arial Narrow" w:hAnsi="Arial Narrow"/>
                <w:sz w:val="20"/>
                <w:szCs w:val="20"/>
              </w:rPr>
              <w:t>Median PFS, months (95% CI)</w:t>
            </w:r>
          </w:p>
        </w:tc>
        <w:tc>
          <w:tcPr>
            <w:tcW w:w="1224" w:type="dxa"/>
            <w:shd w:val="clear" w:color="auto" w:fill="DBE5F1" w:themeFill="accent1" w:themeFillTint="33"/>
            <w:vAlign w:val="center"/>
          </w:tcPr>
          <w:p w14:paraId="271B6FE8" w14:textId="77777777" w:rsidR="00442368" w:rsidRPr="00D16F9D" w:rsidRDefault="00442368" w:rsidP="002B48FE">
            <w:pPr>
              <w:keepNext/>
              <w:keepLines/>
              <w:jc w:val="center"/>
              <w:rPr>
                <w:rFonts w:ascii="Arial Narrow" w:hAnsi="Arial Narrow"/>
                <w:sz w:val="20"/>
                <w:szCs w:val="20"/>
              </w:rPr>
            </w:pPr>
            <w:r w:rsidRPr="00D16F9D">
              <w:rPr>
                <w:rFonts w:ascii="Arial Narrow" w:hAnsi="Arial Narrow"/>
                <w:sz w:val="20"/>
                <w:szCs w:val="20"/>
              </w:rPr>
              <w:t>11.8</w:t>
            </w:r>
          </w:p>
          <w:p w14:paraId="62A0E009" w14:textId="77777777" w:rsidR="00442368" w:rsidRPr="00D16F9D" w:rsidRDefault="00442368" w:rsidP="002B48FE">
            <w:pPr>
              <w:keepNext/>
              <w:keepLines/>
              <w:jc w:val="center"/>
              <w:rPr>
                <w:rFonts w:ascii="Arial Narrow" w:hAnsi="Arial Narrow"/>
                <w:sz w:val="20"/>
                <w:szCs w:val="20"/>
              </w:rPr>
            </w:pPr>
            <w:r w:rsidRPr="00D16F9D">
              <w:rPr>
                <w:rFonts w:ascii="Arial Narrow" w:hAnsi="Arial Narrow"/>
                <w:sz w:val="20"/>
                <w:szCs w:val="20"/>
              </w:rPr>
              <w:t>(9.6, 7.1)</w:t>
            </w:r>
          </w:p>
        </w:tc>
        <w:tc>
          <w:tcPr>
            <w:tcW w:w="1224" w:type="dxa"/>
            <w:shd w:val="clear" w:color="auto" w:fill="DBE5F1" w:themeFill="accent1" w:themeFillTint="33"/>
            <w:vAlign w:val="center"/>
          </w:tcPr>
          <w:p w14:paraId="50BFA16B" w14:textId="77777777" w:rsidR="00442368" w:rsidRPr="00D16F9D" w:rsidRDefault="00442368" w:rsidP="002B48FE">
            <w:pPr>
              <w:keepNext/>
              <w:keepLines/>
              <w:jc w:val="center"/>
              <w:rPr>
                <w:rFonts w:ascii="Arial Narrow" w:hAnsi="Arial Narrow"/>
                <w:sz w:val="20"/>
                <w:szCs w:val="20"/>
              </w:rPr>
            </w:pPr>
            <w:r w:rsidRPr="00D16F9D">
              <w:rPr>
                <w:rFonts w:ascii="Arial Narrow" w:hAnsi="Arial Narrow"/>
                <w:sz w:val="20"/>
                <w:szCs w:val="20"/>
              </w:rPr>
              <w:t>7.9</w:t>
            </w:r>
          </w:p>
          <w:p w14:paraId="62A07224" w14:textId="77777777" w:rsidR="00442368" w:rsidRPr="00D16F9D" w:rsidRDefault="00442368" w:rsidP="002B48FE">
            <w:pPr>
              <w:keepNext/>
              <w:keepLines/>
              <w:jc w:val="center"/>
              <w:rPr>
                <w:rFonts w:ascii="Arial Narrow" w:hAnsi="Arial Narrow"/>
                <w:sz w:val="20"/>
                <w:szCs w:val="20"/>
              </w:rPr>
            </w:pPr>
            <w:r w:rsidRPr="00D16F9D">
              <w:rPr>
                <w:rFonts w:ascii="Arial Narrow" w:hAnsi="Arial Narrow"/>
                <w:sz w:val="20"/>
                <w:szCs w:val="20"/>
              </w:rPr>
              <w:t>(7.6, 9.5)</w:t>
            </w:r>
          </w:p>
        </w:tc>
        <w:tc>
          <w:tcPr>
            <w:tcW w:w="1224" w:type="dxa"/>
            <w:shd w:val="clear" w:color="auto" w:fill="DBE5F1" w:themeFill="accent1" w:themeFillTint="33"/>
            <w:vAlign w:val="center"/>
          </w:tcPr>
          <w:p w14:paraId="4047BAFA" w14:textId="77777777" w:rsidR="00442368" w:rsidRPr="00D16F9D" w:rsidRDefault="00442368" w:rsidP="002B48FE">
            <w:pPr>
              <w:keepNext/>
              <w:keepLines/>
              <w:jc w:val="center"/>
              <w:rPr>
                <w:rFonts w:ascii="Arial Narrow" w:hAnsi="Arial Narrow"/>
                <w:sz w:val="20"/>
                <w:szCs w:val="20"/>
              </w:rPr>
            </w:pPr>
            <w:r w:rsidRPr="00D16F9D">
              <w:rPr>
                <w:rFonts w:ascii="Arial Narrow" w:hAnsi="Arial Narrow"/>
                <w:sz w:val="20"/>
                <w:szCs w:val="20"/>
              </w:rPr>
              <w:t>9.9</w:t>
            </w:r>
          </w:p>
          <w:p w14:paraId="1ADCD1E1" w14:textId="77777777" w:rsidR="00442368" w:rsidRPr="00D16F9D" w:rsidRDefault="00442368" w:rsidP="002B48FE">
            <w:pPr>
              <w:keepNext/>
              <w:keepLines/>
              <w:jc w:val="center"/>
              <w:rPr>
                <w:rFonts w:ascii="Arial Narrow" w:hAnsi="Arial Narrow"/>
                <w:sz w:val="20"/>
                <w:szCs w:val="20"/>
              </w:rPr>
            </w:pPr>
            <w:r w:rsidRPr="00D16F9D">
              <w:rPr>
                <w:rFonts w:ascii="Arial Narrow" w:hAnsi="Arial Narrow"/>
                <w:sz w:val="20"/>
                <w:szCs w:val="20"/>
              </w:rPr>
              <w:t>(9.0, 13.3)</w:t>
            </w:r>
          </w:p>
        </w:tc>
        <w:tc>
          <w:tcPr>
            <w:tcW w:w="1224" w:type="dxa"/>
            <w:shd w:val="clear" w:color="auto" w:fill="DBE5F1" w:themeFill="accent1" w:themeFillTint="33"/>
            <w:vAlign w:val="center"/>
          </w:tcPr>
          <w:p w14:paraId="246C5C0A" w14:textId="77777777" w:rsidR="00442368" w:rsidRPr="00D16F9D" w:rsidRDefault="00442368" w:rsidP="002B48FE">
            <w:pPr>
              <w:keepNext/>
              <w:keepLines/>
              <w:jc w:val="center"/>
              <w:rPr>
                <w:rFonts w:ascii="Arial Narrow" w:hAnsi="Arial Narrow"/>
                <w:sz w:val="20"/>
                <w:szCs w:val="20"/>
              </w:rPr>
            </w:pPr>
            <w:r w:rsidRPr="00D16F9D">
              <w:rPr>
                <w:rFonts w:ascii="Arial Narrow" w:hAnsi="Arial Narrow"/>
                <w:sz w:val="20"/>
                <w:szCs w:val="20"/>
              </w:rPr>
              <w:t>7.9</w:t>
            </w:r>
          </w:p>
          <w:p w14:paraId="6C13A10E" w14:textId="77777777" w:rsidR="00442368" w:rsidRPr="00D16F9D" w:rsidRDefault="00442368" w:rsidP="002B48FE">
            <w:pPr>
              <w:keepNext/>
              <w:keepLines/>
              <w:jc w:val="center"/>
              <w:rPr>
                <w:rFonts w:ascii="Arial Narrow" w:hAnsi="Arial Narrow"/>
                <w:sz w:val="20"/>
                <w:szCs w:val="20"/>
              </w:rPr>
            </w:pPr>
            <w:r w:rsidRPr="00D16F9D">
              <w:rPr>
                <w:rFonts w:ascii="Arial Narrow" w:hAnsi="Arial Narrow"/>
                <w:sz w:val="20"/>
                <w:szCs w:val="20"/>
              </w:rPr>
              <w:t>(7.6, 9.8)</w:t>
            </w:r>
          </w:p>
        </w:tc>
        <w:tc>
          <w:tcPr>
            <w:tcW w:w="1224" w:type="dxa"/>
            <w:shd w:val="clear" w:color="auto" w:fill="DBE5F1" w:themeFill="accent1" w:themeFillTint="33"/>
            <w:vAlign w:val="center"/>
          </w:tcPr>
          <w:p w14:paraId="4816837B" w14:textId="77777777" w:rsidR="00442368" w:rsidRPr="00D16F9D" w:rsidRDefault="00442368" w:rsidP="002B48FE">
            <w:pPr>
              <w:keepNext/>
              <w:keepLines/>
              <w:jc w:val="center"/>
              <w:rPr>
                <w:rFonts w:ascii="Arial Narrow" w:hAnsi="Arial Narrow"/>
                <w:sz w:val="20"/>
                <w:szCs w:val="20"/>
              </w:rPr>
            </w:pPr>
            <w:r w:rsidRPr="00D16F9D">
              <w:rPr>
                <w:rFonts w:ascii="Arial Narrow" w:hAnsi="Arial Narrow"/>
                <w:sz w:val="20"/>
                <w:szCs w:val="20"/>
              </w:rPr>
              <w:t>NR</w:t>
            </w:r>
          </w:p>
          <w:p w14:paraId="22BEE704" w14:textId="77777777" w:rsidR="00442368" w:rsidRPr="00D16F9D" w:rsidRDefault="00442368" w:rsidP="002B48FE">
            <w:pPr>
              <w:keepNext/>
              <w:keepLines/>
              <w:jc w:val="center"/>
              <w:rPr>
                <w:rFonts w:ascii="Arial Narrow" w:hAnsi="Arial Narrow"/>
                <w:sz w:val="20"/>
                <w:szCs w:val="20"/>
              </w:rPr>
            </w:pPr>
            <w:r w:rsidRPr="00D16F9D">
              <w:rPr>
                <w:rFonts w:ascii="Arial Narrow" w:hAnsi="Arial Narrow"/>
                <w:sz w:val="20"/>
                <w:szCs w:val="20"/>
              </w:rPr>
              <w:t>(11.8, NR)</w:t>
            </w:r>
          </w:p>
        </w:tc>
        <w:tc>
          <w:tcPr>
            <w:tcW w:w="1224" w:type="dxa"/>
            <w:shd w:val="clear" w:color="auto" w:fill="DBE5F1" w:themeFill="accent1" w:themeFillTint="33"/>
            <w:vAlign w:val="center"/>
          </w:tcPr>
          <w:p w14:paraId="10B15C6C" w14:textId="77777777" w:rsidR="00442368" w:rsidRPr="00D16F9D" w:rsidRDefault="00442368" w:rsidP="002B48FE">
            <w:pPr>
              <w:keepNext/>
              <w:keepLines/>
              <w:jc w:val="center"/>
              <w:rPr>
                <w:rFonts w:ascii="Arial Narrow" w:hAnsi="Arial Narrow"/>
                <w:sz w:val="20"/>
                <w:szCs w:val="20"/>
              </w:rPr>
            </w:pPr>
            <w:r w:rsidRPr="00D16F9D">
              <w:rPr>
                <w:rFonts w:ascii="Arial Narrow" w:hAnsi="Arial Narrow"/>
                <w:sz w:val="20"/>
                <w:szCs w:val="20"/>
              </w:rPr>
              <w:t>7.7</w:t>
            </w:r>
          </w:p>
          <w:p w14:paraId="7F335826" w14:textId="77777777" w:rsidR="00442368" w:rsidRPr="00D16F9D" w:rsidRDefault="00442368" w:rsidP="002B48FE">
            <w:pPr>
              <w:keepNext/>
              <w:keepLines/>
              <w:jc w:val="center"/>
              <w:rPr>
                <w:rFonts w:ascii="Arial Narrow" w:hAnsi="Arial Narrow"/>
                <w:sz w:val="20"/>
                <w:szCs w:val="20"/>
              </w:rPr>
            </w:pPr>
            <w:r w:rsidRPr="00D16F9D">
              <w:rPr>
                <w:rFonts w:ascii="Arial Narrow" w:hAnsi="Arial Narrow"/>
                <w:sz w:val="20"/>
                <w:szCs w:val="20"/>
              </w:rPr>
              <w:t>(5.6, 9.7)</w:t>
            </w:r>
          </w:p>
        </w:tc>
      </w:tr>
      <w:tr w:rsidR="00442368" w:rsidRPr="00D16F9D" w14:paraId="39975712" w14:textId="77777777" w:rsidTr="002B48FE">
        <w:tc>
          <w:tcPr>
            <w:tcW w:w="1673" w:type="dxa"/>
            <w:shd w:val="clear" w:color="auto" w:fill="DBE5F1" w:themeFill="accent1" w:themeFillTint="33"/>
            <w:vAlign w:val="center"/>
          </w:tcPr>
          <w:p w14:paraId="24ABD5FF" w14:textId="77777777" w:rsidR="00442368" w:rsidRPr="00D16F9D" w:rsidRDefault="00442368" w:rsidP="002B48FE">
            <w:pPr>
              <w:keepNext/>
              <w:keepLines/>
              <w:rPr>
                <w:rFonts w:ascii="Arial Narrow" w:hAnsi="Arial Narrow"/>
                <w:sz w:val="20"/>
                <w:szCs w:val="20"/>
              </w:rPr>
            </w:pPr>
            <w:r w:rsidRPr="00D16F9D">
              <w:rPr>
                <w:rFonts w:ascii="Arial Narrow" w:hAnsi="Arial Narrow"/>
                <w:sz w:val="20"/>
                <w:szCs w:val="20"/>
              </w:rPr>
              <w:t xml:space="preserve">Hazard Ratio </w:t>
            </w:r>
          </w:p>
          <w:p w14:paraId="6F3D6EC7" w14:textId="77777777" w:rsidR="00442368" w:rsidRPr="00D16F9D" w:rsidRDefault="00442368" w:rsidP="002B48FE">
            <w:pPr>
              <w:keepNext/>
              <w:keepLines/>
              <w:rPr>
                <w:rFonts w:ascii="Arial Narrow" w:hAnsi="Arial Narrow"/>
                <w:sz w:val="20"/>
                <w:szCs w:val="20"/>
              </w:rPr>
            </w:pPr>
            <w:r w:rsidRPr="00D16F9D">
              <w:rPr>
                <w:rFonts w:ascii="Arial Narrow" w:hAnsi="Arial Narrow"/>
                <w:sz w:val="20"/>
                <w:szCs w:val="20"/>
              </w:rPr>
              <w:t>(95% CI)</w:t>
            </w:r>
          </w:p>
        </w:tc>
        <w:tc>
          <w:tcPr>
            <w:tcW w:w="2448" w:type="dxa"/>
            <w:gridSpan w:val="2"/>
            <w:shd w:val="clear" w:color="auto" w:fill="DBE5F1" w:themeFill="accent1" w:themeFillTint="33"/>
            <w:vAlign w:val="center"/>
          </w:tcPr>
          <w:p w14:paraId="22CFABA6" w14:textId="77777777" w:rsidR="00442368" w:rsidRPr="00D16F9D" w:rsidRDefault="00442368" w:rsidP="002B48FE">
            <w:pPr>
              <w:keepNext/>
              <w:keepLines/>
              <w:jc w:val="center"/>
              <w:rPr>
                <w:rFonts w:ascii="Arial Narrow" w:hAnsi="Arial Narrow"/>
                <w:b/>
                <w:bCs/>
                <w:sz w:val="20"/>
                <w:szCs w:val="20"/>
              </w:rPr>
            </w:pPr>
            <w:r w:rsidRPr="00D16F9D">
              <w:rPr>
                <w:rFonts w:ascii="Arial Narrow" w:hAnsi="Arial Narrow"/>
                <w:b/>
                <w:bCs/>
                <w:sz w:val="20"/>
                <w:szCs w:val="20"/>
              </w:rPr>
              <w:t>0.64</w:t>
            </w:r>
          </w:p>
          <w:p w14:paraId="13F8D3C0" w14:textId="77777777" w:rsidR="00442368" w:rsidRPr="00D16F9D" w:rsidRDefault="00442368" w:rsidP="002B48FE">
            <w:pPr>
              <w:keepNext/>
              <w:keepLines/>
              <w:jc w:val="center"/>
              <w:rPr>
                <w:rFonts w:ascii="Arial Narrow" w:hAnsi="Arial Narrow"/>
                <w:sz w:val="20"/>
                <w:szCs w:val="20"/>
              </w:rPr>
            </w:pPr>
            <w:r w:rsidRPr="00D16F9D">
              <w:rPr>
                <w:rFonts w:ascii="Arial Narrow" w:hAnsi="Arial Narrow"/>
                <w:b/>
                <w:bCs/>
                <w:sz w:val="20"/>
                <w:szCs w:val="20"/>
              </w:rPr>
              <w:t>(0.51, 0.80)</w:t>
            </w:r>
          </w:p>
        </w:tc>
        <w:tc>
          <w:tcPr>
            <w:tcW w:w="2448" w:type="dxa"/>
            <w:gridSpan w:val="2"/>
            <w:shd w:val="clear" w:color="auto" w:fill="DBE5F1" w:themeFill="accent1" w:themeFillTint="33"/>
            <w:vAlign w:val="center"/>
          </w:tcPr>
          <w:p w14:paraId="4BE03B6D" w14:textId="77777777" w:rsidR="00442368" w:rsidRPr="00D16F9D" w:rsidRDefault="00442368" w:rsidP="002B48FE">
            <w:pPr>
              <w:keepNext/>
              <w:keepLines/>
              <w:jc w:val="center"/>
              <w:rPr>
                <w:rFonts w:ascii="Arial Narrow" w:hAnsi="Arial Narrow"/>
                <w:sz w:val="20"/>
                <w:szCs w:val="20"/>
              </w:rPr>
            </w:pPr>
            <w:r w:rsidRPr="00D16F9D">
              <w:rPr>
                <w:rFonts w:ascii="Arial Narrow" w:hAnsi="Arial Narrow"/>
                <w:sz w:val="20"/>
                <w:szCs w:val="20"/>
              </w:rPr>
              <w:t>0.76</w:t>
            </w:r>
          </w:p>
          <w:p w14:paraId="745493CB" w14:textId="77777777" w:rsidR="00442368" w:rsidRPr="00D16F9D" w:rsidRDefault="00442368" w:rsidP="002B48FE">
            <w:pPr>
              <w:keepNext/>
              <w:keepLines/>
              <w:jc w:val="center"/>
              <w:rPr>
                <w:rFonts w:ascii="Arial Narrow" w:hAnsi="Arial Narrow"/>
                <w:sz w:val="20"/>
                <w:szCs w:val="20"/>
              </w:rPr>
            </w:pPr>
            <w:r w:rsidRPr="00D16F9D">
              <w:rPr>
                <w:rFonts w:ascii="Arial Narrow" w:hAnsi="Arial Narrow"/>
                <w:sz w:val="20"/>
                <w:szCs w:val="20"/>
              </w:rPr>
              <w:t>(0.59, 0.98)</w:t>
            </w:r>
          </w:p>
        </w:tc>
        <w:tc>
          <w:tcPr>
            <w:tcW w:w="2448" w:type="dxa"/>
            <w:gridSpan w:val="2"/>
            <w:shd w:val="clear" w:color="auto" w:fill="DBE5F1" w:themeFill="accent1" w:themeFillTint="33"/>
            <w:vAlign w:val="center"/>
          </w:tcPr>
          <w:p w14:paraId="6BB6D2B9" w14:textId="77777777" w:rsidR="00442368" w:rsidRPr="00D16F9D" w:rsidRDefault="00442368" w:rsidP="002B48FE">
            <w:pPr>
              <w:keepNext/>
              <w:keepLines/>
              <w:jc w:val="center"/>
              <w:rPr>
                <w:rFonts w:ascii="Arial Narrow" w:hAnsi="Arial Narrow"/>
                <w:b/>
                <w:bCs/>
                <w:sz w:val="20"/>
                <w:szCs w:val="20"/>
              </w:rPr>
            </w:pPr>
            <w:r w:rsidRPr="00D16F9D">
              <w:rPr>
                <w:rFonts w:ascii="Arial Narrow" w:hAnsi="Arial Narrow"/>
                <w:b/>
                <w:bCs/>
                <w:sz w:val="20"/>
                <w:szCs w:val="20"/>
              </w:rPr>
              <w:t>0.28</w:t>
            </w:r>
          </w:p>
          <w:p w14:paraId="5FBEE656" w14:textId="77777777" w:rsidR="00442368" w:rsidRPr="00D16F9D" w:rsidRDefault="00442368" w:rsidP="002B48FE">
            <w:pPr>
              <w:keepNext/>
              <w:keepLines/>
              <w:jc w:val="center"/>
              <w:rPr>
                <w:rFonts w:ascii="Arial Narrow" w:hAnsi="Arial Narrow"/>
                <w:sz w:val="20"/>
                <w:szCs w:val="20"/>
              </w:rPr>
            </w:pPr>
            <w:r w:rsidRPr="00D16F9D">
              <w:rPr>
                <w:rFonts w:ascii="Arial Narrow" w:hAnsi="Arial Narrow"/>
                <w:b/>
                <w:bCs/>
                <w:sz w:val="20"/>
                <w:szCs w:val="20"/>
              </w:rPr>
              <w:t>(0.16, 0.50)</w:t>
            </w:r>
          </w:p>
        </w:tc>
      </w:tr>
      <w:tr w:rsidR="00442368" w:rsidRPr="004A32E3" w14:paraId="55061E5E" w14:textId="77777777" w:rsidTr="002B48FE">
        <w:tc>
          <w:tcPr>
            <w:tcW w:w="1673" w:type="dxa"/>
            <w:shd w:val="clear" w:color="auto" w:fill="DBE5F1" w:themeFill="accent1" w:themeFillTint="33"/>
            <w:vAlign w:val="center"/>
          </w:tcPr>
          <w:p w14:paraId="7DF4219B" w14:textId="77777777" w:rsidR="00442368" w:rsidRPr="004A32E3" w:rsidRDefault="00442368" w:rsidP="002B48FE">
            <w:pPr>
              <w:keepNext/>
              <w:keepLines/>
              <w:rPr>
                <w:rFonts w:ascii="Arial Narrow" w:hAnsi="Arial Narrow"/>
                <w:sz w:val="20"/>
                <w:szCs w:val="20"/>
              </w:rPr>
            </w:pPr>
            <w:r w:rsidRPr="004A32E3">
              <w:rPr>
                <w:rFonts w:ascii="Arial Narrow" w:hAnsi="Arial Narrow"/>
                <w:sz w:val="20"/>
                <w:szCs w:val="20"/>
              </w:rPr>
              <w:t>p-value</w:t>
            </w:r>
          </w:p>
        </w:tc>
        <w:tc>
          <w:tcPr>
            <w:tcW w:w="2448" w:type="dxa"/>
            <w:gridSpan w:val="2"/>
            <w:shd w:val="clear" w:color="auto" w:fill="DBE5F1" w:themeFill="accent1" w:themeFillTint="33"/>
            <w:vAlign w:val="center"/>
          </w:tcPr>
          <w:p w14:paraId="19BA2FDF" w14:textId="77777777" w:rsidR="00442368" w:rsidRPr="004A32E3" w:rsidRDefault="00442368" w:rsidP="002B48FE">
            <w:pPr>
              <w:keepNext/>
              <w:keepLines/>
              <w:jc w:val="center"/>
              <w:rPr>
                <w:rFonts w:ascii="Arial Narrow" w:hAnsi="Arial Narrow"/>
                <w:sz w:val="20"/>
                <w:szCs w:val="20"/>
              </w:rPr>
            </w:pPr>
            <w:r w:rsidRPr="004A32E3">
              <w:rPr>
                <w:rFonts w:ascii="Arial Narrow" w:hAnsi="Arial Narrow"/>
                <w:sz w:val="20"/>
                <w:szCs w:val="20"/>
              </w:rPr>
              <w:t>&lt;0.0001</w:t>
            </w:r>
          </w:p>
        </w:tc>
        <w:tc>
          <w:tcPr>
            <w:tcW w:w="2448" w:type="dxa"/>
            <w:gridSpan w:val="2"/>
            <w:shd w:val="clear" w:color="auto" w:fill="DBE5F1" w:themeFill="accent1" w:themeFillTint="33"/>
            <w:vAlign w:val="center"/>
          </w:tcPr>
          <w:p w14:paraId="16CB3B88" w14:textId="75F727A3" w:rsidR="00442368" w:rsidRPr="004A32E3" w:rsidRDefault="00011699" w:rsidP="002B48FE">
            <w:pPr>
              <w:keepNext/>
              <w:keepLines/>
              <w:jc w:val="center"/>
              <w:rPr>
                <w:rFonts w:ascii="Arial Narrow" w:hAnsi="Arial Narrow"/>
                <w:sz w:val="20"/>
                <w:szCs w:val="20"/>
              </w:rPr>
            </w:pPr>
            <w:r w:rsidRPr="004A32E3">
              <w:rPr>
                <w:rFonts w:ascii="Arial Narrow" w:hAnsi="Arial Narrow"/>
                <w:sz w:val="20"/>
                <w:szCs w:val="20"/>
              </w:rPr>
              <w:t xml:space="preserve">Nominal </w:t>
            </w:r>
            <w:r w:rsidR="00442368" w:rsidRPr="004A32E3">
              <w:rPr>
                <w:rFonts w:ascii="Arial Narrow" w:hAnsi="Arial Narrow"/>
                <w:sz w:val="20"/>
                <w:szCs w:val="20"/>
              </w:rPr>
              <w:t>0.0177</w:t>
            </w:r>
          </w:p>
        </w:tc>
        <w:tc>
          <w:tcPr>
            <w:tcW w:w="2448" w:type="dxa"/>
            <w:gridSpan w:val="2"/>
            <w:shd w:val="clear" w:color="auto" w:fill="DBE5F1" w:themeFill="accent1" w:themeFillTint="33"/>
            <w:vAlign w:val="center"/>
          </w:tcPr>
          <w:p w14:paraId="0DB788C1" w14:textId="77777777" w:rsidR="00442368" w:rsidRPr="004A32E3" w:rsidRDefault="00442368" w:rsidP="002B48FE">
            <w:pPr>
              <w:keepNext/>
              <w:keepLines/>
              <w:jc w:val="center"/>
              <w:rPr>
                <w:rFonts w:ascii="Arial Narrow" w:hAnsi="Arial Narrow"/>
                <w:sz w:val="20"/>
                <w:szCs w:val="20"/>
              </w:rPr>
            </w:pPr>
            <w:r w:rsidRPr="004A32E3">
              <w:rPr>
                <w:rFonts w:ascii="Arial Narrow" w:hAnsi="Arial Narrow"/>
                <w:sz w:val="20"/>
                <w:szCs w:val="20"/>
              </w:rPr>
              <w:t>&lt;0.0001</w:t>
            </w:r>
          </w:p>
        </w:tc>
      </w:tr>
    </w:tbl>
    <w:p w14:paraId="013C5E90" w14:textId="77777777" w:rsidR="00442368" w:rsidRPr="004A32E3" w:rsidRDefault="00442368" w:rsidP="00442368">
      <w:pPr>
        <w:pStyle w:val="FooterTableFigure"/>
        <w:keepNext/>
        <w:keepLines/>
        <w:spacing w:after="0"/>
        <w:rPr>
          <w:sz w:val="20"/>
        </w:rPr>
      </w:pPr>
      <w:r w:rsidRPr="004A32E3">
        <w:t>Source: Table 33, pp75 of the resubmission.</w:t>
      </w:r>
    </w:p>
    <w:p w14:paraId="04046819" w14:textId="77777777" w:rsidR="00442368" w:rsidRPr="00D16F9D" w:rsidRDefault="00442368" w:rsidP="00442368">
      <w:pPr>
        <w:keepNext/>
        <w:keepLines/>
        <w:rPr>
          <w:rFonts w:ascii="Arial Narrow" w:eastAsia="Calibri" w:hAnsi="Arial Narrow"/>
          <w:snapToGrid w:val="0"/>
          <w:sz w:val="18"/>
          <w:szCs w:val="22"/>
        </w:rPr>
      </w:pPr>
      <w:r w:rsidRPr="004A32E3">
        <w:rPr>
          <w:rFonts w:ascii="Arial Narrow" w:eastAsia="Calibri" w:hAnsi="Arial Narrow"/>
          <w:snapToGrid w:val="0"/>
          <w:sz w:val="18"/>
          <w:szCs w:val="22"/>
        </w:rPr>
        <w:t>CI=confidence interval</w:t>
      </w:r>
    </w:p>
    <w:p w14:paraId="381A39E3" w14:textId="77777777" w:rsidR="00442368" w:rsidRPr="00D16F9D" w:rsidRDefault="00442368" w:rsidP="00442368">
      <w:pPr>
        <w:keepNext/>
        <w:keepLines/>
        <w:rPr>
          <w:rFonts w:ascii="Arial Narrow" w:eastAsia="Calibri" w:hAnsi="Arial Narrow"/>
          <w:snapToGrid w:val="0"/>
          <w:sz w:val="18"/>
          <w:szCs w:val="18"/>
        </w:rPr>
      </w:pPr>
      <w:r w:rsidRPr="0BE52701">
        <w:rPr>
          <w:rFonts w:ascii="Arial Narrow" w:eastAsia="Calibri" w:hAnsi="Arial Narrow"/>
          <w:snapToGrid w:val="0"/>
          <w:sz w:val="18"/>
          <w:szCs w:val="18"/>
        </w:rPr>
        <w:t>Values in bold indicate statistically significant differences.</w:t>
      </w:r>
    </w:p>
    <w:p w14:paraId="612B7E48" w14:textId="77777777" w:rsidR="00442368" w:rsidRPr="00D16F9D" w:rsidRDefault="00442368" w:rsidP="00CF7B8A">
      <w:pPr>
        <w:keepLines/>
        <w:rPr>
          <w:rFonts w:ascii="Arial Narrow" w:eastAsia="Calibri" w:hAnsi="Arial Narrow"/>
          <w:snapToGrid w:val="0"/>
          <w:sz w:val="18"/>
          <w:szCs w:val="18"/>
        </w:rPr>
      </w:pPr>
      <w:r w:rsidRPr="0BE52701">
        <w:rPr>
          <w:rFonts w:ascii="Arial Narrow" w:eastAsia="Calibri" w:hAnsi="Arial Narrow"/>
          <w:snapToGrid w:val="0"/>
          <w:sz w:val="18"/>
          <w:szCs w:val="18"/>
        </w:rPr>
        <w:t>Blue shaded cells indicate values previously considered by the PBAC at the November 2023 PBAC meeting</w:t>
      </w:r>
    </w:p>
    <w:p w14:paraId="6F2B3498" w14:textId="6CC9F7AC" w:rsidR="00960DCF" w:rsidRPr="00BF318C" w:rsidRDefault="00960DCF" w:rsidP="00960DCF">
      <w:pPr>
        <w:pStyle w:val="3-BodyText"/>
        <w:rPr>
          <w:color w:val="0066FF"/>
        </w:rPr>
      </w:pPr>
      <w:r w:rsidRPr="00BF318C">
        <w:t xml:space="preserve">The resubmission stated that at the time of the IA2 data-cut, compared to placebo + CP, DOS+CP reduced the risk of progression following first subsequent anticancer therapy or death in the ITT, pMMR/MSS and dMMR/MSI-H cohorts, by demonstrating an HR of 0.66, 0.74 and 0.33, respectively. PFS2 was not used by the resubmission in the economic model. The biological mechanism by which DOS+CP improves PFS2 was </w:t>
      </w:r>
      <w:r w:rsidR="00CE27D3" w:rsidRPr="00BF318C">
        <w:t xml:space="preserve">not discussed by the </w:t>
      </w:r>
      <w:r w:rsidR="00FB39BE" w:rsidRPr="00BF318C">
        <w:t>re</w:t>
      </w:r>
      <w:r w:rsidR="00CE27D3" w:rsidRPr="00BF318C">
        <w:t xml:space="preserve">submission. The results were </w:t>
      </w:r>
      <w:r w:rsidRPr="00BF318C">
        <w:t>possibly confounded by use of DOS beyond primary disease progression which was allowed in RUBY but would not be allowed under the proposed restriction.</w:t>
      </w:r>
    </w:p>
    <w:p w14:paraId="06DD35F5" w14:textId="50F4F3CD" w:rsidR="00EF5DD9" w:rsidRPr="00BF318C" w:rsidRDefault="00B03F41" w:rsidP="00DF241F">
      <w:pPr>
        <w:pStyle w:val="3-BodyText"/>
      </w:pPr>
      <w:bookmarkStart w:id="40" w:name="_Ref193346371"/>
      <w:r w:rsidRPr="00BF318C">
        <w:t>As discusse</w:t>
      </w:r>
      <w:r w:rsidR="007D32B4" w:rsidRPr="00BF318C">
        <w:t>d</w:t>
      </w:r>
      <w:r w:rsidRPr="00BF318C">
        <w:t xml:space="preserve"> in paragraph </w:t>
      </w:r>
      <w:r w:rsidRPr="00BF318C">
        <w:fldChar w:fldCharType="begin"/>
      </w:r>
      <w:r w:rsidRPr="00BF318C">
        <w:instrText xml:space="preserve"> REF _Ref190685091 \r \h </w:instrText>
      </w:r>
      <w:r w:rsidR="00BF318C" w:rsidRPr="00BF318C">
        <w:instrText xml:space="preserve"> \* MERGEFORMAT </w:instrText>
      </w:r>
      <w:r w:rsidRPr="00BF318C">
        <w:fldChar w:fldCharType="separate"/>
      </w:r>
      <w:r w:rsidR="006A3DD4">
        <w:t>5.2</w:t>
      </w:r>
      <w:r w:rsidRPr="00BF318C">
        <w:fldChar w:fldCharType="end"/>
      </w:r>
      <w:r w:rsidRPr="00BF318C">
        <w:t>, t</w:t>
      </w:r>
      <w:r w:rsidR="00B20A51" w:rsidRPr="00BF318C">
        <w:t xml:space="preserve">he </w:t>
      </w:r>
      <w:r w:rsidR="001F5F08" w:rsidRPr="00BF318C">
        <w:t xml:space="preserve">resubmission </w:t>
      </w:r>
      <w:r w:rsidRPr="00BF318C">
        <w:t xml:space="preserve">nominated </w:t>
      </w:r>
      <w:r w:rsidR="009860ED" w:rsidRPr="00BF318C">
        <w:t>DUR+</w:t>
      </w:r>
      <w:r w:rsidR="006C20B8" w:rsidRPr="00BF318C">
        <w:t xml:space="preserve">CP </w:t>
      </w:r>
      <w:r w:rsidR="00F05141" w:rsidRPr="00BF318C">
        <w:t xml:space="preserve">with or without </w:t>
      </w:r>
      <w:r w:rsidR="00A76152" w:rsidRPr="00BF318C">
        <w:t>OLA</w:t>
      </w:r>
      <w:r w:rsidR="00F05141" w:rsidRPr="00BF318C">
        <w:t xml:space="preserve"> and PEM</w:t>
      </w:r>
      <w:r w:rsidR="00B62625" w:rsidRPr="00BF318C">
        <w:t>+CP</w:t>
      </w:r>
      <w:r w:rsidR="00F05141" w:rsidRPr="00BF318C">
        <w:t xml:space="preserve"> as near market comparators. </w:t>
      </w:r>
      <w:r w:rsidR="00A01DDB" w:rsidRPr="00BF318C">
        <w:t>In the appendix to the resubmission, a</w:t>
      </w:r>
      <w:r w:rsidR="00F21E40" w:rsidRPr="00BF318C">
        <w:t>n</w:t>
      </w:r>
      <w:r w:rsidR="00A01DDB" w:rsidRPr="00BF318C">
        <w:t xml:space="preserve"> </w:t>
      </w:r>
      <w:r w:rsidR="00B62625" w:rsidRPr="00BF318C">
        <w:t xml:space="preserve">unanchored </w:t>
      </w:r>
      <w:r w:rsidR="00A01DDB" w:rsidRPr="00BF318C">
        <w:t>indirect comparison between DOS+CP with the near market comparators was presented</w:t>
      </w:r>
      <w:r w:rsidR="007D32B4" w:rsidRPr="00AF0DDE">
        <w:t xml:space="preserve">. </w:t>
      </w:r>
      <w:r w:rsidR="00EF5DD9" w:rsidRPr="00BF318C">
        <w:t>The identified trials included in the comparisons were:</w:t>
      </w:r>
      <w:bookmarkEnd w:id="40"/>
    </w:p>
    <w:p w14:paraId="6F6B9C31" w14:textId="4BE9E316" w:rsidR="00EF5DD9" w:rsidRPr="00BF318C" w:rsidRDefault="00EF5DD9" w:rsidP="00953CCD">
      <w:pPr>
        <w:pStyle w:val="ListParagraph"/>
        <w:numPr>
          <w:ilvl w:val="0"/>
          <w:numId w:val="11"/>
        </w:numPr>
        <w:ind w:left="993" w:hanging="284"/>
        <w:jc w:val="both"/>
      </w:pPr>
      <w:r w:rsidRPr="00BF318C">
        <w:t xml:space="preserve">RUBY: DOS+CP followed by maintenance DOS as monotherapy versus placebo </w:t>
      </w:r>
      <w:r w:rsidR="0053050C" w:rsidRPr="00BF318C">
        <w:t>+ CP</w:t>
      </w:r>
      <w:r w:rsidRPr="00BF318C">
        <w:t xml:space="preserve"> followed by placebo in patients with A/R EC;</w:t>
      </w:r>
    </w:p>
    <w:p w14:paraId="0E53F9BE" w14:textId="7E73BA2A" w:rsidR="00EF5DD9" w:rsidRPr="00BF318C" w:rsidRDefault="00EF5DD9" w:rsidP="00953CCD">
      <w:pPr>
        <w:pStyle w:val="ListParagraph"/>
        <w:numPr>
          <w:ilvl w:val="0"/>
          <w:numId w:val="11"/>
        </w:numPr>
        <w:ind w:left="993" w:hanging="284"/>
        <w:jc w:val="both"/>
      </w:pPr>
      <w:r w:rsidRPr="00BF318C">
        <w:t>NRG-GY018: PEM+CP followed by maintenance PEM as monotherapy versus placebo +</w:t>
      </w:r>
      <w:r w:rsidR="0053050C" w:rsidRPr="00BF318C">
        <w:t xml:space="preserve"> </w:t>
      </w:r>
      <w:r w:rsidRPr="00BF318C">
        <w:t>CP followed by placebo in patients with A/R EC; and</w:t>
      </w:r>
    </w:p>
    <w:p w14:paraId="678DA8A6" w14:textId="27910CCE" w:rsidR="00960DCF" w:rsidRPr="00BF318C" w:rsidRDefault="00EF5DD9" w:rsidP="562BE02C">
      <w:pPr>
        <w:pStyle w:val="ListParagraph"/>
        <w:ind w:left="993" w:hanging="284"/>
        <w:jc w:val="both"/>
      </w:pPr>
      <w:r w:rsidRPr="00BF318C">
        <w:t xml:space="preserve">DUO-E: DUR+CP followed by maintenance DUR as monotherapy or in combination with </w:t>
      </w:r>
      <w:r w:rsidR="00A76152" w:rsidRPr="00BF318C">
        <w:t>OLA</w:t>
      </w:r>
      <w:r w:rsidR="009860ED" w:rsidRPr="00BF318C">
        <w:t xml:space="preserve"> </w:t>
      </w:r>
      <w:r w:rsidRPr="00BF318C">
        <w:t>versus placebo +CP followed by placebo in patients with A/R EC.</w:t>
      </w:r>
      <w:r w:rsidR="001D3A88" w:rsidRPr="00BF318C">
        <w:t xml:space="preserve"> </w:t>
      </w:r>
    </w:p>
    <w:p w14:paraId="1ABDB1F0" w14:textId="0FE65B0A" w:rsidR="00AC2C5F" w:rsidRPr="00BF318C" w:rsidRDefault="00D25EC9" w:rsidP="002B48FE">
      <w:pPr>
        <w:pStyle w:val="3-BodyText"/>
      </w:pPr>
      <w:r w:rsidRPr="00BF318C">
        <w:t xml:space="preserve">The resubmission </w:t>
      </w:r>
      <w:r w:rsidR="00AC2C5F" w:rsidRPr="00BF318C">
        <w:t>claimed that an assessment of the external and internal validity of the pivotal trials indicated that a formal quantitative indirect treatment comparison was not appropriate due to a high degree of heterogeneity observed.</w:t>
      </w:r>
      <w:r w:rsidR="00D16F9D" w:rsidRPr="00BF318C">
        <w:t xml:space="preserve"> </w:t>
      </w:r>
      <w:r w:rsidR="00742459" w:rsidRPr="00BF318C">
        <w:t>Key s</w:t>
      </w:r>
      <w:r w:rsidR="00AC2C5F" w:rsidRPr="00BF318C">
        <w:t xml:space="preserve">ources of heterogeneity </w:t>
      </w:r>
      <w:r w:rsidR="00075909" w:rsidRPr="00BF318C">
        <w:t xml:space="preserve">in baseline characteristics </w:t>
      </w:r>
      <w:r w:rsidR="00AC2C5F" w:rsidRPr="00BF318C">
        <w:t>identified included:</w:t>
      </w:r>
    </w:p>
    <w:p w14:paraId="7A600526" w14:textId="6E9CD1DE" w:rsidR="00AC2C5F" w:rsidRPr="00BF318C" w:rsidRDefault="00AC2C5F" w:rsidP="00953CCD">
      <w:pPr>
        <w:pStyle w:val="ListParagraph"/>
        <w:numPr>
          <w:ilvl w:val="0"/>
          <w:numId w:val="12"/>
        </w:numPr>
        <w:ind w:left="993" w:hanging="284"/>
        <w:jc w:val="both"/>
      </w:pPr>
      <w:r w:rsidRPr="00BF318C">
        <w:t xml:space="preserve">Race: majority of patients in all three trials were white but </w:t>
      </w:r>
      <w:r w:rsidR="00742459" w:rsidRPr="00BF318C">
        <w:t xml:space="preserve">the proportion was </w:t>
      </w:r>
      <w:r w:rsidRPr="00BF318C">
        <w:t>higher in RUBY (74.1%) and NRG-GY018 (72.1%) than in DUO-E (56%)</w:t>
      </w:r>
      <w:r w:rsidR="00742459" w:rsidRPr="00BF318C">
        <w:t>.</w:t>
      </w:r>
      <w:r w:rsidRPr="00BF318C">
        <w:t xml:space="preserve"> 30.1% </w:t>
      </w:r>
      <w:r w:rsidR="00742459" w:rsidRPr="00BF318C">
        <w:t xml:space="preserve">of </w:t>
      </w:r>
      <w:r w:rsidR="00742459" w:rsidRPr="00BF318C">
        <w:lastRenderedPageBreak/>
        <w:t xml:space="preserve">patients enrolled </w:t>
      </w:r>
      <w:r w:rsidRPr="00BF318C">
        <w:t xml:space="preserve">in DUO-E </w:t>
      </w:r>
      <w:r w:rsidR="00F3765F" w:rsidRPr="00BF318C">
        <w:t xml:space="preserve">were </w:t>
      </w:r>
      <w:r w:rsidRPr="00BF318C">
        <w:t xml:space="preserve">Asian, </w:t>
      </w:r>
      <w:r w:rsidR="00742459" w:rsidRPr="00BF318C">
        <w:t>compared to</w:t>
      </w:r>
      <w:r w:rsidRPr="00BF318C">
        <w:t xml:space="preserve"> 3.5% in RUBY and 5.3% in NRG-GY018. </w:t>
      </w:r>
    </w:p>
    <w:p w14:paraId="50B26F26" w14:textId="654B037E" w:rsidR="00AC2C5F" w:rsidRPr="00BF318C" w:rsidRDefault="00AC2C5F" w:rsidP="00953CCD">
      <w:pPr>
        <w:pStyle w:val="ListParagraph"/>
        <w:numPr>
          <w:ilvl w:val="0"/>
          <w:numId w:val="12"/>
        </w:numPr>
        <w:ind w:left="993" w:hanging="284"/>
        <w:jc w:val="both"/>
      </w:pPr>
      <w:r w:rsidRPr="00BF318C">
        <w:t>Difference in proportion of disease status</w:t>
      </w:r>
      <w:r w:rsidR="00742459" w:rsidRPr="00BF318C">
        <w:t>:</w:t>
      </w:r>
      <w:r w:rsidRPr="00BF318C">
        <w:t xml:space="preserve"> RUBY </w:t>
      </w:r>
      <w:r w:rsidR="00BF6D8C" w:rsidRPr="00BF318C">
        <w:t xml:space="preserve">enrolled a </w:t>
      </w:r>
      <w:r w:rsidRPr="00BF318C">
        <w:t xml:space="preserve">lower proportion </w:t>
      </w:r>
      <w:r w:rsidR="00BF6D8C" w:rsidRPr="00BF318C">
        <w:t xml:space="preserve">of patients </w:t>
      </w:r>
      <w:r w:rsidRPr="00BF318C">
        <w:t xml:space="preserve">with recurrent disease (47.1% vs 52.5% in DUO-E and 56.3% in NRG-GY018) and higher proportion of primary </w:t>
      </w:r>
      <w:r w:rsidR="00F3765F" w:rsidRPr="00BF318C">
        <w:t>S</w:t>
      </w:r>
      <w:r w:rsidRPr="00BF318C">
        <w:t xml:space="preserve">tage III patients (18.1% in RUBY vs 5.2% in DUO-E), and DUO-E had higher proportion of newly diagnosed </w:t>
      </w:r>
      <w:r w:rsidR="00F3765F" w:rsidRPr="00BF318C">
        <w:t>S</w:t>
      </w:r>
      <w:r w:rsidRPr="00BF318C">
        <w:t xml:space="preserve">tage IV patients. </w:t>
      </w:r>
    </w:p>
    <w:p w14:paraId="685EF7D1" w14:textId="77777777" w:rsidR="00AC2C5F" w:rsidRPr="00BF318C" w:rsidRDefault="00AC2C5F" w:rsidP="00953CCD">
      <w:pPr>
        <w:pStyle w:val="ListParagraph"/>
        <w:numPr>
          <w:ilvl w:val="0"/>
          <w:numId w:val="12"/>
        </w:numPr>
        <w:ind w:left="993" w:hanging="284"/>
        <w:jc w:val="both"/>
      </w:pPr>
      <w:r w:rsidRPr="00BF318C">
        <w:t xml:space="preserve">Carcinosarcoma patients excluded from NRG-GY018 but included in RUBY (10.4%) and DUO-E (8.0%). </w:t>
      </w:r>
    </w:p>
    <w:p w14:paraId="1E56062A" w14:textId="1BADA8D8" w:rsidR="00AC2C5F" w:rsidRPr="00BF318C" w:rsidRDefault="00AC2C5F" w:rsidP="00953CCD">
      <w:pPr>
        <w:pStyle w:val="ListParagraph"/>
        <w:numPr>
          <w:ilvl w:val="0"/>
          <w:numId w:val="12"/>
        </w:numPr>
        <w:ind w:left="993" w:hanging="284"/>
        <w:jc w:val="both"/>
      </w:pPr>
      <w:r w:rsidRPr="00BF318C">
        <w:t>More patients in NRG-GY018 had received prior anticancer radiotherapy (39.6%) than either DUO-E (30.6%) or RUBY (26.3%).</w:t>
      </w:r>
      <w:r w:rsidR="003D35F5" w:rsidRPr="00BF318C">
        <w:t xml:space="preserve"> </w:t>
      </w:r>
      <w:r w:rsidR="00AB1065" w:rsidRPr="00BF318C">
        <w:t>Patients with an ECOG PS of 2 were able to enrol in NRG-GY018, but not RUBY or DUO-E</w:t>
      </w:r>
      <w:r w:rsidR="00FB39BE" w:rsidRPr="00BF318C">
        <w:t>.</w:t>
      </w:r>
    </w:p>
    <w:p w14:paraId="48A81CB0" w14:textId="48DECE7C" w:rsidR="008A5066" w:rsidRPr="00BF318C" w:rsidRDefault="00C61BC8" w:rsidP="008A5066">
      <w:pPr>
        <w:pStyle w:val="ListParagraph"/>
        <w:numPr>
          <w:ilvl w:val="0"/>
          <w:numId w:val="0"/>
        </w:numPr>
        <w:ind w:left="720"/>
        <w:jc w:val="both"/>
      </w:pPr>
      <w:r>
        <w:t>The evaluation considered i</w:t>
      </w:r>
      <w:r w:rsidR="008A5066" w:rsidRPr="00BF318C">
        <w:t xml:space="preserve">t was unclear whether these differences in baseline characteristics would have precluded an indirect comparison as no evidence was </w:t>
      </w:r>
      <w:proofErr w:type="gramStart"/>
      <w:r w:rsidR="008A5066" w:rsidRPr="00BF318C">
        <w:t>provided that</w:t>
      </w:r>
      <w:proofErr w:type="gramEnd"/>
      <w:r w:rsidR="008A5066" w:rsidRPr="00BF318C">
        <w:t xml:space="preserve"> each of these were treatment effect modifiers. </w:t>
      </w:r>
    </w:p>
    <w:p w14:paraId="1AAD9201" w14:textId="04389328" w:rsidR="00D16F9D" w:rsidRPr="00BF318C" w:rsidRDefault="00D16F9D" w:rsidP="00D16F9D">
      <w:pPr>
        <w:pStyle w:val="3-BodyText"/>
      </w:pPr>
      <w:r w:rsidRPr="00BF318C">
        <w:t>The resubmission also claimed that there were differences in tumour scan frequencies, duration of follow-up and statistical analyses</w:t>
      </w:r>
      <w:r w:rsidR="000E2E8C" w:rsidRPr="00BF318C">
        <w:t xml:space="preserve"> between the three trials</w:t>
      </w:r>
      <w:r w:rsidRPr="00BF318C">
        <w:t>:</w:t>
      </w:r>
    </w:p>
    <w:p w14:paraId="0FC70051" w14:textId="1018CBE9" w:rsidR="00D16F9D" w:rsidRPr="00BF318C" w:rsidRDefault="00D16F9D" w:rsidP="562BE02C">
      <w:pPr>
        <w:pStyle w:val="ListParagraph"/>
        <w:ind w:left="993" w:hanging="284"/>
        <w:jc w:val="both"/>
      </w:pPr>
      <w:r w:rsidRPr="00BF318C">
        <w:t xml:space="preserve">Radiographic tumour assessment for disease progression was performed more frequently in RUBY than NRG-GY018 or DUO-E. </w:t>
      </w:r>
      <w:r w:rsidR="000E2E8C" w:rsidRPr="00BF318C">
        <w:t>In RUBY, s</w:t>
      </w:r>
      <w:r w:rsidRPr="00BF318C">
        <w:t xml:space="preserve">cans were performed every </w:t>
      </w:r>
      <w:r w:rsidR="000E2E8C" w:rsidRPr="00BF318C">
        <w:t>six</w:t>
      </w:r>
      <w:r w:rsidRPr="00BF318C">
        <w:t xml:space="preserve"> weeks </w:t>
      </w:r>
      <w:r w:rsidR="0005507A" w:rsidRPr="00BF318C">
        <w:t xml:space="preserve">until week </w:t>
      </w:r>
      <w:r w:rsidRPr="00BF318C">
        <w:t xml:space="preserve">25, followed by every </w:t>
      </w:r>
      <w:r w:rsidR="0005507A" w:rsidRPr="00BF318C">
        <w:t>nine</w:t>
      </w:r>
      <w:r w:rsidRPr="00BF318C">
        <w:t xml:space="preserve"> weeks for the remainder of the first year on the study. Thereafter scans were completed every 12 weeks until radiographic PD was confirmed. In contrast, NRG-GY018 required scans </w:t>
      </w:r>
      <w:r w:rsidR="0005507A" w:rsidRPr="00BF318C">
        <w:t xml:space="preserve">to </w:t>
      </w:r>
      <w:r w:rsidRPr="00BF318C">
        <w:t xml:space="preserve">be performed every </w:t>
      </w:r>
      <w:r w:rsidR="0005507A" w:rsidRPr="00BF318C">
        <w:t>nine</w:t>
      </w:r>
      <w:r w:rsidRPr="00BF318C">
        <w:t xml:space="preserve"> weeks for the first </w:t>
      </w:r>
      <w:r w:rsidR="0005507A" w:rsidRPr="00BF318C">
        <w:t>nine</w:t>
      </w:r>
      <w:r w:rsidRPr="00BF318C">
        <w:t xml:space="preserve"> months, then every 12 weeks until radiographic PD was confirmed. </w:t>
      </w:r>
      <w:r w:rsidR="00882E35" w:rsidRPr="00BF318C">
        <w:t>In DUO-E, s</w:t>
      </w:r>
      <w:r w:rsidRPr="00BF318C">
        <w:t xml:space="preserve">cans were performed every </w:t>
      </w:r>
      <w:r w:rsidR="00882E35" w:rsidRPr="00BF318C">
        <w:t>nine</w:t>
      </w:r>
      <w:r w:rsidRPr="00BF318C">
        <w:t xml:space="preserve"> weeks for the duration of the chemotherapy treatment period (</w:t>
      </w:r>
      <w:r w:rsidR="00882E35" w:rsidRPr="00BF318C">
        <w:t>six</w:t>
      </w:r>
      <w:r w:rsidRPr="00BF318C">
        <w:t xml:space="preserve"> cycles, 18 weeks), then every 12 weeks while patients remained on the study. </w:t>
      </w:r>
      <w:r w:rsidR="00C95A10" w:rsidRPr="00BF318C">
        <w:t>M</w:t>
      </w:r>
      <w:r w:rsidRPr="00BF318C">
        <w:t xml:space="preserve">ore frequent scans </w:t>
      </w:r>
      <w:r w:rsidR="00C95A10" w:rsidRPr="00BF318C">
        <w:t>may</w:t>
      </w:r>
      <w:r w:rsidRPr="00BF318C">
        <w:t xml:space="preserve"> increas</w:t>
      </w:r>
      <w:r w:rsidR="00C95A10" w:rsidRPr="00BF318C">
        <w:t>e</w:t>
      </w:r>
      <w:r w:rsidRPr="00BF318C">
        <w:t xml:space="preserve"> </w:t>
      </w:r>
      <w:r w:rsidR="00C95A10" w:rsidRPr="00BF318C">
        <w:t xml:space="preserve">the </w:t>
      </w:r>
      <w:r w:rsidRPr="00BF318C">
        <w:t>likelihood of finding evidence of progression at an earlier time point</w:t>
      </w:r>
      <w:r w:rsidR="00C95A10" w:rsidRPr="00BF318C">
        <w:t xml:space="preserve"> but it was unclear how this may have affected an indirect comparison in which the comparative results against a common comparator would be assessed. That is, </w:t>
      </w:r>
      <w:r w:rsidR="00C84545" w:rsidRPr="00BF318C">
        <w:t>even if RUBY reported a shorte</w:t>
      </w:r>
      <w:r w:rsidR="000763BA">
        <w:t>r</w:t>
      </w:r>
      <w:r w:rsidR="00C84545" w:rsidRPr="00BF318C">
        <w:t xml:space="preserve"> PFS </w:t>
      </w:r>
      <w:r w:rsidR="006166EC" w:rsidRPr="00BF318C">
        <w:t>due to the more frequent scans compared to NRG-GY018 and DUO-E, the PFS HR within the trial should not be affected</w:t>
      </w:r>
      <w:r w:rsidR="004D0C74" w:rsidRPr="00BF318C">
        <w:t xml:space="preserve"> as the more frequent scan frequency would apply to both the DOS+CP and CP arm</w:t>
      </w:r>
      <w:r w:rsidR="00D66AA9" w:rsidRPr="00BF318C">
        <w:t>; and</w:t>
      </w:r>
      <w:r w:rsidR="00E27954" w:rsidRPr="00BF318C">
        <w:t xml:space="preserve"> </w:t>
      </w:r>
    </w:p>
    <w:p w14:paraId="6063CFA2" w14:textId="460E18F0" w:rsidR="00D16F9D" w:rsidRPr="00BF318C" w:rsidRDefault="00D16F9D" w:rsidP="562BE02C">
      <w:pPr>
        <w:pStyle w:val="ListParagraph"/>
        <w:ind w:left="993" w:hanging="284"/>
        <w:jc w:val="both"/>
      </w:pPr>
      <w:r w:rsidRPr="00BF318C">
        <w:t>The median duration of follow-up was longest in RUBY (ITT: 37.2 months; pMMR: 37.5 months; dMMR: 36.6 months), compared to NRG-GY018 (pMMR: 8.4-8.8</w:t>
      </w:r>
      <w:r w:rsidR="00FF41DF">
        <w:t> </w:t>
      </w:r>
      <w:r w:rsidRPr="00BF318C">
        <w:t>months; dMMR: 13.3-13.7 months) and DUO-E (ITT: 16.4-17.5 months)</w:t>
      </w:r>
      <w:r w:rsidR="00D66AA9" w:rsidRPr="00BF318C">
        <w:t>.</w:t>
      </w:r>
    </w:p>
    <w:p w14:paraId="79C188CD" w14:textId="48E31F27" w:rsidR="006D13D9" w:rsidRPr="00BF318C" w:rsidRDefault="00D66AA9" w:rsidP="00960DCF">
      <w:pPr>
        <w:pStyle w:val="3-BodyText"/>
      </w:pPr>
      <w:r w:rsidRPr="00BF318C">
        <w:t xml:space="preserve">The resubmission further claimed that there were differences in ‘statistical analyses’ which may preclude an </w:t>
      </w:r>
      <w:r w:rsidR="005A3BA1" w:rsidRPr="00BF318C">
        <w:t xml:space="preserve">indirect comparison. </w:t>
      </w:r>
      <w:r w:rsidRPr="00BF318C">
        <w:t>It was unclear what differences in ‘statistical analyses’ were identified, but may be related to the fact that OS was not</w:t>
      </w:r>
      <w:r w:rsidRPr="000A6914">
        <w:rPr>
          <w:iCs/>
        </w:rPr>
        <w:t xml:space="preserve"> </w:t>
      </w:r>
      <w:r w:rsidRPr="00BF318C">
        <w:t xml:space="preserve">part of </w:t>
      </w:r>
      <w:r w:rsidR="005A3BA1" w:rsidRPr="00BF318C">
        <w:t xml:space="preserve">the </w:t>
      </w:r>
      <w:r w:rsidRPr="00BF318C">
        <w:t xml:space="preserve">formal </w:t>
      </w:r>
      <w:r w:rsidR="009F77AD" w:rsidRPr="00BF318C">
        <w:t>statistical analysis plan</w:t>
      </w:r>
      <w:r w:rsidRPr="00BF318C">
        <w:t xml:space="preserve"> in NRG-GY018.</w:t>
      </w:r>
      <w:r w:rsidR="009F77AD" w:rsidRPr="00BF318C">
        <w:t xml:space="preserve"> Further, </w:t>
      </w:r>
      <w:r w:rsidR="00B73FB7" w:rsidRPr="00BF318C">
        <w:t xml:space="preserve">outcomes in the pMMR subgroup were not part of the formal statistical analysis plan in either RUBY or DUO-E. </w:t>
      </w:r>
    </w:p>
    <w:p w14:paraId="5574093A" w14:textId="7872541E" w:rsidR="001D3A88" w:rsidRPr="00BF318C" w:rsidRDefault="00104444" w:rsidP="00960DCF">
      <w:pPr>
        <w:pStyle w:val="3-BodyText"/>
        <w:rPr>
          <w:color w:val="0066FF"/>
        </w:rPr>
      </w:pPr>
      <w:r w:rsidRPr="00BF318C">
        <w:lastRenderedPageBreak/>
        <w:t>Overall, though the issues of heterogeneity are acknowledged, it was unclear whether these differences were of a sufficient magnitude to preclude a formal indirect comparison, as the resubmission has not clearly outlined the impact of these differences.</w:t>
      </w:r>
    </w:p>
    <w:p w14:paraId="264936C1" w14:textId="25DF977D" w:rsidR="00161E5F" w:rsidRPr="00BF318C" w:rsidRDefault="007B5019" w:rsidP="00960DCF">
      <w:pPr>
        <w:pStyle w:val="3-BodyText"/>
      </w:pPr>
      <w:r w:rsidRPr="00BF318C">
        <w:t xml:space="preserve">It was difficult to draw a meaningful conclusion </w:t>
      </w:r>
      <w:r w:rsidR="007B44A5">
        <w:t xml:space="preserve">for </w:t>
      </w:r>
      <w:r w:rsidRPr="00BF318C">
        <w:t xml:space="preserve">the comparative treatment efficacy of DOS+CP, PEM+CP or DUR+CP (with or without </w:t>
      </w:r>
      <w:r w:rsidR="00A76152" w:rsidRPr="00BF318C">
        <w:t>OLA</w:t>
      </w:r>
      <w:r w:rsidRPr="00BF318C">
        <w:t xml:space="preserve">) in 1L A/R </w:t>
      </w:r>
      <w:r w:rsidR="00AF68E5" w:rsidRPr="00BF318C">
        <w:t xml:space="preserve">pMMR </w:t>
      </w:r>
      <w:r w:rsidRPr="00BF318C">
        <w:t>EC from the unanchored indirect comparison. OS results from NRG-GY018 and DUO-E were too immature to be meaningful. Nominally, DUR+OLA+CP had the longer median PFS (15</w:t>
      </w:r>
      <w:r w:rsidR="00FF41DF">
        <w:t> </w:t>
      </w:r>
      <w:r w:rsidRPr="00BF318C">
        <w:t xml:space="preserve">months) and the best reduction in risk of progression or death when compared to CP (PFS HR = 0.57, 95% CI 0.44, 0.73) and DOS+CP had the shortest median PFS (tied with DUR+CP) among immunotherapies (9.9 months) and a PFS HR (0.76, 95% CI 0.59, 0.98) compared to CP which was worse than PEM+CP </w:t>
      </w:r>
      <w:r w:rsidR="00CE7083" w:rsidRPr="00BF318C">
        <w:t>(PFS HR = 0.</w:t>
      </w:r>
      <w:r w:rsidR="007D5514" w:rsidRPr="00BF318C">
        <w:t xml:space="preserve">60, 95% CI 0.46, 0.78) </w:t>
      </w:r>
      <w:r w:rsidRPr="00BF318C">
        <w:t xml:space="preserve">in NRG-GY018 and DUR+OLA+CP </w:t>
      </w:r>
      <w:r w:rsidR="00A74A74" w:rsidRPr="00BF318C">
        <w:t xml:space="preserve">(PFS HR = 0.57, 95% CI 0.44, 0.73) </w:t>
      </w:r>
      <w:r w:rsidRPr="00BF318C">
        <w:t>in DUO-E.</w:t>
      </w:r>
    </w:p>
    <w:p w14:paraId="77BF988F" w14:textId="6A06ED4E" w:rsidR="007B5019" w:rsidRPr="00BF318C" w:rsidRDefault="00D9633B" w:rsidP="002B48FE">
      <w:pPr>
        <w:pStyle w:val="3-BodyText"/>
      </w:pPr>
      <w:r w:rsidRPr="00BF318C">
        <w:t xml:space="preserve">Separate to the unanchored indirect comparison, the resubmission </w:t>
      </w:r>
      <w:r w:rsidR="005D7762" w:rsidRPr="00BF318C">
        <w:t xml:space="preserve">also </w:t>
      </w:r>
      <w:r w:rsidRPr="00BF318C">
        <w:t xml:space="preserve">identified Zhu 2024a as part of the literature search on published economic evaluations. Zhu 2024a </w:t>
      </w:r>
      <w:r w:rsidR="00A378E3" w:rsidRPr="00BF318C">
        <w:t>presented</w:t>
      </w:r>
      <w:r w:rsidRPr="00BF318C">
        <w:t xml:space="preserve"> a network meta-analysis (NMA) which included RUBY, NGR-GY018 and DUO-E and therefore was considered potentially informative for the near-market comparators of DOS+CP.</w:t>
      </w:r>
      <w:r w:rsidR="005316BB" w:rsidRPr="00BF318C">
        <w:t xml:space="preserve"> From among 211 initially identified articles, four phase III randomised clinical trials enrolling 2577 patients were incorporated into the NMA. These trials were RUBY</w:t>
      </w:r>
      <w:r w:rsidR="008A1842" w:rsidRPr="00BF318C">
        <w:t xml:space="preserve"> (at IA1)</w:t>
      </w:r>
      <w:r w:rsidR="005316BB" w:rsidRPr="00BF318C">
        <w:t xml:space="preserve">, NGR-GY018, DUO-E and </w:t>
      </w:r>
      <w:proofErr w:type="spellStart"/>
      <w:r w:rsidR="005316BB" w:rsidRPr="00BF318C">
        <w:t>AtTEnd</w:t>
      </w:r>
      <w:proofErr w:type="spellEnd"/>
      <w:r w:rsidR="005316BB" w:rsidRPr="00BF318C">
        <w:t xml:space="preserve"> (NCT03603184), which was a phase III double-blind RCT of atezolizumab in combination with CP in women with A/R EC. Atezolizumab was not considered a near-market comparator in the resubmission as there </w:t>
      </w:r>
      <w:r w:rsidR="00370923" w:rsidRPr="00BF318C">
        <w:t xml:space="preserve">had </w:t>
      </w:r>
      <w:r w:rsidR="005316BB" w:rsidRPr="00BF318C">
        <w:t xml:space="preserve">been no TGA application at the time of the resubmission. </w:t>
      </w:r>
    </w:p>
    <w:p w14:paraId="6BB87D0E" w14:textId="196A0B59" w:rsidR="00A425E4" w:rsidRPr="00BF318C" w:rsidRDefault="00A425E4" w:rsidP="00960DCF">
      <w:pPr>
        <w:pStyle w:val="3-BodyText"/>
      </w:pPr>
      <w:r w:rsidRPr="00BF318C">
        <w:t xml:space="preserve">Zhu 2024a reported the HRs for PFS and OS, as well as the relative risk (RR) values for AEs, calculated through a Bayesian network meta-analysis approach along with 95% CIs. </w:t>
      </w:r>
      <w:r w:rsidR="003156D3" w:rsidRPr="00BF318C">
        <w:t>Different treatments were ranked according to their likelihood of showing the best and worst outcomes, using P-scores for each outcome, where a higher P-score represent</w:t>
      </w:r>
      <w:r w:rsidR="0029085C" w:rsidRPr="00BF318C">
        <w:t>ed</w:t>
      </w:r>
      <w:r w:rsidR="003156D3" w:rsidRPr="00BF318C">
        <w:t xml:space="preserve"> better efficacies.</w:t>
      </w:r>
    </w:p>
    <w:p w14:paraId="3A24EBBB" w14:textId="220BD0E1" w:rsidR="005D7762" w:rsidRPr="00BF318C" w:rsidRDefault="00380B0F" w:rsidP="00960DCF">
      <w:pPr>
        <w:pStyle w:val="3-BodyText"/>
      </w:pPr>
      <w:r w:rsidRPr="00BF318C">
        <w:t>Based on the NMA from Zhu 2024a</w:t>
      </w:r>
      <w:r w:rsidR="00D7663B">
        <w:rPr>
          <w:rStyle w:val="FootnoteReference"/>
        </w:rPr>
        <w:footnoteReference w:id="4"/>
      </w:r>
      <w:r w:rsidR="00A5425A" w:rsidRPr="00BF318C">
        <w:t>, in the pMMR population</w:t>
      </w:r>
      <w:r w:rsidRPr="00BF318C">
        <w:t>:</w:t>
      </w:r>
    </w:p>
    <w:p w14:paraId="66E89046" w14:textId="12808349" w:rsidR="00380B0F" w:rsidRPr="00BF318C" w:rsidRDefault="00A5425A" w:rsidP="00953CCD">
      <w:pPr>
        <w:pStyle w:val="3-BodyText"/>
        <w:numPr>
          <w:ilvl w:val="0"/>
          <w:numId w:val="14"/>
        </w:numPr>
        <w:ind w:left="1134" w:hanging="425"/>
      </w:pPr>
      <w:r w:rsidRPr="00BF318C">
        <w:t>O</w:t>
      </w:r>
      <w:r w:rsidR="00D458F0" w:rsidRPr="00BF318C">
        <w:t>nly DUR+CP</w:t>
      </w:r>
      <w:r w:rsidR="00FB39BE" w:rsidRPr="00BF318C">
        <w:t>+OLA</w:t>
      </w:r>
      <w:r w:rsidR="00D458F0" w:rsidRPr="00BF318C">
        <w:t xml:space="preserve"> was associated with greater OS benefits over CP alone (HR=0.59; 95% CI 0.39 to 0.89) and it also had the highest P-score (0.94) of all the included therapies. For DOS+CP, DUR+CP and PEM+CP versus CP the 95% CIs for each respective hazard ratio crossed the null, suggesting that these treatments may have no OS benefit over CP; and</w:t>
      </w:r>
    </w:p>
    <w:p w14:paraId="0B6B4CC9" w14:textId="68F8D337" w:rsidR="00D458F0" w:rsidRPr="000A6914" w:rsidRDefault="00730CBF" w:rsidP="00953CCD">
      <w:pPr>
        <w:pStyle w:val="3-BodyText"/>
        <w:numPr>
          <w:ilvl w:val="0"/>
          <w:numId w:val="14"/>
        </w:numPr>
        <w:ind w:left="1134" w:hanging="425"/>
        <w:rPr>
          <w:iCs/>
        </w:rPr>
      </w:pPr>
      <w:r w:rsidRPr="00BF318C">
        <w:lastRenderedPageBreak/>
        <w:t>A</w:t>
      </w:r>
      <w:r w:rsidR="00A5425A" w:rsidRPr="00BF318C">
        <w:t xml:space="preserve">ll the immunotherapy regimens were associated </w:t>
      </w:r>
      <w:r w:rsidR="003B6996" w:rsidRPr="00BF318C">
        <w:t xml:space="preserve">with </w:t>
      </w:r>
      <w:r w:rsidR="00A5425A" w:rsidRPr="00BF318C">
        <w:t xml:space="preserve">greater PFS benefits compared </w:t>
      </w:r>
      <w:r w:rsidR="008A3E24" w:rsidRPr="00BF318C">
        <w:t xml:space="preserve">to </w:t>
      </w:r>
      <w:r w:rsidR="00A5425A" w:rsidRPr="00BF318C">
        <w:t xml:space="preserve">CP alone with hazard ratio point estimates ranging from 0.54 (PEM+CP) to 0.76 (DOS+CP). </w:t>
      </w:r>
      <w:r w:rsidRPr="00BF318C">
        <w:t>N</w:t>
      </w:r>
      <w:r w:rsidR="00A5425A" w:rsidRPr="00BF318C">
        <w:t>either DUR+CP, DUR+CP+OLA nor PEM+CP were shown to have a PFS which was statistically significantly different to that of DOS+CP, though the P-score for DOS+CP (0.49) was lower than for DUR+CP+OLA (P-score = 0.86) and PEM+CP (P-score = 0.92) suggesting that DOS+CP may be the least effective therapy out of the three options among pMMR patients.</w:t>
      </w:r>
    </w:p>
    <w:p w14:paraId="408BC4D7" w14:textId="77777777" w:rsidR="00960DCF" w:rsidRPr="00D16F9D" w:rsidRDefault="00960DCF" w:rsidP="00960DCF">
      <w:pPr>
        <w:pStyle w:val="4-SubsectionHeading"/>
      </w:pPr>
      <w:bookmarkStart w:id="41" w:name="_Toc22897642"/>
      <w:bookmarkStart w:id="42" w:name="_Toc193384668"/>
      <w:r w:rsidRPr="00D16F9D">
        <w:t>Comparative harms</w:t>
      </w:r>
      <w:bookmarkEnd w:id="41"/>
      <w:bookmarkEnd w:id="42"/>
    </w:p>
    <w:p w14:paraId="4D0B5275" w14:textId="39404F51" w:rsidR="00960DCF" w:rsidRPr="00BF318C" w:rsidRDefault="00960DCF" w:rsidP="00960DCF">
      <w:pPr>
        <w:pStyle w:val="3-BodyText"/>
        <w:rPr>
          <w:color w:val="0066FF"/>
        </w:rPr>
      </w:pPr>
      <w:bookmarkStart w:id="43" w:name="_Ref190693118"/>
      <w:r w:rsidRPr="00BF318C">
        <w:t xml:space="preserve">Updated safety information from RUBY at IA2 was presented in the resubmission. The resubmission stated that no differences were observed in the DOS+CP and placebo + CP safety profiles between the IA1 and IA2 data cuts or between dMMR or pMMR patients, and there were no new treatment emergent adverse events (TEAEs) leading to death at IA2. </w:t>
      </w:r>
      <w:r w:rsidR="002E1824" w:rsidRPr="00BF318C">
        <w:t>The resubmission further stated that the adverse event profiles were similar across the ITT, pMMR and dMMR populations, and therefore the resubmission present</w:t>
      </w:r>
      <w:r w:rsidR="00FB39BE" w:rsidRPr="00BF318C">
        <w:t>ed</w:t>
      </w:r>
      <w:r w:rsidR="002E1824" w:rsidRPr="00BF318C">
        <w:t xml:space="preserve"> safety data for the ITT population. </w:t>
      </w:r>
      <w:r w:rsidRPr="00BF318C">
        <w:t>While there were slight increases in most adverse event (AE) categories, the differences were small and were consistent with longer follow-up and treatment. However, it appears that there was one fewer TEAE leading to treatment discontinuation in the placebo + CP arm in the pMMR population (and consequently the ITT population) at IA2 compared to IA1, and the reason for this was unclear</w:t>
      </w:r>
      <w:r w:rsidR="0022670A">
        <w:rPr>
          <w:rStyle w:val="FootnoteReference"/>
        </w:rPr>
        <w:footnoteReference w:id="5"/>
      </w:r>
      <w:r w:rsidRPr="00BF318C">
        <w:t>. Serious AEs (SAEs)</w:t>
      </w:r>
      <w:r w:rsidR="00AC0138" w:rsidRPr="00BF318C">
        <w:t xml:space="preserve"> </w:t>
      </w:r>
      <w:r w:rsidRPr="00BF318C">
        <w:t>occurring in at least 2% of patients with a difference of at least 1% between treatment arms from RUBY IA2 (sepsis, pyrexia, dyspnoea, muscular weakness, anaemia, asthenia and pulmonary embolism) were included in the economic evaluation.</w:t>
      </w:r>
      <w:bookmarkEnd w:id="43"/>
      <w:r w:rsidRPr="00BF318C">
        <w:t xml:space="preserve"> </w:t>
      </w:r>
    </w:p>
    <w:p w14:paraId="466730FD" w14:textId="49F8E0A4" w:rsidR="00960DCF" w:rsidRPr="00BF318C" w:rsidRDefault="00960DCF" w:rsidP="00960DCF">
      <w:pPr>
        <w:pStyle w:val="3-BodyText"/>
      </w:pPr>
      <w:r w:rsidRPr="00BF318C">
        <w:t xml:space="preserve">The resubmission further stated that the DOS+CP safety profile was generally consistent with the known safety profiles of the individual agents in the ITT, pMMR and dMMR populations. </w:t>
      </w:r>
    </w:p>
    <w:p w14:paraId="1D773662" w14:textId="0E76F719" w:rsidR="002819D6" w:rsidRPr="00BF318C" w:rsidRDefault="00CA535E" w:rsidP="00960DCF">
      <w:pPr>
        <w:pStyle w:val="3-BodyText"/>
      </w:pPr>
      <w:r w:rsidRPr="00BF318C">
        <w:t xml:space="preserve">During the reporting period of the most recent Periodic Benefit Risk Evaluation Report (PBRER) from 21 October 2023 to 20 April 2024, Guilain-Barré Syndrome was newly identified as a validated </w:t>
      </w:r>
      <w:r w:rsidR="009D0499" w:rsidRPr="00BF318C">
        <w:t>signal,</w:t>
      </w:r>
      <w:r w:rsidRPr="00BF318C">
        <w:t xml:space="preserve"> and the assessment was ongoing as of the data lock point of the PBRER. Sarcoidosis was </w:t>
      </w:r>
      <w:r w:rsidR="005E3082" w:rsidRPr="00BF318C">
        <w:t xml:space="preserve">also </w:t>
      </w:r>
      <w:r w:rsidRPr="00BF318C">
        <w:t xml:space="preserve">newly identified as a validated signal during the reporting period of this report and the assessment was </w:t>
      </w:r>
      <w:r w:rsidR="00FB41A1" w:rsidRPr="00BF318C">
        <w:t xml:space="preserve">also </w:t>
      </w:r>
      <w:r w:rsidRPr="00BF318C">
        <w:t>ongoing following the data lock point of the PBRER.</w:t>
      </w:r>
      <w:r w:rsidR="00FB41A1" w:rsidRPr="00BF318C">
        <w:t xml:space="preserve"> The lack of long-term safety was identified as ‘missing information’ in the PBRER.</w:t>
      </w:r>
    </w:p>
    <w:p w14:paraId="0B64CDD9" w14:textId="158A5172" w:rsidR="00730CBF" w:rsidRDefault="00960DCF" w:rsidP="00FB41A1">
      <w:pPr>
        <w:pStyle w:val="3-BodyText"/>
      </w:pPr>
      <w:r w:rsidRPr="00BF318C">
        <w:t>The resubmission claimed that DOS+CP had an inferior but manageable safety profile compared to CP. Given that in RUBY, DOS+CP was associated with more grade</w:t>
      </w:r>
      <w:r w:rsidRPr="00BF318C">
        <w:rPr>
          <w:rFonts w:cs="Calibri"/>
        </w:rPr>
        <w:t>≥</w:t>
      </w:r>
      <w:r w:rsidRPr="00BF318C">
        <w:t xml:space="preserve">3 TEAEs, serious AEs, immune related AEs, a claim of inferior safety was likely </w:t>
      </w:r>
      <w:r w:rsidRPr="00BF318C">
        <w:lastRenderedPageBreak/>
        <w:t>reasonable. However, DOS+CP was also associated with more TEAEs resulting in death (five events compared to no events in placebo + CP, RR = 11.23, RD = 0.02</w:t>
      </w:r>
      <w:r w:rsidR="00AC0138" w:rsidRPr="00BF318C">
        <w:t xml:space="preserve">, in </w:t>
      </w:r>
      <w:proofErr w:type="gramStart"/>
      <w:r w:rsidR="00AC0138" w:rsidRPr="00BF318C">
        <w:t>the all</w:t>
      </w:r>
      <w:proofErr w:type="gramEnd"/>
      <w:r w:rsidR="00AC0138" w:rsidRPr="00BF318C">
        <w:noBreakHyphen/>
      </w:r>
      <w:proofErr w:type="gramStart"/>
      <w:r w:rsidR="00AC0138" w:rsidRPr="00BF318C">
        <w:t>comers</w:t>
      </w:r>
      <w:proofErr w:type="gramEnd"/>
      <w:r w:rsidR="00AC0138" w:rsidRPr="00BF318C">
        <w:t xml:space="preserve"> population</w:t>
      </w:r>
      <w:r w:rsidRPr="00BF318C">
        <w:t>) and adverse events in these patients would not be considered ‘manageable’</w:t>
      </w:r>
      <w:bookmarkStart w:id="44" w:name="_Ref206059278"/>
      <w:r w:rsidR="00400B44">
        <w:rPr>
          <w:rStyle w:val="FootnoteReference"/>
        </w:rPr>
        <w:footnoteReference w:id="6"/>
      </w:r>
      <w:bookmarkEnd w:id="44"/>
      <w:r w:rsidRPr="00BF318C">
        <w:t>. The PBAC had previously considered that the claim of inferior comparative safety was</w:t>
      </w:r>
      <w:r w:rsidRPr="000A6914">
        <w:rPr>
          <w:iCs/>
        </w:rPr>
        <w:t xml:space="preserve"> </w:t>
      </w:r>
      <w:r w:rsidRPr="008F1792">
        <w:t>reasonable. (Paragraph 6.43, dostarlimab PSD, November</w:t>
      </w:r>
      <w:r w:rsidR="001D7606">
        <w:t> </w:t>
      </w:r>
      <w:r w:rsidRPr="008F1792">
        <w:t xml:space="preserve">2023 PBAC meeting). </w:t>
      </w:r>
    </w:p>
    <w:p w14:paraId="797BFA97" w14:textId="2EBBB8DA" w:rsidR="00A00224" w:rsidRPr="008F1792" w:rsidRDefault="00A00224" w:rsidP="00FB41A1">
      <w:pPr>
        <w:pStyle w:val="3-BodyText"/>
      </w:pPr>
      <w:r w:rsidRPr="000A6914">
        <w:rPr>
          <w:iCs/>
        </w:rPr>
        <w:t xml:space="preserve">The ESC noted </w:t>
      </w:r>
      <w:r w:rsidR="00532A31" w:rsidRPr="000A6914">
        <w:rPr>
          <w:iCs/>
        </w:rPr>
        <w:t xml:space="preserve">that </w:t>
      </w:r>
      <w:r w:rsidR="00256918" w:rsidRPr="000A6914">
        <w:rPr>
          <w:iCs/>
        </w:rPr>
        <w:t xml:space="preserve">DOS+CP was associated with more TEAEs resulting in death (five events compared to no events in </w:t>
      </w:r>
      <w:proofErr w:type="spellStart"/>
      <w:r w:rsidR="00256918" w:rsidRPr="000A6914">
        <w:rPr>
          <w:iCs/>
        </w:rPr>
        <w:t>placebo+CP</w:t>
      </w:r>
      <w:proofErr w:type="spellEnd"/>
      <w:r w:rsidR="00256918" w:rsidRPr="000A6914">
        <w:rPr>
          <w:iCs/>
        </w:rPr>
        <w:t>, RR = 11.23, RD = 0.02</w:t>
      </w:r>
      <w:r w:rsidR="00532A31" w:rsidRPr="000A6914">
        <w:rPr>
          <w:iCs/>
        </w:rPr>
        <w:t>)</w:t>
      </w:r>
      <w:r w:rsidR="00861928" w:rsidRPr="000A6914">
        <w:rPr>
          <w:iCs/>
        </w:rPr>
        <w:t>, suggesting the T</w:t>
      </w:r>
      <w:r w:rsidR="00A86307" w:rsidRPr="000A6914">
        <w:rPr>
          <w:iCs/>
        </w:rPr>
        <w:t>EAEs</w:t>
      </w:r>
      <w:r w:rsidR="00194BB9" w:rsidRPr="000A6914">
        <w:rPr>
          <w:iCs/>
        </w:rPr>
        <w:t xml:space="preserve"> are not necessarily manageable</w:t>
      </w:r>
      <w:r w:rsidR="00A8226B" w:rsidRPr="00A8226B">
        <w:rPr>
          <w:iCs/>
          <w:vertAlign w:val="superscript"/>
        </w:rPr>
        <w:fldChar w:fldCharType="begin"/>
      </w:r>
      <w:r w:rsidR="00A8226B" w:rsidRPr="00A8226B">
        <w:rPr>
          <w:iCs/>
          <w:vertAlign w:val="superscript"/>
        </w:rPr>
        <w:instrText xml:space="preserve"> NOTEREF _Ref206059278 \h </w:instrText>
      </w:r>
      <w:r w:rsidR="00A8226B">
        <w:rPr>
          <w:iCs/>
          <w:vertAlign w:val="superscript"/>
        </w:rPr>
        <w:instrText xml:space="preserve"> \* MERGEFORMAT </w:instrText>
      </w:r>
      <w:r w:rsidR="00A8226B" w:rsidRPr="00A8226B">
        <w:rPr>
          <w:iCs/>
          <w:vertAlign w:val="superscript"/>
        </w:rPr>
      </w:r>
      <w:r w:rsidR="00A8226B" w:rsidRPr="00A8226B">
        <w:rPr>
          <w:iCs/>
          <w:vertAlign w:val="superscript"/>
        </w:rPr>
        <w:fldChar w:fldCharType="separate"/>
      </w:r>
      <w:r w:rsidR="006A3DD4">
        <w:rPr>
          <w:iCs/>
          <w:vertAlign w:val="superscript"/>
        </w:rPr>
        <w:t>5</w:t>
      </w:r>
      <w:r w:rsidR="00A8226B" w:rsidRPr="00A8226B">
        <w:rPr>
          <w:iCs/>
          <w:vertAlign w:val="superscript"/>
        </w:rPr>
        <w:fldChar w:fldCharType="end"/>
      </w:r>
      <w:r w:rsidR="00532A31" w:rsidRPr="000A6914">
        <w:rPr>
          <w:iCs/>
        </w:rPr>
        <w:t>.</w:t>
      </w:r>
    </w:p>
    <w:p w14:paraId="2F5DF34B" w14:textId="77777777" w:rsidR="00960DCF" w:rsidRPr="00D16F9D" w:rsidRDefault="00960DCF" w:rsidP="00960DCF">
      <w:pPr>
        <w:pStyle w:val="4-SubsectionHeading"/>
      </w:pPr>
      <w:bookmarkStart w:id="45" w:name="_Toc22897643"/>
      <w:bookmarkStart w:id="46" w:name="_Toc193384669"/>
      <w:r w:rsidRPr="00D16F9D">
        <w:t>Benefits/harms</w:t>
      </w:r>
      <w:bookmarkEnd w:id="45"/>
      <w:bookmarkEnd w:id="46"/>
    </w:p>
    <w:p w14:paraId="424B4090" w14:textId="7A453285" w:rsidR="00960DCF" w:rsidRPr="00BF318C" w:rsidRDefault="00960DCF" w:rsidP="00960DCF">
      <w:pPr>
        <w:pStyle w:val="3-BodyText"/>
      </w:pPr>
      <w:r w:rsidRPr="00BF318C">
        <w:t xml:space="preserve">Given the lack of significant differences in OS and PFS in pMMR patients in RUBY and the uncertainty of the OS benefit in the pMMR population, no comparative benefits were presented. A summary of the comparative harms for DOS+CP versus placebo + CP in RUBY at IA2 is presented in </w:t>
      </w:r>
      <w:r w:rsidRPr="00BF318C">
        <w:fldChar w:fldCharType="begin"/>
      </w:r>
      <w:r w:rsidRPr="00BF318C">
        <w:instrText xml:space="preserve"> REF _Ref190636327 \h  \* MERGEFORMAT </w:instrText>
      </w:r>
      <w:r w:rsidRPr="00BF318C">
        <w:fldChar w:fldCharType="separate"/>
      </w:r>
      <w:r w:rsidR="006A3DD4" w:rsidRPr="00D16F9D">
        <w:t xml:space="preserve">Table </w:t>
      </w:r>
      <w:r w:rsidR="006A3DD4">
        <w:t>8</w:t>
      </w:r>
      <w:r w:rsidRPr="00BF318C">
        <w:fldChar w:fldCharType="end"/>
      </w:r>
      <w:r w:rsidR="00E74DAD">
        <w:t xml:space="preserve"> (note this is for all-comers, not the pMMR</w:t>
      </w:r>
      <w:r w:rsidR="00345352">
        <w:t xml:space="preserve"> subgroup</w:t>
      </w:r>
      <w:r w:rsidR="00E74DAD">
        <w:t>)</w:t>
      </w:r>
      <w:r w:rsidRPr="00BF318C">
        <w:t xml:space="preserve">. </w:t>
      </w:r>
    </w:p>
    <w:p w14:paraId="5BF8B69E" w14:textId="5D838F64" w:rsidR="00960DCF" w:rsidRPr="00D16F9D" w:rsidRDefault="00960DCF" w:rsidP="00960DCF">
      <w:pPr>
        <w:pStyle w:val="Caption"/>
        <w:rPr>
          <w:color w:val="0066FF"/>
        </w:rPr>
      </w:pPr>
      <w:bookmarkStart w:id="47" w:name="_Ref190636327"/>
      <w:r w:rsidRPr="00D16F9D">
        <w:t xml:space="preserve">Table </w:t>
      </w:r>
      <w:r w:rsidR="00DF038F">
        <w:fldChar w:fldCharType="begin"/>
      </w:r>
      <w:r w:rsidR="00DF038F">
        <w:instrText xml:space="preserve"> SEQ Table \* ARABIC </w:instrText>
      </w:r>
      <w:r w:rsidR="00DF038F">
        <w:fldChar w:fldCharType="separate"/>
      </w:r>
      <w:r w:rsidR="006A3DD4">
        <w:rPr>
          <w:noProof/>
        </w:rPr>
        <w:t>8</w:t>
      </w:r>
      <w:r w:rsidR="00DF038F">
        <w:rPr>
          <w:noProof/>
        </w:rPr>
        <w:fldChar w:fldCharType="end"/>
      </w:r>
      <w:bookmarkEnd w:id="47"/>
      <w:r w:rsidRPr="00D16F9D">
        <w:t xml:space="preserve">: </w:t>
      </w:r>
      <w:r w:rsidRPr="00D16F9D">
        <w:rPr>
          <w:rStyle w:val="CommentReference"/>
          <w:b/>
          <w:szCs w:val="24"/>
        </w:rPr>
        <w:t>Summary of comparative benefits for DOS+CP and PBO+CP</w:t>
      </w:r>
    </w:p>
    <w:tbl>
      <w:tblPr>
        <w:tblStyle w:val="TableGrid"/>
        <w:tblW w:w="5002" w:type="pct"/>
        <w:tblCellMar>
          <w:left w:w="28" w:type="dxa"/>
          <w:right w:w="28" w:type="dxa"/>
        </w:tblCellMar>
        <w:tblLook w:val="04A0" w:firstRow="1" w:lastRow="0" w:firstColumn="1" w:lastColumn="0" w:noHBand="0" w:noVBand="1"/>
      </w:tblPr>
      <w:tblGrid>
        <w:gridCol w:w="1015"/>
        <w:gridCol w:w="1016"/>
        <w:gridCol w:w="2398"/>
        <w:gridCol w:w="1274"/>
        <w:gridCol w:w="1274"/>
        <w:gridCol w:w="2044"/>
      </w:tblGrid>
      <w:tr w:rsidR="00960DCF" w:rsidRPr="00D16F9D" w14:paraId="03D5D225" w14:textId="77777777" w:rsidTr="002B48FE">
        <w:trPr>
          <w:trHeight w:val="20"/>
        </w:trPr>
        <w:tc>
          <w:tcPr>
            <w:tcW w:w="5000" w:type="pct"/>
            <w:gridSpan w:val="6"/>
            <w:tcBorders>
              <w:top w:val="double" w:sz="4" w:space="0" w:color="auto"/>
              <w:right w:val="single" w:sz="4" w:space="0" w:color="auto"/>
            </w:tcBorders>
            <w:vAlign w:val="center"/>
          </w:tcPr>
          <w:p w14:paraId="6F82B139" w14:textId="77777777" w:rsidR="00960DCF" w:rsidRPr="00D16F9D" w:rsidRDefault="00960DCF" w:rsidP="00CC521B">
            <w:pPr>
              <w:pStyle w:val="TableText0"/>
            </w:pPr>
            <w:r w:rsidRPr="00D16F9D">
              <w:t>Harms</w:t>
            </w:r>
          </w:p>
        </w:tc>
      </w:tr>
      <w:tr w:rsidR="00960DCF" w:rsidRPr="00D16F9D" w14:paraId="2EBE27EC" w14:textId="77777777" w:rsidTr="002B48FE">
        <w:trPr>
          <w:trHeight w:val="179"/>
        </w:trPr>
        <w:tc>
          <w:tcPr>
            <w:tcW w:w="563" w:type="pct"/>
            <w:vMerge w:val="restart"/>
            <w:vAlign w:val="center"/>
          </w:tcPr>
          <w:p w14:paraId="3CEB816D" w14:textId="77777777" w:rsidR="00960DCF" w:rsidRPr="00D16F9D" w:rsidRDefault="00960DCF" w:rsidP="00CC521B">
            <w:pPr>
              <w:pStyle w:val="TableText0"/>
            </w:pPr>
            <w:r w:rsidRPr="00D16F9D">
              <w:t>DOS+CP, n/N</w:t>
            </w:r>
          </w:p>
        </w:tc>
        <w:tc>
          <w:tcPr>
            <w:tcW w:w="563" w:type="pct"/>
            <w:vMerge w:val="restart"/>
            <w:vAlign w:val="center"/>
          </w:tcPr>
          <w:p w14:paraId="31D0FDFA" w14:textId="77777777" w:rsidR="00960DCF" w:rsidRPr="00D16F9D" w:rsidRDefault="00960DCF" w:rsidP="002B48FE">
            <w:pPr>
              <w:keepNext/>
              <w:keepLines/>
              <w:jc w:val="center"/>
              <w:rPr>
                <w:rFonts w:ascii="Arial Narrow" w:hAnsi="Arial Narrow"/>
                <w:b/>
                <w:sz w:val="20"/>
                <w:szCs w:val="20"/>
              </w:rPr>
            </w:pPr>
            <w:r w:rsidRPr="00D16F9D">
              <w:rPr>
                <w:rFonts w:ascii="Arial Narrow" w:hAnsi="Arial Narrow"/>
                <w:b/>
                <w:sz w:val="20"/>
                <w:szCs w:val="20"/>
              </w:rPr>
              <w:t>PBO+CP, n/N</w:t>
            </w:r>
          </w:p>
        </w:tc>
        <w:tc>
          <w:tcPr>
            <w:tcW w:w="1329" w:type="pct"/>
            <w:vMerge w:val="restart"/>
            <w:vAlign w:val="center"/>
          </w:tcPr>
          <w:p w14:paraId="39AC2F52" w14:textId="77777777" w:rsidR="00960DCF" w:rsidRPr="00D16F9D" w:rsidRDefault="00960DCF" w:rsidP="002B48FE">
            <w:pPr>
              <w:keepNext/>
              <w:keepLines/>
              <w:jc w:val="center"/>
              <w:rPr>
                <w:rFonts w:ascii="Arial Narrow" w:hAnsi="Arial Narrow"/>
                <w:b/>
                <w:sz w:val="20"/>
                <w:szCs w:val="20"/>
              </w:rPr>
            </w:pPr>
            <w:r w:rsidRPr="00D16F9D">
              <w:rPr>
                <w:rFonts w:ascii="Arial Narrow" w:hAnsi="Arial Narrow"/>
                <w:b/>
                <w:sz w:val="20"/>
                <w:szCs w:val="20"/>
              </w:rPr>
              <w:t>RR* (95% CI)</w:t>
            </w:r>
          </w:p>
        </w:tc>
        <w:tc>
          <w:tcPr>
            <w:tcW w:w="1412" w:type="pct"/>
            <w:gridSpan w:val="2"/>
            <w:vAlign w:val="center"/>
          </w:tcPr>
          <w:p w14:paraId="1DA02BEA" w14:textId="77777777" w:rsidR="00960DCF" w:rsidRPr="00D16F9D" w:rsidRDefault="00960DCF" w:rsidP="002B48FE">
            <w:pPr>
              <w:keepNext/>
              <w:keepLines/>
              <w:jc w:val="center"/>
              <w:rPr>
                <w:rFonts w:ascii="Arial Narrow" w:hAnsi="Arial Narrow"/>
                <w:b/>
                <w:sz w:val="20"/>
                <w:szCs w:val="20"/>
              </w:rPr>
            </w:pPr>
            <w:r w:rsidRPr="00D16F9D">
              <w:rPr>
                <w:rFonts w:ascii="Arial Narrow" w:hAnsi="Arial Narrow"/>
                <w:b/>
                <w:sz w:val="20"/>
                <w:szCs w:val="20"/>
              </w:rPr>
              <w:t>Event rate/100 patients</w:t>
            </w:r>
          </w:p>
        </w:tc>
        <w:tc>
          <w:tcPr>
            <w:tcW w:w="1133" w:type="pct"/>
            <w:vMerge w:val="restart"/>
            <w:tcBorders>
              <w:top w:val="single" w:sz="4" w:space="0" w:color="auto"/>
              <w:left w:val="single" w:sz="4" w:space="0" w:color="auto"/>
              <w:right w:val="single" w:sz="4" w:space="0" w:color="auto"/>
            </w:tcBorders>
          </w:tcPr>
          <w:p w14:paraId="24C182A8" w14:textId="77777777" w:rsidR="00960DCF" w:rsidRPr="00D16F9D" w:rsidRDefault="00960DCF" w:rsidP="00CC521B">
            <w:pPr>
              <w:pStyle w:val="TableText0"/>
            </w:pPr>
            <w:r w:rsidRPr="00D16F9D">
              <w:t>RD* (95% CI)</w:t>
            </w:r>
          </w:p>
        </w:tc>
      </w:tr>
      <w:tr w:rsidR="00960DCF" w:rsidRPr="00D16F9D" w14:paraId="68AC614E" w14:textId="77777777" w:rsidTr="002B48FE">
        <w:trPr>
          <w:trHeight w:val="178"/>
        </w:trPr>
        <w:tc>
          <w:tcPr>
            <w:tcW w:w="563" w:type="pct"/>
            <w:vMerge/>
            <w:vAlign w:val="center"/>
          </w:tcPr>
          <w:p w14:paraId="500E47C0" w14:textId="77777777" w:rsidR="00960DCF" w:rsidRPr="00D16F9D" w:rsidRDefault="00960DCF" w:rsidP="00CC521B">
            <w:pPr>
              <w:pStyle w:val="TableText0"/>
            </w:pPr>
          </w:p>
        </w:tc>
        <w:tc>
          <w:tcPr>
            <w:tcW w:w="563" w:type="pct"/>
            <w:vMerge/>
            <w:vAlign w:val="center"/>
          </w:tcPr>
          <w:p w14:paraId="4EE3615F" w14:textId="77777777" w:rsidR="00960DCF" w:rsidRPr="00D16F9D" w:rsidRDefault="00960DCF" w:rsidP="002B48FE">
            <w:pPr>
              <w:keepNext/>
              <w:keepLines/>
              <w:jc w:val="center"/>
              <w:rPr>
                <w:rFonts w:ascii="Arial Narrow" w:hAnsi="Arial Narrow"/>
                <w:b/>
                <w:sz w:val="20"/>
                <w:szCs w:val="20"/>
              </w:rPr>
            </w:pPr>
          </w:p>
        </w:tc>
        <w:tc>
          <w:tcPr>
            <w:tcW w:w="1329" w:type="pct"/>
            <w:vMerge/>
            <w:vAlign w:val="center"/>
          </w:tcPr>
          <w:p w14:paraId="041B6470" w14:textId="77777777" w:rsidR="00960DCF" w:rsidRPr="00D16F9D" w:rsidRDefault="00960DCF" w:rsidP="002B48FE">
            <w:pPr>
              <w:keepNext/>
              <w:keepLines/>
              <w:jc w:val="center"/>
              <w:rPr>
                <w:rFonts w:ascii="Arial Narrow" w:hAnsi="Arial Narrow"/>
                <w:b/>
                <w:sz w:val="20"/>
                <w:szCs w:val="20"/>
              </w:rPr>
            </w:pPr>
          </w:p>
        </w:tc>
        <w:tc>
          <w:tcPr>
            <w:tcW w:w="706" w:type="pct"/>
            <w:vAlign w:val="center"/>
          </w:tcPr>
          <w:p w14:paraId="29E8D7E2" w14:textId="77777777" w:rsidR="00960DCF" w:rsidRPr="00D16F9D" w:rsidRDefault="00960DCF" w:rsidP="002B48FE">
            <w:pPr>
              <w:keepNext/>
              <w:keepLines/>
              <w:jc w:val="center"/>
              <w:rPr>
                <w:rFonts w:ascii="Arial Narrow" w:hAnsi="Arial Narrow"/>
                <w:b/>
                <w:sz w:val="20"/>
                <w:szCs w:val="20"/>
              </w:rPr>
            </w:pPr>
            <w:r w:rsidRPr="00D16F9D">
              <w:rPr>
                <w:rFonts w:ascii="Arial Narrow" w:hAnsi="Arial Narrow"/>
                <w:b/>
                <w:sz w:val="20"/>
                <w:szCs w:val="20"/>
              </w:rPr>
              <w:t>DOS+CP</w:t>
            </w:r>
          </w:p>
        </w:tc>
        <w:tc>
          <w:tcPr>
            <w:tcW w:w="706" w:type="pct"/>
            <w:vAlign w:val="center"/>
          </w:tcPr>
          <w:p w14:paraId="64AEBF9B" w14:textId="77777777" w:rsidR="00960DCF" w:rsidRPr="00D16F9D" w:rsidRDefault="00960DCF" w:rsidP="002B48FE">
            <w:pPr>
              <w:keepNext/>
              <w:keepLines/>
              <w:jc w:val="center"/>
              <w:rPr>
                <w:rFonts w:ascii="Arial Narrow" w:hAnsi="Arial Narrow"/>
                <w:b/>
                <w:sz w:val="20"/>
                <w:szCs w:val="20"/>
              </w:rPr>
            </w:pPr>
            <w:r w:rsidRPr="00D16F9D">
              <w:rPr>
                <w:rFonts w:ascii="Arial Narrow" w:hAnsi="Arial Narrow"/>
                <w:b/>
                <w:sz w:val="20"/>
                <w:szCs w:val="20"/>
              </w:rPr>
              <w:t>PBO+CP</w:t>
            </w:r>
          </w:p>
        </w:tc>
        <w:tc>
          <w:tcPr>
            <w:tcW w:w="1133" w:type="pct"/>
            <w:vMerge/>
            <w:tcBorders>
              <w:left w:val="single" w:sz="4" w:space="0" w:color="auto"/>
              <w:right w:val="single" w:sz="4" w:space="0" w:color="auto"/>
            </w:tcBorders>
          </w:tcPr>
          <w:p w14:paraId="1EF99A97" w14:textId="77777777" w:rsidR="00960DCF" w:rsidRPr="00D16F9D" w:rsidRDefault="00960DCF" w:rsidP="00CC521B">
            <w:pPr>
              <w:pStyle w:val="TableText0"/>
            </w:pPr>
          </w:p>
        </w:tc>
      </w:tr>
      <w:tr w:rsidR="00960DCF" w:rsidRPr="00D16F9D" w14:paraId="6A746F40" w14:textId="77777777" w:rsidTr="002B48FE">
        <w:trPr>
          <w:trHeight w:val="178"/>
        </w:trPr>
        <w:tc>
          <w:tcPr>
            <w:tcW w:w="5000" w:type="pct"/>
            <w:gridSpan w:val="6"/>
            <w:tcBorders>
              <w:right w:val="single" w:sz="4" w:space="0" w:color="auto"/>
            </w:tcBorders>
            <w:shd w:val="clear" w:color="auto" w:fill="D9D9D9" w:themeFill="background1" w:themeFillShade="D9"/>
            <w:vAlign w:val="center"/>
          </w:tcPr>
          <w:p w14:paraId="381DCDFF" w14:textId="77777777" w:rsidR="00960DCF" w:rsidRPr="00D16F9D" w:rsidRDefault="00960DCF" w:rsidP="00CC521B">
            <w:pPr>
              <w:pStyle w:val="TableText0"/>
            </w:pPr>
            <w:r w:rsidRPr="00D16F9D">
              <w:t>Any Grade ≥3 TEAEs (all-comers)</w:t>
            </w:r>
          </w:p>
        </w:tc>
      </w:tr>
      <w:tr w:rsidR="00960DCF" w:rsidRPr="00D16F9D" w14:paraId="21C41938" w14:textId="77777777" w:rsidTr="002B48FE">
        <w:trPr>
          <w:trHeight w:val="178"/>
        </w:trPr>
        <w:tc>
          <w:tcPr>
            <w:tcW w:w="563" w:type="pct"/>
            <w:shd w:val="clear" w:color="auto" w:fill="D9D9D9" w:themeFill="background1" w:themeFillShade="D9"/>
            <w:vAlign w:val="center"/>
          </w:tcPr>
          <w:p w14:paraId="0FDCCC42" w14:textId="77777777" w:rsidR="00960DCF" w:rsidRPr="00D16F9D" w:rsidRDefault="00960DCF" w:rsidP="00CC521B">
            <w:pPr>
              <w:pStyle w:val="TableText0"/>
            </w:pPr>
            <w:r w:rsidRPr="00D16F9D">
              <w:t>174/241</w:t>
            </w:r>
          </w:p>
        </w:tc>
        <w:tc>
          <w:tcPr>
            <w:tcW w:w="563" w:type="pct"/>
            <w:shd w:val="clear" w:color="auto" w:fill="D9D9D9" w:themeFill="background1" w:themeFillShade="D9"/>
            <w:vAlign w:val="center"/>
          </w:tcPr>
          <w:p w14:paraId="2494C9EF" w14:textId="77777777" w:rsidR="00960DCF" w:rsidRPr="00D16F9D" w:rsidRDefault="00960DCF" w:rsidP="002B48FE">
            <w:pPr>
              <w:keepNext/>
              <w:keepLines/>
              <w:jc w:val="center"/>
              <w:rPr>
                <w:rFonts w:ascii="Arial Narrow" w:hAnsi="Arial Narrow"/>
                <w:sz w:val="20"/>
                <w:szCs w:val="20"/>
              </w:rPr>
            </w:pPr>
            <w:r w:rsidRPr="00D16F9D">
              <w:rPr>
                <w:rFonts w:ascii="Arial Narrow" w:hAnsi="Arial Narrow"/>
                <w:sz w:val="20"/>
                <w:szCs w:val="20"/>
              </w:rPr>
              <w:t>148/246</w:t>
            </w:r>
          </w:p>
        </w:tc>
        <w:tc>
          <w:tcPr>
            <w:tcW w:w="1329" w:type="pct"/>
            <w:shd w:val="clear" w:color="auto" w:fill="D9D9D9" w:themeFill="background1" w:themeFillShade="D9"/>
            <w:vAlign w:val="center"/>
          </w:tcPr>
          <w:p w14:paraId="7B139403" w14:textId="77777777" w:rsidR="00960DCF" w:rsidRPr="00D16F9D" w:rsidRDefault="00960DCF" w:rsidP="002B48FE">
            <w:pPr>
              <w:keepNext/>
              <w:keepLines/>
              <w:jc w:val="center"/>
              <w:rPr>
                <w:rFonts w:ascii="Arial Narrow" w:hAnsi="Arial Narrow"/>
                <w:sz w:val="20"/>
                <w:szCs w:val="20"/>
              </w:rPr>
            </w:pPr>
            <w:r w:rsidRPr="00D16F9D">
              <w:rPr>
                <w:rFonts w:ascii="Arial Narrow" w:hAnsi="Arial Narrow"/>
                <w:sz w:val="20"/>
                <w:szCs w:val="20"/>
              </w:rPr>
              <w:t>1.20 (1.06, 1.37)</w:t>
            </w:r>
          </w:p>
        </w:tc>
        <w:tc>
          <w:tcPr>
            <w:tcW w:w="706" w:type="pct"/>
            <w:shd w:val="clear" w:color="auto" w:fill="D9D9D9" w:themeFill="background1" w:themeFillShade="D9"/>
            <w:vAlign w:val="center"/>
          </w:tcPr>
          <w:p w14:paraId="39222E27" w14:textId="77777777" w:rsidR="00960DCF" w:rsidRPr="00D16F9D" w:rsidRDefault="00960DCF" w:rsidP="002B48FE">
            <w:pPr>
              <w:keepNext/>
              <w:keepLines/>
              <w:jc w:val="center"/>
              <w:rPr>
                <w:rFonts w:ascii="Arial Narrow" w:hAnsi="Arial Narrow"/>
                <w:sz w:val="20"/>
                <w:szCs w:val="20"/>
              </w:rPr>
            </w:pPr>
            <w:r w:rsidRPr="00D16F9D">
              <w:rPr>
                <w:rFonts w:ascii="Arial Narrow" w:hAnsi="Arial Narrow"/>
                <w:sz w:val="20"/>
                <w:szCs w:val="20"/>
              </w:rPr>
              <w:t>72.2</w:t>
            </w:r>
          </w:p>
        </w:tc>
        <w:tc>
          <w:tcPr>
            <w:tcW w:w="706" w:type="pct"/>
            <w:shd w:val="clear" w:color="auto" w:fill="D9D9D9" w:themeFill="background1" w:themeFillShade="D9"/>
            <w:vAlign w:val="center"/>
          </w:tcPr>
          <w:p w14:paraId="6F5159C5" w14:textId="77777777" w:rsidR="00960DCF" w:rsidRPr="00D16F9D" w:rsidRDefault="00960DCF" w:rsidP="002B48FE">
            <w:pPr>
              <w:keepNext/>
              <w:keepLines/>
              <w:jc w:val="center"/>
              <w:rPr>
                <w:rFonts w:ascii="Arial Narrow" w:hAnsi="Arial Narrow"/>
                <w:sz w:val="20"/>
                <w:szCs w:val="20"/>
              </w:rPr>
            </w:pPr>
            <w:r w:rsidRPr="00D16F9D">
              <w:rPr>
                <w:rFonts w:ascii="Arial Narrow" w:hAnsi="Arial Narrow"/>
                <w:sz w:val="20"/>
                <w:szCs w:val="20"/>
              </w:rPr>
              <w:t>60.2</w:t>
            </w:r>
          </w:p>
        </w:tc>
        <w:tc>
          <w:tcPr>
            <w:tcW w:w="1133" w:type="pct"/>
            <w:tcBorders>
              <w:left w:val="single" w:sz="4" w:space="0" w:color="auto"/>
              <w:right w:val="single" w:sz="4" w:space="0" w:color="auto"/>
            </w:tcBorders>
            <w:shd w:val="clear" w:color="auto" w:fill="D9D9D9" w:themeFill="background1" w:themeFillShade="D9"/>
          </w:tcPr>
          <w:p w14:paraId="1EEDBEF9" w14:textId="77777777" w:rsidR="00960DCF" w:rsidRPr="00D16F9D" w:rsidRDefault="00960DCF" w:rsidP="00CC521B">
            <w:pPr>
              <w:pStyle w:val="TableText0"/>
            </w:pPr>
            <w:r w:rsidRPr="00D16F9D">
              <w:t>0.12 (0.04, 0.20)</w:t>
            </w:r>
          </w:p>
        </w:tc>
      </w:tr>
      <w:tr w:rsidR="00960DCF" w:rsidRPr="00D16F9D" w14:paraId="08832E3A" w14:textId="77777777" w:rsidTr="002B48FE">
        <w:trPr>
          <w:trHeight w:val="178"/>
        </w:trPr>
        <w:tc>
          <w:tcPr>
            <w:tcW w:w="5000" w:type="pct"/>
            <w:gridSpan w:val="6"/>
            <w:tcBorders>
              <w:right w:val="single" w:sz="4" w:space="0" w:color="auto"/>
            </w:tcBorders>
            <w:shd w:val="clear" w:color="auto" w:fill="D9D9D9" w:themeFill="background1" w:themeFillShade="D9"/>
            <w:vAlign w:val="center"/>
          </w:tcPr>
          <w:p w14:paraId="7B084D1C" w14:textId="77777777" w:rsidR="00960DCF" w:rsidRPr="00D16F9D" w:rsidRDefault="00960DCF" w:rsidP="00CC521B">
            <w:pPr>
              <w:pStyle w:val="TableText0"/>
            </w:pPr>
            <w:r w:rsidRPr="00D16F9D">
              <w:t>Any SAEs (all-comers)</w:t>
            </w:r>
          </w:p>
        </w:tc>
      </w:tr>
      <w:tr w:rsidR="00960DCF" w:rsidRPr="00D16F9D" w14:paraId="39CFD775" w14:textId="77777777" w:rsidTr="002B48FE">
        <w:trPr>
          <w:trHeight w:val="178"/>
        </w:trPr>
        <w:tc>
          <w:tcPr>
            <w:tcW w:w="563" w:type="pct"/>
            <w:shd w:val="clear" w:color="auto" w:fill="D9D9D9" w:themeFill="background1" w:themeFillShade="D9"/>
            <w:vAlign w:val="center"/>
          </w:tcPr>
          <w:p w14:paraId="2B910EB5" w14:textId="77777777" w:rsidR="00960DCF" w:rsidRPr="00D16F9D" w:rsidRDefault="00960DCF" w:rsidP="00CC521B">
            <w:pPr>
              <w:pStyle w:val="TableText0"/>
            </w:pPr>
            <w:r w:rsidRPr="00D16F9D">
              <w:t>96/241</w:t>
            </w:r>
          </w:p>
        </w:tc>
        <w:tc>
          <w:tcPr>
            <w:tcW w:w="563" w:type="pct"/>
            <w:shd w:val="clear" w:color="auto" w:fill="D9D9D9" w:themeFill="background1" w:themeFillShade="D9"/>
            <w:vAlign w:val="center"/>
          </w:tcPr>
          <w:p w14:paraId="76EE12F6" w14:textId="77777777" w:rsidR="00960DCF" w:rsidRPr="00D16F9D" w:rsidRDefault="00960DCF" w:rsidP="002B48FE">
            <w:pPr>
              <w:keepNext/>
              <w:keepLines/>
              <w:jc w:val="center"/>
              <w:rPr>
                <w:rFonts w:ascii="Arial Narrow" w:hAnsi="Arial Narrow"/>
                <w:sz w:val="20"/>
                <w:szCs w:val="20"/>
              </w:rPr>
            </w:pPr>
            <w:r w:rsidRPr="00D16F9D">
              <w:rPr>
                <w:rFonts w:ascii="Arial Narrow" w:hAnsi="Arial Narrow"/>
                <w:sz w:val="20"/>
                <w:szCs w:val="20"/>
              </w:rPr>
              <w:t>69/246</w:t>
            </w:r>
          </w:p>
        </w:tc>
        <w:tc>
          <w:tcPr>
            <w:tcW w:w="1329" w:type="pct"/>
            <w:shd w:val="clear" w:color="auto" w:fill="D9D9D9" w:themeFill="background1" w:themeFillShade="D9"/>
            <w:vAlign w:val="center"/>
          </w:tcPr>
          <w:p w14:paraId="265A6613" w14:textId="77777777" w:rsidR="00960DCF" w:rsidRPr="00D16F9D" w:rsidRDefault="00960DCF" w:rsidP="002B48FE">
            <w:pPr>
              <w:keepNext/>
              <w:keepLines/>
              <w:jc w:val="center"/>
              <w:rPr>
                <w:rFonts w:ascii="Arial Narrow" w:hAnsi="Arial Narrow"/>
                <w:sz w:val="20"/>
                <w:szCs w:val="20"/>
              </w:rPr>
            </w:pPr>
            <w:r w:rsidRPr="00D16F9D">
              <w:rPr>
                <w:rFonts w:ascii="Arial Narrow" w:hAnsi="Arial Narrow"/>
                <w:sz w:val="20"/>
                <w:szCs w:val="20"/>
              </w:rPr>
              <w:t>1.42 (1.10, 1.83)</w:t>
            </w:r>
          </w:p>
        </w:tc>
        <w:tc>
          <w:tcPr>
            <w:tcW w:w="706" w:type="pct"/>
            <w:shd w:val="clear" w:color="auto" w:fill="D9D9D9" w:themeFill="background1" w:themeFillShade="D9"/>
            <w:vAlign w:val="center"/>
          </w:tcPr>
          <w:p w14:paraId="750AA05F" w14:textId="77777777" w:rsidR="00960DCF" w:rsidRPr="00D16F9D" w:rsidRDefault="00960DCF" w:rsidP="002B48FE">
            <w:pPr>
              <w:keepNext/>
              <w:keepLines/>
              <w:jc w:val="center"/>
              <w:rPr>
                <w:rFonts w:ascii="Arial Narrow" w:hAnsi="Arial Narrow"/>
                <w:sz w:val="20"/>
                <w:szCs w:val="20"/>
              </w:rPr>
            </w:pPr>
            <w:r w:rsidRPr="00D16F9D">
              <w:rPr>
                <w:rFonts w:ascii="Arial Narrow" w:hAnsi="Arial Narrow"/>
                <w:sz w:val="20"/>
                <w:szCs w:val="20"/>
              </w:rPr>
              <w:t>39.8</w:t>
            </w:r>
          </w:p>
        </w:tc>
        <w:tc>
          <w:tcPr>
            <w:tcW w:w="706" w:type="pct"/>
            <w:shd w:val="clear" w:color="auto" w:fill="D9D9D9" w:themeFill="background1" w:themeFillShade="D9"/>
            <w:vAlign w:val="center"/>
          </w:tcPr>
          <w:p w14:paraId="33B74291" w14:textId="77777777" w:rsidR="00960DCF" w:rsidRPr="00D16F9D" w:rsidRDefault="00960DCF" w:rsidP="002B48FE">
            <w:pPr>
              <w:keepNext/>
              <w:keepLines/>
              <w:jc w:val="center"/>
              <w:rPr>
                <w:rFonts w:ascii="Arial Narrow" w:hAnsi="Arial Narrow"/>
                <w:sz w:val="20"/>
                <w:szCs w:val="20"/>
              </w:rPr>
            </w:pPr>
            <w:r w:rsidRPr="00D16F9D">
              <w:rPr>
                <w:rFonts w:ascii="Arial Narrow" w:hAnsi="Arial Narrow"/>
                <w:sz w:val="20"/>
                <w:szCs w:val="20"/>
              </w:rPr>
              <w:t>28.0</w:t>
            </w:r>
          </w:p>
        </w:tc>
        <w:tc>
          <w:tcPr>
            <w:tcW w:w="1133" w:type="pct"/>
            <w:tcBorders>
              <w:left w:val="single" w:sz="4" w:space="0" w:color="auto"/>
              <w:right w:val="single" w:sz="4" w:space="0" w:color="auto"/>
            </w:tcBorders>
            <w:shd w:val="clear" w:color="auto" w:fill="D9D9D9" w:themeFill="background1" w:themeFillShade="D9"/>
          </w:tcPr>
          <w:p w14:paraId="18817771" w14:textId="77777777" w:rsidR="00960DCF" w:rsidRPr="00D16F9D" w:rsidRDefault="00960DCF" w:rsidP="00CC521B">
            <w:pPr>
              <w:pStyle w:val="TableText0"/>
            </w:pPr>
            <w:r w:rsidRPr="00D16F9D">
              <w:t>0.12 (0.03, 0.20)</w:t>
            </w:r>
          </w:p>
        </w:tc>
      </w:tr>
      <w:tr w:rsidR="00960DCF" w:rsidRPr="00D16F9D" w14:paraId="3707A5BA" w14:textId="77777777" w:rsidTr="002B48FE">
        <w:trPr>
          <w:trHeight w:val="58"/>
        </w:trPr>
        <w:tc>
          <w:tcPr>
            <w:tcW w:w="5000" w:type="pct"/>
            <w:gridSpan w:val="6"/>
            <w:tcBorders>
              <w:right w:val="single" w:sz="4" w:space="0" w:color="auto"/>
            </w:tcBorders>
            <w:vAlign w:val="center"/>
          </w:tcPr>
          <w:p w14:paraId="75898030" w14:textId="77777777" w:rsidR="00960DCF" w:rsidRPr="00D16F9D" w:rsidRDefault="00960DCF" w:rsidP="00CC521B">
            <w:pPr>
              <w:pStyle w:val="TableText0"/>
            </w:pPr>
            <w:r w:rsidRPr="00D16F9D">
              <w:t>Any treatment related SAEs (all-comers)</w:t>
            </w:r>
          </w:p>
        </w:tc>
      </w:tr>
      <w:tr w:rsidR="00960DCF" w:rsidRPr="00D16F9D" w14:paraId="263C8F0D" w14:textId="77777777" w:rsidTr="002B48FE">
        <w:trPr>
          <w:trHeight w:val="178"/>
        </w:trPr>
        <w:tc>
          <w:tcPr>
            <w:tcW w:w="563" w:type="pct"/>
            <w:vAlign w:val="center"/>
          </w:tcPr>
          <w:p w14:paraId="3B6DA6D0" w14:textId="77777777" w:rsidR="00960DCF" w:rsidRPr="00D16F9D" w:rsidRDefault="00960DCF" w:rsidP="00CC521B">
            <w:pPr>
              <w:pStyle w:val="TableText0"/>
            </w:pPr>
            <w:r w:rsidRPr="00D16F9D">
              <w:t>47/241</w:t>
            </w:r>
          </w:p>
        </w:tc>
        <w:tc>
          <w:tcPr>
            <w:tcW w:w="563" w:type="pct"/>
            <w:vAlign w:val="center"/>
          </w:tcPr>
          <w:p w14:paraId="78A55605" w14:textId="77777777" w:rsidR="00960DCF" w:rsidRPr="00D16F9D" w:rsidRDefault="00960DCF" w:rsidP="002B48FE">
            <w:pPr>
              <w:keepNext/>
              <w:keepLines/>
              <w:jc w:val="center"/>
              <w:rPr>
                <w:rFonts w:ascii="Arial Narrow" w:hAnsi="Arial Narrow"/>
                <w:sz w:val="20"/>
                <w:szCs w:val="20"/>
              </w:rPr>
            </w:pPr>
            <w:r w:rsidRPr="00D16F9D">
              <w:rPr>
                <w:rFonts w:ascii="Arial Narrow" w:hAnsi="Arial Narrow"/>
                <w:sz w:val="20"/>
                <w:szCs w:val="20"/>
              </w:rPr>
              <w:t>30/246</w:t>
            </w:r>
          </w:p>
        </w:tc>
        <w:tc>
          <w:tcPr>
            <w:tcW w:w="1329" w:type="pct"/>
            <w:vAlign w:val="center"/>
          </w:tcPr>
          <w:p w14:paraId="79E2038F" w14:textId="77777777" w:rsidR="00960DCF" w:rsidRPr="00D16F9D" w:rsidRDefault="00960DCF" w:rsidP="002B48FE">
            <w:pPr>
              <w:keepNext/>
              <w:keepLines/>
              <w:jc w:val="center"/>
              <w:rPr>
                <w:rFonts w:ascii="Arial Narrow" w:hAnsi="Arial Narrow"/>
                <w:sz w:val="20"/>
                <w:szCs w:val="20"/>
              </w:rPr>
            </w:pPr>
            <w:r w:rsidRPr="00D16F9D">
              <w:rPr>
                <w:rFonts w:ascii="Arial Narrow" w:hAnsi="Arial Narrow"/>
                <w:sz w:val="20"/>
                <w:szCs w:val="20"/>
              </w:rPr>
              <w:t>1.60 (1.05, 2.44)</w:t>
            </w:r>
          </w:p>
        </w:tc>
        <w:tc>
          <w:tcPr>
            <w:tcW w:w="706" w:type="pct"/>
            <w:vAlign w:val="center"/>
          </w:tcPr>
          <w:p w14:paraId="6EAF8DFE" w14:textId="77777777" w:rsidR="00960DCF" w:rsidRPr="00D16F9D" w:rsidRDefault="00960DCF" w:rsidP="002B48FE">
            <w:pPr>
              <w:keepNext/>
              <w:keepLines/>
              <w:jc w:val="center"/>
              <w:rPr>
                <w:rFonts w:ascii="Arial Narrow" w:hAnsi="Arial Narrow"/>
                <w:sz w:val="20"/>
                <w:szCs w:val="20"/>
              </w:rPr>
            </w:pPr>
            <w:r w:rsidRPr="00D16F9D">
              <w:rPr>
                <w:rFonts w:ascii="Arial Narrow" w:hAnsi="Arial Narrow"/>
                <w:sz w:val="20"/>
                <w:szCs w:val="20"/>
              </w:rPr>
              <w:t>19.5</w:t>
            </w:r>
          </w:p>
        </w:tc>
        <w:tc>
          <w:tcPr>
            <w:tcW w:w="706" w:type="pct"/>
            <w:vAlign w:val="center"/>
          </w:tcPr>
          <w:p w14:paraId="5FE72BA7" w14:textId="77777777" w:rsidR="00960DCF" w:rsidRPr="00D16F9D" w:rsidRDefault="00960DCF" w:rsidP="002B48FE">
            <w:pPr>
              <w:keepNext/>
              <w:keepLines/>
              <w:jc w:val="center"/>
              <w:rPr>
                <w:rFonts w:ascii="Arial Narrow" w:hAnsi="Arial Narrow"/>
                <w:sz w:val="20"/>
                <w:szCs w:val="20"/>
              </w:rPr>
            </w:pPr>
            <w:r w:rsidRPr="00D16F9D">
              <w:rPr>
                <w:rFonts w:ascii="Arial Narrow" w:hAnsi="Arial Narrow"/>
                <w:sz w:val="20"/>
                <w:szCs w:val="20"/>
              </w:rPr>
              <w:t>12.2</w:t>
            </w:r>
          </w:p>
        </w:tc>
        <w:tc>
          <w:tcPr>
            <w:tcW w:w="1133" w:type="pct"/>
            <w:tcBorders>
              <w:left w:val="single" w:sz="4" w:space="0" w:color="auto"/>
              <w:right w:val="single" w:sz="4" w:space="0" w:color="auto"/>
            </w:tcBorders>
          </w:tcPr>
          <w:p w14:paraId="4282928A" w14:textId="77777777" w:rsidR="00960DCF" w:rsidRPr="00D16F9D" w:rsidRDefault="00960DCF" w:rsidP="00CC521B">
            <w:pPr>
              <w:pStyle w:val="TableText0"/>
            </w:pPr>
            <w:r w:rsidRPr="00D16F9D">
              <w:t>0.07 (0.01, 0.14)</w:t>
            </w:r>
          </w:p>
        </w:tc>
      </w:tr>
      <w:tr w:rsidR="00960DCF" w:rsidRPr="00D16F9D" w14:paraId="0C34DCA5" w14:textId="77777777" w:rsidTr="002B48FE">
        <w:trPr>
          <w:trHeight w:val="178"/>
        </w:trPr>
        <w:tc>
          <w:tcPr>
            <w:tcW w:w="5000" w:type="pct"/>
            <w:gridSpan w:val="6"/>
            <w:tcBorders>
              <w:right w:val="single" w:sz="4" w:space="0" w:color="auto"/>
            </w:tcBorders>
            <w:vAlign w:val="center"/>
          </w:tcPr>
          <w:p w14:paraId="7C48B42B" w14:textId="68222C5F" w:rsidR="00960DCF" w:rsidRPr="00D16F9D" w:rsidRDefault="00960DCF" w:rsidP="00CC521B">
            <w:pPr>
              <w:pStyle w:val="TableText0"/>
            </w:pPr>
            <w:r w:rsidRPr="00D16F9D">
              <w:t>Any TEAE leading to treatment discontinuation</w:t>
            </w:r>
            <w:r w:rsidR="00E74DAD">
              <w:t xml:space="preserve"> (all-comers)</w:t>
            </w:r>
          </w:p>
        </w:tc>
      </w:tr>
      <w:tr w:rsidR="00960DCF" w:rsidRPr="00D16F9D" w14:paraId="017DCD08" w14:textId="77777777" w:rsidTr="002B48FE">
        <w:trPr>
          <w:trHeight w:val="178"/>
        </w:trPr>
        <w:tc>
          <w:tcPr>
            <w:tcW w:w="563" w:type="pct"/>
            <w:vAlign w:val="center"/>
          </w:tcPr>
          <w:p w14:paraId="630165B4" w14:textId="77777777" w:rsidR="00960DCF" w:rsidRPr="00D16F9D" w:rsidRDefault="00960DCF" w:rsidP="00CC521B">
            <w:pPr>
              <w:pStyle w:val="TableText0"/>
            </w:pPr>
            <w:r w:rsidRPr="00D16F9D">
              <w:t>60/241</w:t>
            </w:r>
          </w:p>
        </w:tc>
        <w:tc>
          <w:tcPr>
            <w:tcW w:w="563" w:type="pct"/>
            <w:vAlign w:val="center"/>
          </w:tcPr>
          <w:p w14:paraId="47A79A55" w14:textId="77777777" w:rsidR="00960DCF" w:rsidRPr="00D16F9D" w:rsidRDefault="00960DCF" w:rsidP="002B48FE">
            <w:pPr>
              <w:keepNext/>
              <w:keepLines/>
              <w:jc w:val="center"/>
              <w:rPr>
                <w:rFonts w:ascii="Arial Narrow" w:hAnsi="Arial Narrow"/>
                <w:sz w:val="20"/>
                <w:szCs w:val="20"/>
              </w:rPr>
            </w:pPr>
            <w:r w:rsidRPr="00D16F9D">
              <w:rPr>
                <w:rFonts w:ascii="Arial Narrow" w:hAnsi="Arial Narrow"/>
                <w:sz w:val="20"/>
                <w:szCs w:val="20"/>
              </w:rPr>
              <w:t>40/246</w:t>
            </w:r>
          </w:p>
        </w:tc>
        <w:tc>
          <w:tcPr>
            <w:tcW w:w="1329" w:type="pct"/>
            <w:vAlign w:val="center"/>
          </w:tcPr>
          <w:p w14:paraId="03D896F5" w14:textId="77777777" w:rsidR="00960DCF" w:rsidRPr="00D16F9D" w:rsidRDefault="00960DCF" w:rsidP="002B48FE">
            <w:pPr>
              <w:keepNext/>
              <w:keepLines/>
              <w:jc w:val="center"/>
              <w:rPr>
                <w:rFonts w:ascii="Arial Narrow" w:hAnsi="Arial Narrow"/>
                <w:sz w:val="20"/>
                <w:szCs w:val="20"/>
              </w:rPr>
            </w:pPr>
            <w:r w:rsidRPr="00D16F9D">
              <w:rPr>
                <w:rFonts w:ascii="Arial Narrow" w:hAnsi="Arial Narrow"/>
                <w:sz w:val="20"/>
                <w:szCs w:val="20"/>
              </w:rPr>
              <w:t>1.53 (1.07, 2.19)</w:t>
            </w:r>
          </w:p>
        </w:tc>
        <w:tc>
          <w:tcPr>
            <w:tcW w:w="706" w:type="pct"/>
            <w:vAlign w:val="center"/>
          </w:tcPr>
          <w:p w14:paraId="2723F3F2" w14:textId="77777777" w:rsidR="00960DCF" w:rsidRPr="00D16F9D" w:rsidRDefault="00960DCF" w:rsidP="002B48FE">
            <w:pPr>
              <w:keepNext/>
              <w:keepLines/>
              <w:jc w:val="center"/>
              <w:rPr>
                <w:rFonts w:ascii="Arial Narrow" w:hAnsi="Arial Narrow"/>
                <w:sz w:val="20"/>
                <w:szCs w:val="20"/>
              </w:rPr>
            </w:pPr>
            <w:r w:rsidRPr="00D16F9D">
              <w:rPr>
                <w:rFonts w:ascii="Arial Narrow" w:hAnsi="Arial Narrow"/>
                <w:sz w:val="20"/>
                <w:szCs w:val="20"/>
              </w:rPr>
              <w:t>24.9</w:t>
            </w:r>
          </w:p>
        </w:tc>
        <w:tc>
          <w:tcPr>
            <w:tcW w:w="706" w:type="pct"/>
            <w:vAlign w:val="center"/>
          </w:tcPr>
          <w:p w14:paraId="29525492" w14:textId="77777777" w:rsidR="00960DCF" w:rsidRPr="00D16F9D" w:rsidRDefault="00960DCF" w:rsidP="002B48FE">
            <w:pPr>
              <w:keepNext/>
              <w:keepLines/>
              <w:jc w:val="center"/>
              <w:rPr>
                <w:rFonts w:ascii="Arial Narrow" w:hAnsi="Arial Narrow"/>
                <w:sz w:val="20"/>
                <w:szCs w:val="20"/>
              </w:rPr>
            </w:pPr>
            <w:r w:rsidRPr="00D16F9D">
              <w:rPr>
                <w:rFonts w:ascii="Arial Narrow" w:hAnsi="Arial Narrow"/>
                <w:sz w:val="20"/>
                <w:szCs w:val="20"/>
              </w:rPr>
              <w:t>16.3</w:t>
            </w:r>
          </w:p>
        </w:tc>
        <w:tc>
          <w:tcPr>
            <w:tcW w:w="1133" w:type="pct"/>
            <w:tcBorders>
              <w:left w:val="single" w:sz="4" w:space="0" w:color="auto"/>
              <w:right w:val="single" w:sz="4" w:space="0" w:color="auto"/>
            </w:tcBorders>
          </w:tcPr>
          <w:p w14:paraId="56832DB8" w14:textId="77777777" w:rsidR="00960DCF" w:rsidRPr="00D16F9D" w:rsidRDefault="00960DCF" w:rsidP="00CC521B">
            <w:pPr>
              <w:pStyle w:val="TableText0"/>
            </w:pPr>
            <w:r w:rsidRPr="00D16F9D">
              <w:t>0.09 (0.02, 0.16)</w:t>
            </w:r>
          </w:p>
        </w:tc>
      </w:tr>
      <w:tr w:rsidR="00960DCF" w:rsidRPr="00D16F9D" w14:paraId="7C0C7F8F" w14:textId="77777777" w:rsidTr="002B48FE">
        <w:trPr>
          <w:trHeight w:val="178"/>
        </w:trPr>
        <w:tc>
          <w:tcPr>
            <w:tcW w:w="5000" w:type="pct"/>
            <w:gridSpan w:val="6"/>
            <w:shd w:val="clear" w:color="auto" w:fill="D9D9D9" w:themeFill="background1" w:themeFillShade="D9"/>
            <w:vAlign w:val="center"/>
          </w:tcPr>
          <w:p w14:paraId="522F4F92" w14:textId="77777777" w:rsidR="00960DCF" w:rsidRPr="00D16F9D" w:rsidRDefault="00960DCF" w:rsidP="00CC521B">
            <w:pPr>
              <w:pStyle w:val="TableText0"/>
            </w:pPr>
            <w:r w:rsidRPr="00D16F9D">
              <w:t>Any immune-related TEAEs (all-comers)</w:t>
            </w:r>
          </w:p>
        </w:tc>
      </w:tr>
      <w:tr w:rsidR="00960DCF" w:rsidRPr="00D16F9D" w14:paraId="6736C4A8" w14:textId="77777777" w:rsidTr="002B48FE">
        <w:trPr>
          <w:trHeight w:val="178"/>
        </w:trPr>
        <w:tc>
          <w:tcPr>
            <w:tcW w:w="563" w:type="pct"/>
            <w:shd w:val="clear" w:color="auto" w:fill="D9D9D9" w:themeFill="background1" w:themeFillShade="D9"/>
            <w:vAlign w:val="center"/>
          </w:tcPr>
          <w:p w14:paraId="06868F5B" w14:textId="77777777" w:rsidR="00960DCF" w:rsidRPr="00D16F9D" w:rsidRDefault="00960DCF" w:rsidP="00CC521B">
            <w:pPr>
              <w:pStyle w:val="TableText0"/>
            </w:pPr>
            <w:r w:rsidRPr="00D16F9D">
              <w:t>141/241</w:t>
            </w:r>
          </w:p>
        </w:tc>
        <w:tc>
          <w:tcPr>
            <w:tcW w:w="563" w:type="pct"/>
            <w:shd w:val="clear" w:color="auto" w:fill="D9D9D9" w:themeFill="background1" w:themeFillShade="D9"/>
            <w:vAlign w:val="center"/>
          </w:tcPr>
          <w:p w14:paraId="73365A04" w14:textId="77777777" w:rsidR="00960DCF" w:rsidRPr="00D16F9D" w:rsidRDefault="00960DCF" w:rsidP="002B48FE">
            <w:pPr>
              <w:keepNext/>
              <w:keepLines/>
              <w:jc w:val="center"/>
              <w:rPr>
                <w:rFonts w:ascii="Arial Narrow" w:hAnsi="Arial Narrow"/>
                <w:sz w:val="20"/>
                <w:szCs w:val="20"/>
              </w:rPr>
            </w:pPr>
            <w:r w:rsidRPr="00D16F9D">
              <w:rPr>
                <w:rFonts w:ascii="Arial Narrow" w:hAnsi="Arial Narrow"/>
                <w:sz w:val="20"/>
                <w:szCs w:val="20"/>
              </w:rPr>
              <w:t>91/246</w:t>
            </w:r>
          </w:p>
        </w:tc>
        <w:tc>
          <w:tcPr>
            <w:tcW w:w="1329" w:type="pct"/>
            <w:shd w:val="clear" w:color="auto" w:fill="D9D9D9" w:themeFill="background1" w:themeFillShade="D9"/>
            <w:vAlign w:val="center"/>
          </w:tcPr>
          <w:p w14:paraId="072841FE" w14:textId="77777777" w:rsidR="00960DCF" w:rsidRPr="00D16F9D" w:rsidRDefault="00960DCF" w:rsidP="002B48FE">
            <w:pPr>
              <w:keepNext/>
              <w:keepLines/>
              <w:jc w:val="center"/>
              <w:rPr>
                <w:rFonts w:ascii="Arial Narrow" w:hAnsi="Arial Narrow"/>
                <w:sz w:val="20"/>
                <w:szCs w:val="20"/>
              </w:rPr>
            </w:pPr>
            <w:r w:rsidRPr="00D16F9D">
              <w:rPr>
                <w:rFonts w:ascii="Arial Narrow" w:hAnsi="Arial Narrow"/>
                <w:sz w:val="20"/>
                <w:szCs w:val="20"/>
              </w:rPr>
              <w:t>1.58 (1.31, 1.93)</w:t>
            </w:r>
          </w:p>
        </w:tc>
        <w:tc>
          <w:tcPr>
            <w:tcW w:w="706" w:type="pct"/>
            <w:shd w:val="clear" w:color="auto" w:fill="D9D9D9" w:themeFill="background1" w:themeFillShade="D9"/>
            <w:vAlign w:val="center"/>
          </w:tcPr>
          <w:p w14:paraId="2E786E8A" w14:textId="77777777" w:rsidR="00960DCF" w:rsidRPr="00D16F9D" w:rsidRDefault="00960DCF" w:rsidP="002B48FE">
            <w:pPr>
              <w:keepNext/>
              <w:keepLines/>
              <w:jc w:val="center"/>
              <w:rPr>
                <w:rFonts w:ascii="Arial Narrow" w:hAnsi="Arial Narrow"/>
                <w:sz w:val="20"/>
                <w:szCs w:val="20"/>
              </w:rPr>
            </w:pPr>
            <w:r w:rsidRPr="00D16F9D">
              <w:rPr>
                <w:rFonts w:ascii="Arial Narrow" w:hAnsi="Arial Narrow"/>
                <w:sz w:val="20"/>
                <w:szCs w:val="20"/>
              </w:rPr>
              <w:t>58.5</w:t>
            </w:r>
          </w:p>
        </w:tc>
        <w:tc>
          <w:tcPr>
            <w:tcW w:w="706" w:type="pct"/>
            <w:shd w:val="clear" w:color="auto" w:fill="D9D9D9" w:themeFill="background1" w:themeFillShade="D9"/>
            <w:vAlign w:val="center"/>
          </w:tcPr>
          <w:p w14:paraId="5D355FA0" w14:textId="77777777" w:rsidR="00960DCF" w:rsidRPr="00D16F9D" w:rsidRDefault="00960DCF" w:rsidP="002B48FE">
            <w:pPr>
              <w:keepNext/>
              <w:keepLines/>
              <w:jc w:val="center"/>
              <w:rPr>
                <w:rFonts w:ascii="Arial Narrow" w:hAnsi="Arial Narrow"/>
                <w:sz w:val="20"/>
                <w:szCs w:val="20"/>
              </w:rPr>
            </w:pPr>
            <w:r w:rsidRPr="00D16F9D">
              <w:rPr>
                <w:rFonts w:ascii="Arial Narrow" w:hAnsi="Arial Narrow"/>
                <w:sz w:val="20"/>
                <w:szCs w:val="20"/>
              </w:rPr>
              <w:t>37.0</w:t>
            </w:r>
          </w:p>
        </w:tc>
        <w:tc>
          <w:tcPr>
            <w:tcW w:w="1133" w:type="pct"/>
            <w:tcBorders>
              <w:left w:val="single" w:sz="4" w:space="0" w:color="auto"/>
              <w:right w:val="single" w:sz="4" w:space="0" w:color="auto"/>
            </w:tcBorders>
            <w:shd w:val="clear" w:color="auto" w:fill="D9D9D9" w:themeFill="background1" w:themeFillShade="D9"/>
          </w:tcPr>
          <w:p w14:paraId="63A25F81" w14:textId="77777777" w:rsidR="00960DCF" w:rsidRPr="00D16F9D" w:rsidRDefault="00960DCF" w:rsidP="00CC521B">
            <w:pPr>
              <w:pStyle w:val="TableText0"/>
            </w:pPr>
            <w:r w:rsidRPr="00D16F9D">
              <w:t>0.22 (0.13, 0.30)</w:t>
            </w:r>
          </w:p>
        </w:tc>
      </w:tr>
      <w:tr w:rsidR="00960DCF" w:rsidRPr="00D16F9D" w14:paraId="55DA9D8A" w14:textId="77777777" w:rsidTr="002B48FE">
        <w:trPr>
          <w:trHeight w:val="178"/>
        </w:trPr>
        <w:tc>
          <w:tcPr>
            <w:tcW w:w="5000" w:type="pct"/>
            <w:gridSpan w:val="6"/>
            <w:tcBorders>
              <w:right w:val="single" w:sz="4" w:space="0" w:color="auto"/>
            </w:tcBorders>
            <w:shd w:val="clear" w:color="auto" w:fill="D9D9D9" w:themeFill="background1" w:themeFillShade="D9"/>
            <w:vAlign w:val="center"/>
          </w:tcPr>
          <w:p w14:paraId="3B235758" w14:textId="77777777" w:rsidR="00960DCF" w:rsidRPr="00D16F9D" w:rsidRDefault="00960DCF" w:rsidP="00CC521B">
            <w:pPr>
              <w:pStyle w:val="TableText0"/>
            </w:pPr>
            <w:r w:rsidRPr="00D16F9D">
              <w:t>Any DOS- or PBO-related immune-related TEAEs (all-comers)</w:t>
            </w:r>
          </w:p>
        </w:tc>
      </w:tr>
      <w:tr w:rsidR="00960DCF" w:rsidRPr="00D16F9D" w14:paraId="7B4B0DD8" w14:textId="77777777" w:rsidTr="002B48FE">
        <w:trPr>
          <w:trHeight w:val="178"/>
        </w:trPr>
        <w:tc>
          <w:tcPr>
            <w:tcW w:w="563" w:type="pct"/>
            <w:shd w:val="clear" w:color="auto" w:fill="D9D9D9" w:themeFill="background1" w:themeFillShade="D9"/>
            <w:vAlign w:val="center"/>
          </w:tcPr>
          <w:p w14:paraId="3EDA976B" w14:textId="77777777" w:rsidR="00960DCF" w:rsidRPr="00D16F9D" w:rsidRDefault="00960DCF" w:rsidP="00CC521B">
            <w:pPr>
              <w:pStyle w:val="TableText0"/>
            </w:pPr>
            <w:r w:rsidRPr="00D16F9D">
              <w:t>98/241</w:t>
            </w:r>
          </w:p>
        </w:tc>
        <w:tc>
          <w:tcPr>
            <w:tcW w:w="563" w:type="pct"/>
            <w:shd w:val="clear" w:color="auto" w:fill="D9D9D9" w:themeFill="background1" w:themeFillShade="D9"/>
            <w:vAlign w:val="center"/>
          </w:tcPr>
          <w:p w14:paraId="62EFA701" w14:textId="77777777" w:rsidR="00960DCF" w:rsidRPr="00D16F9D" w:rsidRDefault="00960DCF" w:rsidP="002B48FE">
            <w:pPr>
              <w:keepNext/>
              <w:keepLines/>
              <w:jc w:val="center"/>
              <w:rPr>
                <w:rFonts w:ascii="Arial Narrow" w:hAnsi="Arial Narrow"/>
                <w:sz w:val="20"/>
                <w:szCs w:val="20"/>
              </w:rPr>
            </w:pPr>
            <w:r w:rsidRPr="00D16F9D">
              <w:rPr>
                <w:rFonts w:ascii="Arial Narrow" w:hAnsi="Arial Narrow"/>
                <w:sz w:val="20"/>
                <w:szCs w:val="20"/>
              </w:rPr>
              <w:t>40/246</w:t>
            </w:r>
          </w:p>
        </w:tc>
        <w:tc>
          <w:tcPr>
            <w:tcW w:w="1329" w:type="pct"/>
            <w:shd w:val="clear" w:color="auto" w:fill="D9D9D9" w:themeFill="background1" w:themeFillShade="D9"/>
            <w:vAlign w:val="center"/>
          </w:tcPr>
          <w:p w14:paraId="1EE6C7FA" w14:textId="77777777" w:rsidR="00960DCF" w:rsidRPr="00D16F9D" w:rsidRDefault="00960DCF" w:rsidP="002B48FE">
            <w:pPr>
              <w:keepNext/>
              <w:keepLines/>
              <w:jc w:val="center"/>
              <w:rPr>
                <w:rFonts w:ascii="Arial Narrow" w:hAnsi="Arial Narrow"/>
                <w:sz w:val="20"/>
                <w:szCs w:val="20"/>
              </w:rPr>
            </w:pPr>
            <w:r w:rsidRPr="00D16F9D">
              <w:rPr>
                <w:rFonts w:ascii="Arial Narrow" w:hAnsi="Arial Narrow"/>
                <w:sz w:val="20"/>
                <w:szCs w:val="20"/>
              </w:rPr>
              <w:t>2.50 (1.82, 3.46)</w:t>
            </w:r>
          </w:p>
        </w:tc>
        <w:tc>
          <w:tcPr>
            <w:tcW w:w="706" w:type="pct"/>
            <w:shd w:val="clear" w:color="auto" w:fill="D9D9D9" w:themeFill="background1" w:themeFillShade="D9"/>
            <w:vAlign w:val="center"/>
          </w:tcPr>
          <w:p w14:paraId="169289E7" w14:textId="77777777" w:rsidR="00960DCF" w:rsidRPr="00D16F9D" w:rsidRDefault="00960DCF" w:rsidP="002B48FE">
            <w:pPr>
              <w:keepNext/>
              <w:keepLines/>
              <w:jc w:val="center"/>
              <w:rPr>
                <w:rFonts w:ascii="Arial Narrow" w:hAnsi="Arial Narrow"/>
                <w:sz w:val="20"/>
                <w:szCs w:val="20"/>
              </w:rPr>
            </w:pPr>
            <w:r w:rsidRPr="00D16F9D">
              <w:rPr>
                <w:rFonts w:ascii="Arial Narrow" w:hAnsi="Arial Narrow"/>
                <w:sz w:val="20"/>
                <w:szCs w:val="20"/>
              </w:rPr>
              <w:t>40.7</w:t>
            </w:r>
          </w:p>
        </w:tc>
        <w:tc>
          <w:tcPr>
            <w:tcW w:w="706" w:type="pct"/>
            <w:shd w:val="clear" w:color="auto" w:fill="D9D9D9" w:themeFill="background1" w:themeFillShade="D9"/>
            <w:vAlign w:val="center"/>
          </w:tcPr>
          <w:p w14:paraId="0EC132B8" w14:textId="77777777" w:rsidR="00960DCF" w:rsidRPr="00D16F9D" w:rsidRDefault="00960DCF" w:rsidP="002B48FE">
            <w:pPr>
              <w:keepNext/>
              <w:keepLines/>
              <w:jc w:val="center"/>
              <w:rPr>
                <w:rFonts w:ascii="Arial Narrow" w:hAnsi="Arial Narrow"/>
                <w:sz w:val="20"/>
                <w:szCs w:val="20"/>
              </w:rPr>
            </w:pPr>
            <w:r w:rsidRPr="00D16F9D">
              <w:rPr>
                <w:rFonts w:ascii="Arial Narrow" w:hAnsi="Arial Narrow"/>
                <w:sz w:val="20"/>
                <w:szCs w:val="20"/>
              </w:rPr>
              <w:t>16.3</w:t>
            </w:r>
          </w:p>
        </w:tc>
        <w:tc>
          <w:tcPr>
            <w:tcW w:w="1133" w:type="pct"/>
            <w:tcBorders>
              <w:left w:val="single" w:sz="4" w:space="0" w:color="auto"/>
              <w:right w:val="single" w:sz="4" w:space="0" w:color="auto"/>
            </w:tcBorders>
            <w:shd w:val="clear" w:color="auto" w:fill="D9D9D9" w:themeFill="background1" w:themeFillShade="D9"/>
          </w:tcPr>
          <w:p w14:paraId="24C3817B" w14:textId="77777777" w:rsidR="00960DCF" w:rsidRPr="00D16F9D" w:rsidRDefault="00960DCF" w:rsidP="00CC521B">
            <w:pPr>
              <w:pStyle w:val="TableText0"/>
            </w:pPr>
            <w:r w:rsidRPr="00D16F9D">
              <w:t>0.24 (0.17, 0.32)</w:t>
            </w:r>
          </w:p>
        </w:tc>
      </w:tr>
      <w:tr w:rsidR="00960DCF" w:rsidRPr="00D16F9D" w14:paraId="1C983BCA" w14:textId="77777777" w:rsidTr="002B48FE">
        <w:trPr>
          <w:trHeight w:val="178"/>
        </w:trPr>
        <w:tc>
          <w:tcPr>
            <w:tcW w:w="5000" w:type="pct"/>
            <w:gridSpan w:val="6"/>
            <w:tcBorders>
              <w:right w:val="single" w:sz="4" w:space="0" w:color="auto"/>
            </w:tcBorders>
            <w:shd w:val="clear" w:color="auto" w:fill="D9D9D9" w:themeFill="background1" w:themeFillShade="D9"/>
            <w:vAlign w:val="center"/>
          </w:tcPr>
          <w:p w14:paraId="095F0039" w14:textId="77777777" w:rsidR="00960DCF" w:rsidRPr="00D16F9D" w:rsidRDefault="00960DCF" w:rsidP="00CC521B">
            <w:pPr>
              <w:pStyle w:val="TableText0"/>
            </w:pPr>
            <w:r w:rsidRPr="00D16F9D">
              <w:t>Any TEAE with outcome of death (all-comers)</w:t>
            </w:r>
          </w:p>
        </w:tc>
      </w:tr>
      <w:tr w:rsidR="00960DCF" w:rsidRPr="00D16F9D" w14:paraId="6A282AB8" w14:textId="77777777" w:rsidTr="002B48FE">
        <w:trPr>
          <w:trHeight w:val="178"/>
        </w:trPr>
        <w:tc>
          <w:tcPr>
            <w:tcW w:w="563" w:type="pct"/>
            <w:shd w:val="clear" w:color="auto" w:fill="D9D9D9" w:themeFill="background1" w:themeFillShade="D9"/>
            <w:vAlign w:val="center"/>
          </w:tcPr>
          <w:p w14:paraId="173A66E3" w14:textId="77777777" w:rsidR="00960DCF" w:rsidRPr="00D16F9D" w:rsidRDefault="00960DCF" w:rsidP="00CC521B">
            <w:pPr>
              <w:pStyle w:val="TableText0"/>
            </w:pPr>
            <w:r w:rsidRPr="00D16F9D">
              <w:t>5/241</w:t>
            </w:r>
          </w:p>
        </w:tc>
        <w:tc>
          <w:tcPr>
            <w:tcW w:w="563" w:type="pct"/>
            <w:shd w:val="clear" w:color="auto" w:fill="D9D9D9" w:themeFill="background1" w:themeFillShade="D9"/>
            <w:vAlign w:val="center"/>
          </w:tcPr>
          <w:p w14:paraId="3689D647" w14:textId="77777777" w:rsidR="00960DCF" w:rsidRPr="00D16F9D" w:rsidRDefault="00960DCF" w:rsidP="002B48FE">
            <w:pPr>
              <w:keepNext/>
              <w:keepLines/>
              <w:jc w:val="center"/>
              <w:rPr>
                <w:rFonts w:ascii="Arial Narrow" w:hAnsi="Arial Narrow"/>
                <w:sz w:val="20"/>
                <w:szCs w:val="20"/>
              </w:rPr>
            </w:pPr>
            <w:r w:rsidRPr="00D16F9D">
              <w:rPr>
                <w:rFonts w:ascii="Arial Narrow" w:hAnsi="Arial Narrow"/>
                <w:sz w:val="20"/>
                <w:szCs w:val="20"/>
              </w:rPr>
              <w:t>0/246</w:t>
            </w:r>
          </w:p>
        </w:tc>
        <w:tc>
          <w:tcPr>
            <w:tcW w:w="1329" w:type="pct"/>
            <w:shd w:val="clear" w:color="auto" w:fill="D9D9D9" w:themeFill="background1" w:themeFillShade="D9"/>
            <w:vAlign w:val="center"/>
          </w:tcPr>
          <w:p w14:paraId="60EE2407" w14:textId="77777777" w:rsidR="00960DCF" w:rsidRPr="00D16F9D" w:rsidRDefault="00960DCF" w:rsidP="002B48FE">
            <w:pPr>
              <w:keepNext/>
              <w:keepLines/>
              <w:jc w:val="center"/>
              <w:rPr>
                <w:rFonts w:ascii="Arial Narrow" w:hAnsi="Arial Narrow"/>
                <w:sz w:val="20"/>
                <w:szCs w:val="20"/>
              </w:rPr>
            </w:pPr>
            <w:r w:rsidRPr="00D16F9D">
              <w:rPr>
                <w:rFonts w:ascii="Arial Narrow" w:hAnsi="Arial Narrow"/>
                <w:sz w:val="20"/>
                <w:szCs w:val="20"/>
              </w:rPr>
              <w:t>11.23 (1.34, ∞)</w:t>
            </w:r>
          </w:p>
        </w:tc>
        <w:tc>
          <w:tcPr>
            <w:tcW w:w="706" w:type="pct"/>
            <w:shd w:val="clear" w:color="auto" w:fill="D9D9D9" w:themeFill="background1" w:themeFillShade="D9"/>
            <w:vAlign w:val="center"/>
          </w:tcPr>
          <w:p w14:paraId="2AE91043" w14:textId="77777777" w:rsidR="00960DCF" w:rsidRPr="00D16F9D" w:rsidRDefault="00960DCF" w:rsidP="002B48FE">
            <w:pPr>
              <w:keepNext/>
              <w:keepLines/>
              <w:jc w:val="center"/>
              <w:rPr>
                <w:rFonts w:ascii="Arial Narrow" w:hAnsi="Arial Narrow"/>
                <w:sz w:val="20"/>
                <w:szCs w:val="20"/>
              </w:rPr>
            </w:pPr>
            <w:r w:rsidRPr="00D16F9D">
              <w:rPr>
                <w:rFonts w:ascii="Arial Narrow" w:hAnsi="Arial Narrow"/>
                <w:sz w:val="20"/>
                <w:szCs w:val="20"/>
              </w:rPr>
              <w:t>2.1</w:t>
            </w:r>
          </w:p>
        </w:tc>
        <w:tc>
          <w:tcPr>
            <w:tcW w:w="706" w:type="pct"/>
            <w:shd w:val="clear" w:color="auto" w:fill="D9D9D9" w:themeFill="background1" w:themeFillShade="D9"/>
            <w:vAlign w:val="center"/>
          </w:tcPr>
          <w:p w14:paraId="4A21AD83" w14:textId="77777777" w:rsidR="00960DCF" w:rsidRPr="00D16F9D" w:rsidRDefault="00960DCF" w:rsidP="002B48FE">
            <w:pPr>
              <w:keepNext/>
              <w:keepLines/>
              <w:jc w:val="center"/>
              <w:rPr>
                <w:rFonts w:ascii="Arial Narrow" w:hAnsi="Arial Narrow"/>
                <w:sz w:val="20"/>
                <w:szCs w:val="20"/>
              </w:rPr>
            </w:pPr>
            <w:r w:rsidRPr="00D16F9D">
              <w:rPr>
                <w:rFonts w:ascii="Arial Narrow" w:hAnsi="Arial Narrow"/>
                <w:sz w:val="20"/>
                <w:szCs w:val="20"/>
              </w:rPr>
              <w:t>0.0</w:t>
            </w:r>
          </w:p>
        </w:tc>
        <w:tc>
          <w:tcPr>
            <w:tcW w:w="1133" w:type="pct"/>
            <w:tcBorders>
              <w:left w:val="single" w:sz="4" w:space="0" w:color="auto"/>
              <w:right w:val="single" w:sz="4" w:space="0" w:color="auto"/>
            </w:tcBorders>
            <w:shd w:val="clear" w:color="auto" w:fill="D9D9D9" w:themeFill="background1" w:themeFillShade="D9"/>
          </w:tcPr>
          <w:p w14:paraId="090A45E5" w14:textId="77777777" w:rsidR="00960DCF" w:rsidRPr="00D16F9D" w:rsidRDefault="00960DCF" w:rsidP="00CC521B">
            <w:pPr>
              <w:pStyle w:val="TableText0"/>
            </w:pPr>
            <w:r w:rsidRPr="00D16F9D">
              <w:t>0.02 (0.01, 0.05)</w:t>
            </w:r>
          </w:p>
        </w:tc>
      </w:tr>
    </w:tbl>
    <w:p w14:paraId="21FBCE74" w14:textId="77777777" w:rsidR="00960DCF" w:rsidRPr="00B03D9D" w:rsidRDefault="00960DCF" w:rsidP="00960DCF">
      <w:pPr>
        <w:pStyle w:val="FooterTableFigure"/>
        <w:keepNext/>
        <w:keepLines/>
        <w:spacing w:after="0"/>
        <w:rPr>
          <w:sz w:val="20"/>
        </w:rPr>
      </w:pPr>
      <w:r w:rsidRPr="00B03D9D">
        <w:t>Source: Constructed during the evaluation using information sourced from Table 37, pp84-85 of the resubmission.</w:t>
      </w:r>
    </w:p>
    <w:p w14:paraId="542C0A69" w14:textId="77777777" w:rsidR="00960DCF" w:rsidRPr="00B03D9D" w:rsidRDefault="00960DCF" w:rsidP="00960DCF">
      <w:pPr>
        <w:keepNext/>
        <w:keepLines/>
        <w:rPr>
          <w:rFonts w:ascii="Arial Narrow" w:hAnsi="Arial Narrow"/>
          <w:sz w:val="18"/>
          <w:szCs w:val="18"/>
        </w:rPr>
      </w:pPr>
      <w:r w:rsidRPr="00B03D9D">
        <w:rPr>
          <w:rFonts w:ascii="Arial Narrow" w:eastAsia="Calibri" w:hAnsi="Arial Narrow"/>
          <w:snapToGrid w:val="0"/>
          <w:sz w:val="18"/>
          <w:szCs w:val="18"/>
        </w:rPr>
        <w:t xml:space="preserve">CI=confidence interval; </w:t>
      </w:r>
      <w:r w:rsidRPr="00B03D9D">
        <w:rPr>
          <w:rFonts w:ascii="Arial Narrow" w:hAnsi="Arial Narrow"/>
          <w:sz w:val="18"/>
          <w:szCs w:val="18"/>
        </w:rPr>
        <w:t>HR = hazard ratio; NR = not reported; PBO = placebo; RD = risk difference; RR = risk ratio</w:t>
      </w:r>
    </w:p>
    <w:p w14:paraId="389848EB" w14:textId="18EDF0FB" w:rsidR="00960DCF" w:rsidRPr="00D16F9D" w:rsidRDefault="00960DCF" w:rsidP="00960DCF">
      <w:pPr>
        <w:keepNext/>
        <w:keepLines/>
        <w:rPr>
          <w:rFonts w:ascii="Arial Narrow" w:hAnsi="Arial Narrow"/>
          <w:sz w:val="18"/>
          <w:szCs w:val="18"/>
        </w:rPr>
      </w:pPr>
      <w:r w:rsidRPr="00B03D9D">
        <w:rPr>
          <w:rFonts w:ascii="Arial Narrow" w:hAnsi="Arial Narrow"/>
          <w:sz w:val="18"/>
          <w:szCs w:val="18"/>
        </w:rPr>
        <w:t>Grey shaded cells indicate safety signals which were also included in the benefit/harms table in the November 2023 submission (not</w:t>
      </w:r>
      <w:r w:rsidR="004834A8" w:rsidRPr="00B03D9D">
        <w:rPr>
          <w:rFonts w:ascii="Arial Narrow" w:hAnsi="Arial Narrow"/>
          <w:sz w:val="18"/>
          <w:szCs w:val="18"/>
        </w:rPr>
        <w:t>e</w:t>
      </w:r>
      <w:r w:rsidRPr="00B03D9D">
        <w:rPr>
          <w:rFonts w:ascii="Arial Narrow" w:hAnsi="Arial Narrow"/>
          <w:sz w:val="18"/>
          <w:szCs w:val="18"/>
        </w:rPr>
        <w:t xml:space="preserve"> that the numbers may have changed due to longer follow up)</w:t>
      </w:r>
    </w:p>
    <w:p w14:paraId="453232FE" w14:textId="7675BFA4" w:rsidR="00960DCF" w:rsidRPr="00B03D9D" w:rsidRDefault="00960DCF" w:rsidP="0032129B">
      <w:pPr>
        <w:keepLines/>
        <w:spacing w:after="120"/>
        <w:rPr>
          <w:rFonts w:ascii="Arial Narrow" w:hAnsi="Arial Narrow"/>
          <w:sz w:val="18"/>
          <w:szCs w:val="18"/>
        </w:rPr>
      </w:pPr>
      <w:r w:rsidRPr="00B03D9D">
        <w:rPr>
          <w:rFonts w:ascii="Arial Narrow" w:hAnsi="Arial Narrow"/>
          <w:sz w:val="18"/>
          <w:szCs w:val="18"/>
        </w:rPr>
        <w:t xml:space="preserve">*Note that the results for relative risk (RR) and risk difference (RD) presented in </w:t>
      </w:r>
      <w:r w:rsidRPr="00B03D9D">
        <w:rPr>
          <w:rFonts w:ascii="Arial Narrow" w:hAnsi="Arial Narrow"/>
          <w:sz w:val="18"/>
          <w:szCs w:val="18"/>
        </w:rPr>
        <w:fldChar w:fldCharType="begin"/>
      </w:r>
      <w:r w:rsidRPr="00B03D9D">
        <w:rPr>
          <w:rFonts w:ascii="Arial Narrow" w:hAnsi="Arial Narrow"/>
          <w:sz w:val="18"/>
          <w:szCs w:val="18"/>
        </w:rPr>
        <w:instrText xml:space="preserve"> REF _Ref190636327 \h  \* MERGEFORMAT </w:instrText>
      </w:r>
      <w:r w:rsidRPr="00B03D9D">
        <w:rPr>
          <w:rFonts w:ascii="Arial Narrow" w:hAnsi="Arial Narrow"/>
          <w:sz w:val="18"/>
          <w:szCs w:val="18"/>
        </w:rPr>
      </w:r>
      <w:r w:rsidRPr="00B03D9D">
        <w:rPr>
          <w:rFonts w:ascii="Arial Narrow" w:hAnsi="Arial Narrow"/>
          <w:sz w:val="18"/>
          <w:szCs w:val="18"/>
        </w:rPr>
        <w:fldChar w:fldCharType="separate"/>
      </w:r>
      <w:r w:rsidR="006A3DD4" w:rsidRPr="006A3DD4">
        <w:rPr>
          <w:rFonts w:ascii="Arial Narrow" w:hAnsi="Arial Narrow"/>
          <w:sz w:val="18"/>
          <w:szCs w:val="18"/>
        </w:rPr>
        <w:t>Table 8</w:t>
      </w:r>
      <w:r w:rsidRPr="00B03D9D">
        <w:rPr>
          <w:rFonts w:ascii="Arial Narrow" w:hAnsi="Arial Narrow"/>
          <w:sz w:val="18"/>
          <w:szCs w:val="18"/>
        </w:rPr>
        <w:fldChar w:fldCharType="end"/>
      </w:r>
      <w:r w:rsidRPr="00B03D9D">
        <w:rPr>
          <w:rFonts w:ascii="Arial Narrow" w:hAnsi="Arial Narrow"/>
          <w:sz w:val="18"/>
          <w:szCs w:val="18"/>
        </w:rPr>
        <w:t xml:space="preserve"> are derived from ad-hoc / post-hoc analyses conducted during the evaluation specifically for the purposes of informing the PBAC consideration. These analyses were not part of the pre-specified statistical plan for RUBY. Interpretation of the results and their application should therefore be limited to seeking to understand the basis for the PBAC outcome and should not be used for any other purpose.</w:t>
      </w:r>
    </w:p>
    <w:p w14:paraId="31DB0906" w14:textId="571EED78" w:rsidR="00960DCF" w:rsidRPr="00D16F9D" w:rsidRDefault="00960DCF" w:rsidP="562BE02C">
      <w:pPr>
        <w:pStyle w:val="3-BodyText"/>
        <w:spacing w:before="0"/>
      </w:pPr>
      <w:proofErr w:type="gramStart"/>
      <w:r w:rsidRPr="00D16F9D">
        <w:lastRenderedPageBreak/>
        <w:t>On the basis of</w:t>
      </w:r>
      <w:proofErr w:type="gramEnd"/>
      <w:r w:rsidRPr="00D16F9D">
        <w:t xml:space="preserve"> direct comparison evidence presented by the submission, in the all-comers population, for every 100 patients treated with DOS+CP in comparison with PBO+CP:</w:t>
      </w:r>
    </w:p>
    <w:p w14:paraId="3AF60159" w14:textId="77777777" w:rsidR="00960DCF" w:rsidRPr="00D16F9D" w:rsidRDefault="00960DCF" w:rsidP="00960DCF">
      <w:pPr>
        <w:pStyle w:val="ListParagraph"/>
        <w:ind w:left="1134" w:hanging="357"/>
        <w:jc w:val="both"/>
      </w:pPr>
      <w:r w:rsidRPr="00D16F9D">
        <w:t xml:space="preserve">Approximately 12 additional patients will experience any TEAE (grade </w:t>
      </w:r>
      <w:r w:rsidRPr="0BE52701">
        <w:rPr>
          <w:rFonts w:cstheme="minorBidi"/>
        </w:rPr>
        <w:t>≥</w:t>
      </w:r>
      <w:r w:rsidRPr="00D16F9D">
        <w:t>3).</w:t>
      </w:r>
    </w:p>
    <w:p w14:paraId="0A9E88D4" w14:textId="77777777" w:rsidR="00960DCF" w:rsidRPr="00D16F9D" w:rsidRDefault="00960DCF" w:rsidP="00960DCF">
      <w:pPr>
        <w:pStyle w:val="ListParagraph"/>
        <w:ind w:left="1134" w:hanging="357"/>
        <w:jc w:val="both"/>
      </w:pPr>
      <w:r w:rsidRPr="00D16F9D">
        <w:t>Approximately 12 additional patients will experience any SAE.</w:t>
      </w:r>
    </w:p>
    <w:p w14:paraId="7EF3EA27" w14:textId="77777777" w:rsidR="00960DCF" w:rsidRPr="00D16F9D" w:rsidRDefault="00960DCF" w:rsidP="00960DCF">
      <w:pPr>
        <w:pStyle w:val="ListParagraph"/>
        <w:ind w:left="1134" w:hanging="357"/>
        <w:jc w:val="both"/>
      </w:pPr>
      <w:r w:rsidRPr="00D16F9D">
        <w:t>Approximately 7 additional patients will experience any treatment related SAE.</w:t>
      </w:r>
    </w:p>
    <w:p w14:paraId="6E6AE2C2" w14:textId="77777777" w:rsidR="00960DCF" w:rsidRPr="00D16F9D" w:rsidRDefault="00960DCF" w:rsidP="00960DCF">
      <w:pPr>
        <w:pStyle w:val="ListParagraph"/>
        <w:ind w:left="1134" w:hanging="357"/>
        <w:jc w:val="both"/>
      </w:pPr>
      <w:r w:rsidRPr="00D16F9D">
        <w:t xml:space="preserve">Approximately 9 additional patients will experience TEAE leading to treatment discontinuation. </w:t>
      </w:r>
    </w:p>
    <w:p w14:paraId="158A31C7" w14:textId="77777777" w:rsidR="00960DCF" w:rsidRPr="00D16F9D" w:rsidRDefault="00960DCF" w:rsidP="00960DCF">
      <w:pPr>
        <w:pStyle w:val="ListParagraph"/>
        <w:ind w:left="1134" w:hanging="357"/>
        <w:jc w:val="both"/>
      </w:pPr>
      <w:r w:rsidRPr="00D16F9D">
        <w:t>Approximately 22 additional patients will experience any immune-related TEAE.</w:t>
      </w:r>
    </w:p>
    <w:p w14:paraId="71A45829" w14:textId="77777777" w:rsidR="00960DCF" w:rsidRPr="00D16F9D" w:rsidRDefault="00960DCF" w:rsidP="00960DCF">
      <w:pPr>
        <w:pStyle w:val="ListParagraph"/>
        <w:ind w:left="1134" w:hanging="357"/>
        <w:jc w:val="both"/>
      </w:pPr>
      <w:r w:rsidRPr="00D16F9D">
        <w:t>Approximately 24 additional patients will experience any DOS-or PBO-related TEAE.</w:t>
      </w:r>
    </w:p>
    <w:p w14:paraId="48D717ED" w14:textId="77777777" w:rsidR="00960DCF" w:rsidRPr="00D16F9D" w:rsidRDefault="00960DCF" w:rsidP="00960DCF">
      <w:pPr>
        <w:pStyle w:val="ListParagraph"/>
        <w:ind w:left="1134" w:hanging="357"/>
        <w:jc w:val="both"/>
      </w:pPr>
      <w:r w:rsidRPr="00D16F9D">
        <w:t>Approximately 2 additional patients will experience any TEAE with the outcome of death.</w:t>
      </w:r>
    </w:p>
    <w:p w14:paraId="7A1772B6" w14:textId="23BB3145" w:rsidR="00B60939" w:rsidRPr="00D16F9D" w:rsidRDefault="00B60939" w:rsidP="00E9094A">
      <w:pPr>
        <w:pStyle w:val="4-SubsectionHeading"/>
      </w:pPr>
      <w:bookmarkStart w:id="48" w:name="_Toc193384670"/>
      <w:r w:rsidRPr="00D16F9D">
        <w:t>Clinical claim</w:t>
      </w:r>
      <w:bookmarkEnd w:id="3"/>
      <w:bookmarkEnd w:id="48"/>
    </w:p>
    <w:p w14:paraId="0F9EF971" w14:textId="70D043FA" w:rsidR="004D7BD5" w:rsidRPr="00BF318C" w:rsidRDefault="004D7BD5" w:rsidP="562BE02C">
      <w:pPr>
        <w:pStyle w:val="3-BodyText"/>
        <w:spacing w:before="0"/>
      </w:pPr>
      <w:r w:rsidRPr="00BF318C">
        <w:t>The resubmission described that, in patients with primary advanced or first recurrent pMMR EC, DOS+CP was superior in terms of effectiveness compared with CP alone</w:t>
      </w:r>
      <w:r w:rsidR="00EE47E0" w:rsidRPr="00BF318C">
        <w:t>, based on the pMMR subgroup results of RUBY</w:t>
      </w:r>
      <w:r w:rsidR="00C765B4" w:rsidRPr="00BF318C">
        <w:t xml:space="preserve">. The resubmission </w:t>
      </w:r>
      <w:r w:rsidR="00EE47E0" w:rsidRPr="00BF318C">
        <w:t>claimed that</w:t>
      </w:r>
      <w:r w:rsidR="00C765B4" w:rsidRPr="00BF318C">
        <w:t xml:space="preserve"> </w:t>
      </w:r>
      <w:r w:rsidR="00EE47E0" w:rsidRPr="00BF318C">
        <w:t>DOS+CP was</w:t>
      </w:r>
      <w:r w:rsidRPr="00BF318C">
        <w:t xml:space="preserve"> inferior </w:t>
      </w:r>
      <w:r w:rsidR="00EE47E0" w:rsidRPr="00BF318C">
        <w:t xml:space="preserve">to CP alone </w:t>
      </w:r>
      <w:r w:rsidRPr="00BF318C">
        <w:t xml:space="preserve">but </w:t>
      </w:r>
      <w:r w:rsidR="00EE47E0" w:rsidRPr="00BF318C">
        <w:t xml:space="preserve">had </w:t>
      </w:r>
      <w:r w:rsidRPr="00BF318C">
        <w:t>a manageable safety profile</w:t>
      </w:r>
      <w:r w:rsidR="00EE47E0" w:rsidRPr="00BF318C">
        <w:t xml:space="preserve"> based on the all-comer results of RUBY</w:t>
      </w:r>
      <w:r w:rsidRPr="00BF318C">
        <w:t xml:space="preserve">. </w:t>
      </w:r>
    </w:p>
    <w:p w14:paraId="45D08E1C" w14:textId="73D0258A" w:rsidR="004D7BD5" w:rsidRPr="00BF318C" w:rsidRDefault="004D7BD5" w:rsidP="562BE02C">
      <w:pPr>
        <w:pStyle w:val="3-BodyText"/>
        <w:spacing w:before="0"/>
      </w:pPr>
      <w:bookmarkStart w:id="49" w:name="_Ref190693601"/>
      <w:r w:rsidRPr="00BF318C">
        <w:t xml:space="preserve">The therapeutic conclusion of superior effectiveness was not adequately supported by the evidence presented the resubmission </w:t>
      </w:r>
      <w:r w:rsidR="00EA6220" w:rsidRPr="00BF318C">
        <w:t xml:space="preserve">and may not be applicable to the </w:t>
      </w:r>
      <w:r w:rsidR="00632903" w:rsidRPr="00BF318C">
        <w:t xml:space="preserve">Australian population </w:t>
      </w:r>
      <w:r w:rsidRPr="00BF318C">
        <w:t>because:</w:t>
      </w:r>
      <w:bookmarkEnd w:id="49"/>
    </w:p>
    <w:p w14:paraId="31FE3163" w14:textId="30D65417" w:rsidR="004D7BD5" w:rsidRPr="00BF318C" w:rsidRDefault="004D7BD5" w:rsidP="562BE02C">
      <w:pPr>
        <w:pStyle w:val="ListParagraph"/>
        <w:ind w:left="1134"/>
        <w:jc w:val="both"/>
      </w:pPr>
      <w:r w:rsidRPr="00BF318C">
        <w:t>Neither OS nor PFS in the pMMR</w:t>
      </w:r>
      <w:r w:rsidR="00EE47E0" w:rsidRPr="00BF318C">
        <w:t xml:space="preserve"> subgroup</w:t>
      </w:r>
      <w:r w:rsidRPr="00BF318C">
        <w:t xml:space="preserve"> were included in the original statistical analysis plan which included multiplicity controls, and as such, no formal statistical testing was conducted in the pMMR subgroup. In RUBY, the 95% confidence interval around the OS HR in pMMR patients (OS HR = 0.79, 95% CI 0.60, 1.04, nominal p-value = 0.0493) at IA2 include</w:t>
      </w:r>
      <w:r w:rsidR="00F3765F" w:rsidRPr="00BF318C">
        <w:t>d</w:t>
      </w:r>
      <w:r w:rsidRPr="00BF318C">
        <w:t xml:space="preserve"> 1.0, </w:t>
      </w:r>
      <w:r w:rsidR="00BE50B2" w:rsidRPr="00BE50B2">
        <w:t xml:space="preserve">and RUBY was not powered to detect differences in the pMMR population as it was not </w:t>
      </w:r>
      <w:r w:rsidRPr="00BF318C">
        <w:t xml:space="preserve">part of the formal statistical analysis plan. </w:t>
      </w:r>
      <w:r w:rsidR="00F0356B">
        <w:t>I</w:t>
      </w:r>
      <w:r w:rsidRPr="00BF318C">
        <w:t>t was likely that the statistically significant OS benefit in the ITT population was driven by the efficacy of DOS in the dMMR populatio</w:t>
      </w:r>
      <w:r w:rsidR="00B531E9" w:rsidRPr="00BF318C">
        <w:t>n</w:t>
      </w:r>
      <w:r w:rsidRPr="00BF318C">
        <w:t>. Tests for interaction conducted during the evaluation also suggest that MMR status was a treatment effect modifier for OS in RUBY</w:t>
      </w:r>
      <w:r w:rsidR="00B531E9" w:rsidRPr="00BF318C">
        <w:t xml:space="preserve">. </w:t>
      </w:r>
      <w:r w:rsidRPr="00BF318C">
        <w:t>No MCID was proposed to determine clinical significance for difference in absolute OS in the pMMR population;</w:t>
      </w:r>
    </w:p>
    <w:p w14:paraId="37FA16E2" w14:textId="0D05B086" w:rsidR="008A081E" w:rsidRPr="00BF318C" w:rsidRDefault="004D7BD5" w:rsidP="562BE02C">
      <w:pPr>
        <w:pStyle w:val="ListParagraph"/>
        <w:ind w:left="1134"/>
        <w:jc w:val="both"/>
      </w:pPr>
      <w:r w:rsidRPr="00BF318C">
        <w:t xml:space="preserve">The usage of DOS beyond disease progression and beyond three years in some patients were not aligned with the proposed restriction and likely favoured DOS+CP. Moreover, in the pMMR population, 32.4% (34/105) patients who progressed received subsequent immunotherapy, whereas these patients would </w:t>
      </w:r>
      <w:r w:rsidRPr="00BF318C">
        <w:lastRenderedPageBreak/>
        <w:t>not be eligible to receive PBS subsidised immunotherapy after progression. This suggests that the OS results in RUBY in the DOS+CP arm would be more favourable than in the proposed PBS population</w:t>
      </w:r>
      <w:r w:rsidR="008A081E" w:rsidRPr="00BF318C">
        <w:t>;</w:t>
      </w:r>
      <w:r w:rsidR="00B531E9" w:rsidRPr="00BF318C">
        <w:t xml:space="preserve"> </w:t>
      </w:r>
    </w:p>
    <w:p w14:paraId="7FB9681F" w14:textId="5A03F72A" w:rsidR="004D7BD5" w:rsidRPr="00BF318C" w:rsidRDefault="008A081E" w:rsidP="562BE02C">
      <w:pPr>
        <w:pStyle w:val="ListParagraph"/>
        <w:ind w:left="1134"/>
        <w:jc w:val="both"/>
      </w:pPr>
      <w:r w:rsidRPr="00BF318C">
        <w:t xml:space="preserve">While </w:t>
      </w:r>
      <w:r w:rsidR="00EA6220" w:rsidRPr="00BF318C">
        <w:t>the proportion of pMMR patients using subsequent immunotherapy in the placebo + CP arm in RUBY at IA2 (50.7%) was similar to current Australian clinical practice (49%), the characteristics of patients using subsequent immunotherapy in RUBY and the duration of subsequent therapy was unknown and may not be reflective of Australian clinical practice, and the OS in the placebo + CP arm of RUBY may not be representative of the Australian population</w:t>
      </w:r>
      <w:r w:rsidR="00E334B5" w:rsidRPr="00BF318C">
        <w:t>; and</w:t>
      </w:r>
    </w:p>
    <w:p w14:paraId="0A7055B8" w14:textId="36A0B880" w:rsidR="00E334B5" w:rsidRDefault="00E334B5" w:rsidP="562BE02C">
      <w:pPr>
        <w:pStyle w:val="ListParagraph"/>
        <w:ind w:left="1134"/>
        <w:jc w:val="both"/>
      </w:pPr>
      <w:r w:rsidRPr="00BF318C">
        <w:t>The PBAC had previously considered that the PFS benefit in the pMMR population (PFS HR = 0.76, 95% CI 0.59, 0.98) was much smaller than in the dMMR population (PFS HR = 0.28, 95% CI 0.16, 0.50) and that combined with the uncertain OS</w:t>
      </w:r>
      <w:r w:rsidRPr="000A6914">
        <w:rPr>
          <w:iCs/>
        </w:rPr>
        <w:t xml:space="preserve"> </w:t>
      </w:r>
      <w:r w:rsidRPr="00BF318C">
        <w:t xml:space="preserve">benefit, the clinical place for dostarlimab as 1L treatment for pMMR EC was unclear (paragraph 7.20, dostarlimab PSD, November 2023 PBAC meeting). Given no new PFS data was presented in RUBY at IA2 and the OS benefit remains </w:t>
      </w:r>
      <w:r w:rsidR="009D0499" w:rsidRPr="00BF318C">
        <w:t>uncertain;</w:t>
      </w:r>
      <w:r w:rsidRPr="00BF318C">
        <w:t xml:space="preserve"> the same conclusion was likely reasonable.</w:t>
      </w:r>
    </w:p>
    <w:p w14:paraId="4A81B8EE" w14:textId="6C64BAC8" w:rsidR="00A008C5" w:rsidRPr="00BF318C" w:rsidRDefault="00ED39F8" w:rsidP="00A008C5">
      <w:pPr>
        <w:pStyle w:val="3-BodyText"/>
      </w:pPr>
      <w:r w:rsidRPr="000A6914">
        <w:rPr>
          <w:iCs/>
        </w:rPr>
        <w:t>W</w:t>
      </w:r>
      <w:r w:rsidR="00722823" w:rsidRPr="000A6914">
        <w:rPr>
          <w:iCs/>
        </w:rPr>
        <w:t>hilst the</w:t>
      </w:r>
      <w:r w:rsidR="0015455A" w:rsidRPr="000A6914">
        <w:rPr>
          <w:iCs/>
        </w:rPr>
        <w:t xml:space="preserve"> </w:t>
      </w:r>
      <w:r w:rsidR="00F76716" w:rsidRPr="000A6914">
        <w:rPr>
          <w:iCs/>
        </w:rPr>
        <w:t>resubmission</w:t>
      </w:r>
      <w:r w:rsidR="0015455A" w:rsidRPr="000A6914">
        <w:rPr>
          <w:iCs/>
        </w:rPr>
        <w:t xml:space="preserve"> </w:t>
      </w:r>
      <w:r w:rsidR="00722823" w:rsidRPr="000A6914">
        <w:rPr>
          <w:iCs/>
        </w:rPr>
        <w:t>p</w:t>
      </w:r>
      <w:r w:rsidR="004E2CF1" w:rsidRPr="000A6914">
        <w:rPr>
          <w:iCs/>
        </w:rPr>
        <w:t>rovided more mature</w:t>
      </w:r>
      <w:r w:rsidR="00F76716" w:rsidRPr="000A6914">
        <w:rPr>
          <w:iCs/>
        </w:rPr>
        <w:t xml:space="preserve"> data, it</w:t>
      </w:r>
      <w:r w:rsidR="00F27E1B" w:rsidRPr="000A6914">
        <w:rPr>
          <w:iCs/>
        </w:rPr>
        <w:t xml:space="preserve"> </w:t>
      </w:r>
      <w:r w:rsidR="0015455A" w:rsidRPr="000A6914">
        <w:rPr>
          <w:iCs/>
        </w:rPr>
        <w:t>di</w:t>
      </w:r>
      <w:r w:rsidR="00ED42A4" w:rsidRPr="000A6914">
        <w:rPr>
          <w:iCs/>
        </w:rPr>
        <w:t>d</w:t>
      </w:r>
      <w:r w:rsidR="0015455A" w:rsidRPr="000A6914">
        <w:rPr>
          <w:iCs/>
        </w:rPr>
        <w:t xml:space="preserve"> not </w:t>
      </w:r>
      <w:r w:rsidR="009E3E3B" w:rsidRPr="000A6914">
        <w:rPr>
          <w:iCs/>
        </w:rPr>
        <w:t>confirm a</w:t>
      </w:r>
      <w:r w:rsidR="00CA7039" w:rsidRPr="000A6914">
        <w:rPr>
          <w:iCs/>
        </w:rPr>
        <w:t xml:space="preserve"> statistically significant</w:t>
      </w:r>
      <w:r w:rsidR="007F27E3" w:rsidRPr="000A6914">
        <w:rPr>
          <w:iCs/>
        </w:rPr>
        <w:t xml:space="preserve"> </w:t>
      </w:r>
      <w:r w:rsidR="009E3E3B" w:rsidRPr="000A6914">
        <w:rPr>
          <w:iCs/>
        </w:rPr>
        <w:t>OS benefit</w:t>
      </w:r>
      <w:r w:rsidR="008F4A09" w:rsidRPr="000A6914">
        <w:rPr>
          <w:iCs/>
        </w:rPr>
        <w:t xml:space="preserve"> in the pMMR subgroup, and</w:t>
      </w:r>
      <w:r w:rsidRPr="000A6914">
        <w:rPr>
          <w:iCs/>
        </w:rPr>
        <w:t xml:space="preserve"> the ESC </w:t>
      </w:r>
      <w:r w:rsidR="00055DFE" w:rsidRPr="000A6914">
        <w:rPr>
          <w:iCs/>
        </w:rPr>
        <w:t>considered</w:t>
      </w:r>
      <w:r w:rsidR="008F4A09" w:rsidRPr="000A6914">
        <w:rPr>
          <w:iCs/>
        </w:rPr>
        <w:t xml:space="preserve"> </w:t>
      </w:r>
      <w:r w:rsidR="005F2AE9" w:rsidRPr="000A6914">
        <w:rPr>
          <w:iCs/>
        </w:rPr>
        <w:t>results in this group are likely to be m</w:t>
      </w:r>
      <w:r w:rsidR="004C730D" w:rsidRPr="000A6914">
        <w:rPr>
          <w:iCs/>
        </w:rPr>
        <w:t>i</w:t>
      </w:r>
      <w:r w:rsidR="005F2AE9" w:rsidRPr="000A6914">
        <w:rPr>
          <w:iCs/>
        </w:rPr>
        <w:t xml:space="preserve">xed. </w:t>
      </w:r>
      <w:r w:rsidR="004C730D" w:rsidRPr="000A6914">
        <w:rPr>
          <w:iCs/>
        </w:rPr>
        <w:t>The ESC did not consider t</w:t>
      </w:r>
      <w:r w:rsidR="008F4A09" w:rsidRPr="000A6914">
        <w:rPr>
          <w:iCs/>
        </w:rPr>
        <w:t xml:space="preserve">he </w:t>
      </w:r>
      <w:r w:rsidR="00AF2550" w:rsidRPr="000A6914">
        <w:rPr>
          <w:iCs/>
        </w:rPr>
        <w:t xml:space="preserve">comparative clinical effectiveness claim </w:t>
      </w:r>
      <w:r w:rsidR="00F14BEC" w:rsidRPr="000A6914">
        <w:rPr>
          <w:iCs/>
        </w:rPr>
        <w:t xml:space="preserve">in the </w:t>
      </w:r>
      <w:r w:rsidR="00A85144" w:rsidRPr="000A6914">
        <w:rPr>
          <w:iCs/>
        </w:rPr>
        <w:t xml:space="preserve">population </w:t>
      </w:r>
      <w:r w:rsidR="00AF2550" w:rsidRPr="000A6914">
        <w:rPr>
          <w:iCs/>
        </w:rPr>
        <w:t xml:space="preserve">was </w:t>
      </w:r>
      <w:r w:rsidR="00A03F0E" w:rsidRPr="000A6914">
        <w:rPr>
          <w:iCs/>
        </w:rPr>
        <w:t>well supported.</w:t>
      </w:r>
    </w:p>
    <w:p w14:paraId="69C6EE80" w14:textId="2964D49E" w:rsidR="00E61924" w:rsidRPr="00C86798" w:rsidRDefault="004D7BD5" w:rsidP="562BE02C">
      <w:pPr>
        <w:pStyle w:val="3-BodyText"/>
        <w:spacing w:before="0"/>
        <w:rPr>
          <w:color w:val="3366FF"/>
        </w:rPr>
      </w:pPr>
      <w:r w:rsidRPr="00BF318C">
        <w:t xml:space="preserve">The </w:t>
      </w:r>
      <w:r w:rsidR="00C070C9" w:rsidRPr="000A6914">
        <w:rPr>
          <w:iCs/>
        </w:rPr>
        <w:t xml:space="preserve">ESC considered the </w:t>
      </w:r>
      <w:r w:rsidRPr="00BF318C">
        <w:t xml:space="preserve">claim of inferior safety </w:t>
      </w:r>
      <w:r w:rsidR="00C070C9" w:rsidRPr="000A6914">
        <w:rPr>
          <w:iCs/>
        </w:rPr>
        <w:t>was</w:t>
      </w:r>
      <w:r w:rsidR="00C070C9">
        <w:t xml:space="preserve"> </w:t>
      </w:r>
      <w:r w:rsidRPr="00BF318C">
        <w:t>reasonable as in RUBY at IA2, DOS+CP was associated with more grade</w:t>
      </w:r>
      <w:r w:rsidRPr="00BF318C">
        <w:rPr>
          <w:rFonts w:cs="Calibri"/>
        </w:rPr>
        <w:t>≥</w:t>
      </w:r>
      <w:r w:rsidRPr="00BF318C">
        <w:t>3 TEAEs, serious AEs and immune related AEs. Though it should be acknowledged that DOS+CP was also associated with more TEAEs resulting in death (five events compared to no events in placebo + CP, RR = 11.23, RD = 0.02) and in these patients the adverse events would not be considered ‘manageable’</w:t>
      </w:r>
      <w:r w:rsidR="006971BB">
        <w:rPr>
          <w:rStyle w:val="FootnoteReference"/>
        </w:rPr>
        <w:footnoteReference w:id="7"/>
      </w:r>
      <w:r w:rsidRPr="00BF318C">
        <w:t>. The PBAC had previously considered that the claim of inferior comparative safety was reasonable (Paragraph 6.43, dostarlimab PSD, November</w:t>
      </w:r>
      <w:r w:rsidR="00C141A0">
        <w:t> </w:t>
      </w:r>
      <w:r w:rsidRPr="00BF318C">
        <w:t>2023 PBAC meeting).</w:t>
      </w:r>
    </w:p>
    <w:p w14:paraId="7E7A6F77" w14:textId="3244ACB0" w:rsidR="00C86798" w:rsidRPr="00CE42B4" w:rsidRDefault="00C86798" w:rsidP="00C86798">
      <w:pPr>
        <w:pStyle w:val="3-BodyText"/>
        <w:rPr>
          <w:snapToGrid w:val="0"/>
        </w:rPr>
      </w:pPr>
      <w:bookmarkStart w:id="50" w:name="_Hlk76376200"/>
      <w:r w:rsidRPr="00CE42B4">
        <w:rPr>
          <w:iCs/>
          <w:snapToGrid w:val="0"/>
        </w:rPr>
        <w:t>The</w:t>
      </w:r>
      <w:r w:rsidRPr="00CE42B4">
        <w:rPr>
          <w:snapToGrid w:val="0"/>
        </w:rPr>
        <w:t xml:space="preserve"> PBAC considered that the claim of superior comparative effectiveness was not adequately supported by the data.</w:t>
      </w:r>
    </w:p>
    <w:p w14:paraId="2893B836" w14:textId="47BC3C81" w:rsidR="00C86798" w:rsidRPr="00C86798" w:rsidRDefault="00C86798">
      <w:pPr>
        <w:pStyle w:val="3-BodyText"/>
        <w:spacing w:before="0"/>
        <w:rPr>
          <w:color w:val="3366FF"/>
        </w:rPr>
      </w:pPr>
      <w:r w:rsidRPr="00C86798">
        <w:rPr>
          <w:snapToGrid w:val="0"/>
        </w:rPr>
        <w:t>The PBAC considered that the claim of inferior comparative safety was reasonable.</w:t>
      </w:r>
      <w:bookmarkEnd w:id="50"/>
    </w:p>
    <w:p w14:paraId="74A1172E" w14:textId="128C170E" w:rsidR="00B60939" w:rsidRPr="00D16F9D" w:rsidRDefault="00B60939" w:rsidP="00E9094A">
      <w:pPr>
        <w:pStyle w:val="4-SubsectionHeading"/>
      </w:pPr>
      <w:bookmarkStart w:id="51" w:name="_Toc22897645"/>
      <w:bookmarkStart w:id="52" w:name="_Toc193384671"/>
      <w:r w:rsidRPr="00D16F9D">
        <w:t>Economic analysis</w:t>
      </w:r>
      <w:bookmarkEnd w:id="51"/>
      <w:bookmarkEnd w:id="52"/>
      <w:r w:rsidR="00491B3A" w:rsidRPr="00D16F9D">
        <w:t xml:space="preserve"> </w:t>
      </w:r>
    </w:p>
    <w:p w14:paraId="72CA6262" w14:textId="47CFCDDF" w:rsidR="00AF59EF" w:rsidRPr="00BF318C" w:rsidRDefault="002E5CBE" w:rsidP="00BB0358">
      <w:pPr>
        <w:pStyle w:val="3-BodyText"/>
      </w:pPr>
      <w:bookmarkStart w:id="53" w:name="_Hlk148454483"/>
      <w:r w:rsidRPr="00BF318C">
        <w:t>The resubmission presented a stepped economic evaluation based on the RUBY trial. The type of economic evaluation presented was a cost-utility analysis</w:t>
      </w:r>
      <w:r w:rsidR="00BB0358">
        <w:t xml:space="preserve"> (CUA)</w:t>
      </w:r>
      <w:r w:rsidRPr="00BF318C">
        <w:t xml:space="preserve">. </w:t>
      </w:r>
      <w:r w:rsidR="00AD026E" w:rsidRPr="000A6914">
        <w:rPr>
          <w:iCs/>
        </w:rPr>
        <w:t>The ESC considered</w:t>
      </w:r>
      <w:r w:rsidR="00BB0358" w:rsidRPr="000A6914">
        <w:rPr>
          <w:iCs/>
        </w:rPr>
        <w:t xml:space="preserve"> a CUA would be reasonable</w:t>
      </w:r>
      <w:r w:rsidR="00AD026E" w:rsidRPr="000A6914">
        <w:rPr>
          <w:iCs/>
        </w:rPr>
        <w:t>, if the clinical claim wa</w:t>
      </w:r>
      <w:r w:rsidR="008A4F9B" w:rsidRPr="000A6914">
        <w:rPr>
          <w:iCs/>
        </w:rPr>
        <w:t>s</w:t>
      </w:r>
      <w:r w:rsidR="00AD026E" w:rsidRPr="000A6914">
        <w:rPr>
          <w:iCs/>
        </w:rPr>
        <w:t xml:space="preserve"> </w:t>
      </w:r>
      <w:r w:rsidR="00C57423" w:rsidRPr="000A6914">
        <w:rPr>
          <w:iCs/>
        </w:rPr>
        <w:t>supported by PBAC</w:t>
      </w:r>
      <w:r w:rsidR="00BB0358" w:rsidRPr="000A6914">
        <w:rPr>
          <w:iCs/>
        </w:rPr>
        <w:t>.</w:t>
      </w:r>
    </w:p>
    <w:p w14:paraId="3F43B81D" w14:textId="050215A8" w:rsidR="00356609" w:rsidRPr="00BF318C" w:rsidRDefault="002E5CBE" w:rsidP="002E5CBE">
      <w:pPr>
        <w:pStyle w:val="3-BodyText"/>
      </w:pPr>
      <w:r w:rsidRPr="00BF318C">
        <w:lastRenderedPageBreak/>
        <w:t xml:space="preserve">The </w:t>
      </w:r>
      <w:r w:rsidR="004C1780" w:rsidRPr="00BF318C">
        <w:t xml:space="preserve">structure of the economic model was </w:t>
      </w:r>
      <w:proofErr w:type="gramStart"/>
      <w:r w:rsidR="004C1780" w:rsidRPr="00BF318C">
        <w:t>similar to</w:t>
      </w:r>
      <w:proofErr w:type="gramEnd"/>
      <w:r w:rsidR="004C1780" w:rsidRPr="00BF318C">
        <w:t xml:space="preserve"> the November 2023 submission</w:t>
      </w:r>
      <w:r w:rsidR="00101D52" w:rsidRPr="00BF318C">
        <w:t>.</w:t>
      </w:r>
      <w:r w:rsidRPr="00BF318C">
        <w:t xml:space="preserve"> OS</w:t>
      </w:r>
      <w:r w:rsidR="00101D52" w:rsidRPr="00BF318C">
        <w:t xml:space="preserve"> was informed by </w:t>
      </w:r>
      <w:r w:rsidR="00CE4B6D" w:rsidRPr="00BF318C">
        <w:t xml:space="preserve">the pMMR population </w:t>
      </w:r>
      <w:r w:rsidR="00101D52" w:rsidRPr="00BF318C">
        <w:t>data from RUBY at IA2</w:t>
      </w:r>
      <w:r w:rsidRPr="00BF318C">
        <w:t>,</w:t>
      </w:r>
      <w:r w:rsidR="00101D52" w:rsidRPr="00BF318C">
        <w:t xml:space="preserve"> with PFS, </w:t>
      </w:r>
      <w:r w:rsidRPr="00BF318C">
        <w:t>time to treatment discontinuation (TTD)</w:t>
      </w:r>
      <w:r w:rsidR="00323E46" w:rsidRPr="00BF318C">
        <w:t xml:space="preserve"> and</w:t>
      </w:r>
      <w:r w:rsidR="00CE4B6D" w:rsidRPr="00BF318C">
        <w:t xml:space="preserve"> utilities </w:t>
      </w:r>
      <w:r w:rsidR="00323E46" w:rsidRPr="00BF318C">
        <w:t>informed by the pMMR population data from RUBY at IA1</w:t>
      </w:r>
      <w:r w:rsidRPr="00BF318C">
        <w:t xml:space="preserve">. </w:t>
      </w:r>
      <w:r w:rsidR="006B5589" w:rsidRPr="00BF318C">
        <w:t>Selected s</w:t>
      </w:r>
      <w:r w:rsidR="00323E46" w:rsidRPr="00BF318C">
        <w:t xml:space="preserve">afety data from the all-comers population was used (see </w:t>
      </w:r>
      <w:r w:rsidR="006B5589" w:rsidRPr="00BF318C">
        <w:t xml:space="preserve">paragraph </w:t>
      </w:r>
      <w:r w:rsidR="006B5589" w:rsidRPr="00BF318C">
        <w:fldChar w:fldCharType="begin"/>
      </w:r>
      <w:r w:rsidR="006B5589" w:rsidRPr="00BF318C">
        <w:instrText xml:space="preserve"> REF _Ref190693118 \r \h </w:instrText>
      </w:r>
      <w:r w:rsidR="00BF318C" w:rsidRPr="00BF318C">
        <w:instrText xml:space="preserve"> \* MERGEFORMAT </w:instrText>
      </w:r>
      <w:r w:rsidR="006B5589" w:rsidRPr="00BF318C">
        <w:fldChar w:fldCharType="separate"/>
      </w:r>
      <w:r w:rsidR="006A3DD4">
        <w:t>6.32</w:t>
      </w:r>
      <w:r w:rsidR="006B5589" w:rsidRPr="00BF318C">
        <w:fldChar w:fldCharType="end"/>
      </w:r>
      <w:r w:rsidR="006B5589" w:rsidRPr="00BF318C">
        <w:t xml:space="preserve">). </w:t>
      </w:r>
      <w:r w:rsidR="00FC01A5" w:rsidRPr="00BF318C">
        <w:t xml:space="preserve">A summary of the key components of the economic evaluation as well as a comparison with economic model in the November 2023 submission is presented in </w:t>
      </w:r>
      <w:r w:rsidR="00FC01A5" w:rsidRPr="00BF318C">
        <w:fldChar w:fldCharType="begin"/>
      </w:r>
      <w:r w:rsidR="00FC01A5" w:rsidRPr="00BF318C">
        <w:instrText xml:space="preserve"> REF _Ref190693255 \h </w:instrText>
      </w:r>
      <w:r w:rsidR="00BF318C" w:rsidRPr="00BF318C">
        <w:instrText xml:space="preserve"> \* MERGEFORMAT </w:instrText>
      </w:r>
      <w:r w:rsidR="00FC01A5" w:rsidRPr="00BF318C">
        <w:fldChar w:fldCharType="separate"/>
      </w:r>
      <w:r w:rsidR="006A3DD4">
        <w:t xml:space="preserve">Table </w:t>
      </w:r>
      <w:r w:rsidR="006A3DD4">
        <w:rPr>
          <w:noProof/>
        </w:rPr>
        <w:t>9</w:t>
      </w:r>
      <w:r w:rsidR="00FC01A5" w:rsidRPr="00BF318C">
        <w:fldChar w:fldCharType="end"/>
      </w:r>
      <w:r w:rsidR="00FC01A5" w:rsidRPr="00BF318C">
        <w:t>.</w:t>
      </w:r>
    </w:p>
    <w:p w14:paraId="50D81FCA" w14:textId="1057B400" w:rsidR="00FC01A5" w:rsidRPr="00D16F9D" w:rsidRDefault="00FC01A5" w:rsidP="00D36433">
      <w:pPr>
        <w:pStyle w:val="Caption"/>
        <w:rPr>
          <w:rStyle w:val="CommentReference"/>
          <w:b/>
          <w:szCs w:val="24"/>
        </w:rPr>
      </w:pPr>
      <w:bookmarkStart w:id="54" w:name="_Ref190693255"/>
      <w:r>
        <w:lastRenderedPageBreak/>
        <w:t xml:space="preserve">Table </w:t>
      </w:r>
      <w:r w:rsidR="00DF038F">
        <w:fldChar w:fldCharType="begin"/>
      </w:r>
      <w:r w:rsidR="00DF038F">
        <w:instrText xml:space="preserve"> SEQ Table \* ARABIC </w:instrText>
      </w:r>
      <w:r w:rsidR="00DF038F">
        <w:fldChar w:fldCharType="separate"/>
      </w:r>
      <w:r w:rsidR="006A3DD4">
        <w:rPr>
          <w:noProof/>
        </w:rPr>
        <w:t>9</w:t>
      </w:r>
      <w:r w:rsidR="00DF038F">
        <w:rPr>
          <w:noProof/>
        </w:rPr>
        <w:fldChar w:fldCharType="end"/>
      </w:r>
      <w:bookmarkEnd w:id="54"/>
      <w:r w:rsidRPr="00D16F9D">
        <w:rPr>
          <w:rStyle w:val="CommentReference"/>
          <w:b/>
          <w:szCs w:val="24"/>
        </w:rPr>
        <w:t>: Key components of the economic evaluation</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28" w:type="dxa"/>
          <w:right w:w="28" w:type="dxa"/>
        </w:tblCellMar>
        <w:tblLook w:val="0000" w:firstRow="0" w:lastRow="0" w:firstColumn="0" w:lastColumn="0" w:noHBand="0" w:noVBand="0"/>
      </w:tblPr>
      <w:tblGrid>
        <w:gridCol w:w="968"/>
        <w:gridCol w:w="2429"/>
        <w:gridCol w:w="2487"/>
        <w:gridCol w:w="3133"/>
      </w:tblGrid>
      <w:tr w:rsidR="00FC01A5" w:rsidRPr="00FC01A5" w14:paraId="1C009879" w14:textId="77777777" w:rsidTr="002B48FE">
        <w:trPr>
          <w:cantSplit/>
          <w:tblHeader/>
        </w:trPr>
        <w:tc>
          <w:tcPr>
            <w:tcW w:w="537" w:type="pct"/>
            <w:vAlign w:val="center"/>
          </w:tcPr>
          <w:p w14:paraId="2A6DF178" w14:textId="77777777" w:rsidR="00FC01A5" w:rsidRPr="00FC01A5" w:rsidRDefault="00FC01A5" w:rsidP="00D36433">
            <w:pPr>
              <w:pStyle w:val="In-tableHeading"/>
              <w:keepNext/>
            </w:pPr>
            <w:r w:rsidRPr="00FC01A5">
              <w:t>Component</w:t>
            </w:r>
          </w:p>
        </w:tc>
        <w:tc>
          <w:tcPr>
            <w:tcW w:w="1347" w:type="pct"/>
            <w:vAlign w:val="center"/>
          </w:tcPr>
          <w:p w14:paraId="56D55FBC" w14:textId="77777777" w:rsidR="00FC01A5" w:rsidRPr="00FC01A5" w:rsidRDefault="00FC01A5" w:rsidP="00D36433">
            <w:pPr>
              <w:pStyle w:val="In-tableHeading"/>
              <w:keepNext/>
            </w:pPr>
            <w:r w:rsidRPr="00FC01A5">
              <w:t>May 2025 (pMMR model)</w:t>
            </w:r>
          </w:p>
        </w:tc>
        <w:tc>
          <w:tcPr>
            <w:tcW w:w="1379" w:type="pct"/>
            <w:vAlign w:val="center"/>
          </w:tcPr>
          <w:p w14:paraId="52C692A7" w14:textId="77777777" w:rsidR="00FC01A5" w:rsidRPr="00FC01A5" w:rsidRDefault="00FC01A5" w:rsidP="00D36433">
            <w:pPr>
              <w:pStyle w:val="In-tableHeading"/>
              <w:keepNext/>
            </w:pPr>
            <w:r w:rsidRPr="00FC01A5">
              <w:t>Nov 2023 (dMMR model)</w:t>
            </w:r>
          </w:p>
        </w:tc>
        <w:tc>
          <w:tcPr>
            <w:tcW w:w="1737" w:type="pct"/>
            <w:vAlign w:val="center"/>
          </w:tcPr>
          <w:p w14:paraId="26F4E4F7" w14:textId="77777777" w:rsidR="00FC01A5" w:rsidRPr="00FC01A5" w:rsidRDefault="00FC01A5" w:rsidP="00D36433">
            <w:pPr>
              <w:pStyle w:val="In-tableHeading"/>
              <w:keepNext/>
            </w:pPr>
            <w:r w:rsidRPr="00FC01A5">
              <w:t>Justification/comments</w:t>
            </w:r>
          </w:p>
        </w:tc>
      </w:tr>
      <w:tr w:rsidR="00FC01A5" w:rsidRPr="00D16F9D" w14:paraId="431D3048" w14:textId="77777777" w:rsidTr="002B48FE">
        <w:trPr>
          <w:cantSplit/>
        </w:trPr>
        <w:tc>
          <w:tcPr>
            <w:tcW w:w="537" w:type="pct"/>
            <w:vAlign w:val="center"/>
          </w:tcPr>
          <w:p w14:paraId="5DE60B09" w14:textId="77777777" w:rsidR="00FC01A5" w:rsidRPr="00D16F9D" w:rsidRDefault="00FC01A5" w:rsidP="00CC521B">
            <w:pPr>
              <w:pStyle w:val="TableText0"/>
            </w:pPr>
            <w:r w:rsidRPr="00D16F9D">
              <w:t>Type of analysis</w:t>
            </w:r>
          </w:p>
        </w:tc>
        <w:tc>
          <w:tcPr>
            <w:tcW w:w="2726" w:type="pct"/>
            <w:gridSpan w:val="2"/>
            <w:vAlign w:val="center"/>
          </w:tcPr>
          <w:p w14:paraId="5D423122" w14:textId="77777777" w:rsidR="00FC01A5" w:rsidRPr="00D16F9D" w:rsidRDefault="00FC01A5" w:rsidP="00CC521B">
            <w:pPr>
              <w:pStyle w:val="TableText0"/>
            </w:pPr>
            <w:r w:rsidRPr="00D16F9D">
              <w:t>Cost-utility analysis</w:t>
            </w:r>
          </w:p>
        </w:tc>
        <w:tc>
          <w:tcPr>
            <w:tcW w:w="1737" w:type="pct"/>
            <w:vAlign w:val="center"/>
          </w:tcPr>
          <w:p w14:paraId="4F63CF86" w14:textId="77777777" w:rsidR="00FC01A5" w:rsidRPr="00534E97" w:rsidRDefault="00FC01A5" w:rsidP="00CC521B">
            <w:pPr>
              <w:pStyle w:val="TableText0"/>
            </w:pPr>
            <w:r w:rsidRPr="00534E97">
              <w:t>Reasonable</w:t>
            </w:r>
          </w:p>
        </w:tc>
      </w:tr>
      <w:tr w:rsidR="00FC01A5" w:rsidRPr="00D16F9D" w14:paraId="287EEAFA" w14:textId="77777777" w:rsidTr="002B48FE">
        <w:trPr>
          <w:cantSplit/>
        </w:trPr>
        <w:tc>
          <w:tcPr>
            <w:tcW w:w="537" w:type="pct"/>
            <w:vAlign w:val="center"/>
          </w:tcPr>
          <w:p w14:paraId="51D20383" w14:textId="77777777" w:rsidR="00FC01A5" w:rsidRPr="00D16F9D" w:rsidRDefault="00FC01A5" w:rsidP="00CC521B">
            <w:pPr>
              <w:pStyle w:val="TableText0"/>
            </w:pPr>
            <w:r w:rsidRPr="00D16F9D">
              <w:t>Outcomes</w:t>
            </w:r>
          </w:p>
        </w:tc>
        <w:tc>
          <w:tcPr>
            <w:tcW w:w="2726" w:type="pct"/>
            <w:gridSpan w:val="2"/>
            <w:vAlign w:val="center"/>
          </w:tcPr>
          <w:p w14:paraId="00DD8BC4" w14:textId="77777777" w:rsidR="00FC01A5" w:rsidRPr="00D16F9D" w:rsidRDefault="00FC01A5" w:rsidP="00CC521B">
            <w:pPr>
              <w:pStyle w:val="TableText0"/>
            </w:pPr>
            <w:r w:rsidRPr="00D16F9D">
              <w:t>Life years gained, quality-adjusted life years</w:t>
            </w:r>
          </w:p>
        </w:tc>
        <w:tc>
          <w:tcPr>
            <w:tcW w:w="1737" w:type="pct"/>
            <w:vAlign w:val="center"/>
          </w:tcPr>
          <w:p w14:paraId="4E478324" w14:textId="77777777" w:rsidR="00FC01A5" w:rsidRPr="00D16F9D" w:rsidRDefault="00FC01A5" w:rsidP="00CC521B">
            <w:pPr>
              <w:pStyle w:val="TableText0"/>
            </w:pPr>
            <w:r w:rsidRPr="00534E97">
              <w:t>Reasonable</w:t>
            </w:r>
          </w:p>
        </w:tc>
      </w:tr>
      <w:tr w:rsidR="00FC01A5" w:rsidRPr="00D16F9D" w14:paraId="7EFABBBA" w14:textId="77777777" w:rsidTr="002B48FE">
        <w:trPr>
          <w:cantSplit/>
        </w:trPr>
        <w:tc>
          <w:tcPr>
            <w:tcW w:w="537" w:type="pct"/>
            <w:vAlign w:val="center"/>
          </w:tcPr>
          <w:p w14:paraId="2809312B" w14:textId="77777777" w:rsidR="00FC01A5" w:rsidRPr="00D16F9D" w:rsidRDefault="00FC01A5" w:rsidP="00CC521B">
            <w:pPr>
              <w:pStyle w:val="TableText0"/>
            </w:pPr>
            <w:r w:rsidRPr="00D16F9D">
              <w:t>Time horizon</w:t>
            </w:r>
          </w:p>
        </w:tc>
        <w:tc>
          <w:tcPr>
            <w:tcW w:w="1347" w:type="pct"/>
            <w:vAlign w:val="center"/>
          </w:tcPr>
          <w:p w14:paraId="03B008E1" w14:textId="77777777" w:rsidR="00FC01A5" w:rsidRPr="00D16F9D" w:rsidRDefault="00FC01A5" w:rsidP="00CC521B">
            <w:pPr>
              <w:pStyle w:val="TableText0"/>
            </w:pPr>
            <w:r w:rsidRPr="00D16F9D">
              <w:t xml:space="preserve">7.5 years in model base case vs 37.5 months follow up in RUBY at IA2 in pMMR patients </w:t>
            </w:r>
          </w:p>
        </w:tc>
        <w:tc>
          <w:tcPr>
            <w:tcW w:w="1379" w:type="pct"/>
            <w:vAlign w:val="center"/>
          </w:tcPr>
          <w:p w14:paraId="13515371" w14:textId="77777777" w:rsidR="00FC01A5" w:rsidRPr="00D16F9D" w:rsidRDefault="00FC01A5" w:rsidP="00CC521B">
            <w:pPr>
              <w:pStyle w:val="TableText0"/>
            </w:pPr>
            <w:r w:rsidRPr="00D16F9D">
              <w:t>10 years in model base case based on median follow up of 24.8 months in RUBY at IA1 for dMMR patients. 7.5 years proposed in PSCR and considered appropriate (paragraph 7.8, dostarlimab PSD, November 2023)</w:t>
            </w:r>
          </w:p>
        </w:tc>
        <w:tc>
          <w:tcPr>
            <w:tcW w:w="1737" w:type="pct"/>
            <w:vAlign w:val="center"/>
          </w:tcPr>
          <w:p w14:paraId="31FAD644" w14:textId="77777777" w:rsidR="00FC01A5" w:rsidRPr="00D16F9D" w:rsidRDefault="00FC01A5" w:rsidP="00CC521B">
            <w:pPr>
              <w:pStyle w:val="TableText0"/>
            </w:pPr>
            <w:r w:rsidRPr="00534E97">
              <w:t>Median OS in pMMR patients (DOS+CP: 34 months, CP: 27 months) was lower than in dMMR patients (DOS+CP: Not reached at 36.4 months median follow-up, CP: 31.4 months), therefore using the same time horizon may not be appropriate and a shorter time horizon for pMMR may be more reasonable.</w:t>
            </w:r>
            <w:r w:rsidRPr="00D16F9D">
              <w:t xml:space="preserve"> </w:t>
            </w:r>
          </w:p>
        </w:tc>
      </w:tr>
      <w:tr w:rsidR="00FC01A5" w:rsidRPr="00D16F9D" w14:paraId="117B62D8" w14:textId="77777777" w:rsidTr="002B48FE">
        <w:trPr>
          <w:cantSplit/>
        </w:trPr>
        <w:tc>
          <w:tcPr>
            <w:tcW w:w="537" w:type="pct"/>
            <w:vAlign w:val="center"/>
          </w:tcPr>
          <w:p w14:paraId="7400C448" w14:textId="77777777" w:rsidR="00FC01A5" w:rsidRPr="00D16F9D" w:rsidRDefault="00FC01A5" w:rsidP="00CC521B">
            <w:pPr>
              <w:pStyle w:val="TableText0"/>
            </w:pPr>
            <w:r w:rsidRPr="00D16F9D">
              <w:t>Methods used to generate results</w:t>
            </w:r>
          </w:p>
        </w:tc>
        <w:tc>
          <w:tcPr>
            <w:tcW w:w="2726" w:type="pct"/>
            <w:gridSpan w:val="2"/>
            <w:vAlign w:val="center"/>
          </w:tcPr>
          <w:p w14:paraId="5C76E5C8" w14:textId="77777777" w:rsidR="00FC01A5" w:rsidRPr="00D16F9D" w:rsidRDefault="00FC01A5" w:rsidP="00CC521B">
            <w:pPr>
              <w:pStyle w:val="TableText0"/>
            </w:pPr>
            <w:r w:rsidRPr="00D16F9D">
              <w:t>Partitioned survival model</w:t>
            </w:r>
          </w:p>
        </w:tc>
        <w:tc>
          <w:tcPr>
            <w:tcW w:w="1737" w:type="pct"/>
            <w:vAlign w:val="center"/>
          </w:tcPr>
          <w:p w14:paraId="585A0B96" w14:textId="77777777" w:rsidR="00FC01A5" w:rsidRPr="00D16F9D" w:rsidRDefault="00FC01A5" w:rsidP="00CC521B">
            <w:pPr>
              <w:pStyle w:val="TableText0"/>
            </w:pPr>
            <w:r w:rsidRPr="001C2B87">
              <w:t>Reasonable</w:t>
            </w:r>
          </w:p>
        </w:tc>
      </w:tr>
      <w:tr w:rsidR="00FC01A5" w:rsidRPr="00D16F9D" w14:paraId="6DB8AF79" w14:textId="77777777" w:rsidTr="002B48FE">
        <w:trPr>
          <w:cantSplit/>
        </w:trPr>
        <w:tc>
          <w:tcPr>
            <w:tcW w:w="537" w:type="pct"/>
            <w:vAlign w:val="center"/>
          </w:tcPr>
          <w:p w14:paraId="458BBAC8" w14:textId="77777777" w:rsidR="00FC01A5" w:rsidRPr="00D16F9D" w:rsidRDefault="00FC01A5" w:rsidP="00CC521B">
            <w:pPr>
              <w:pStyle w:val="TableText0"/>
            </w:pPr>
            <w:r w:rsidRPr="00D16F9D">
              <w:t>Health states</w:t>
            </w:r>
          </w:p>
        </w:tc>
        <w:tc>
          <w:tcPr>
            <w:tcW w:w="2726" w:type="pct"/>
            <w:gridSpan w:val="2"/>
            <w:vAlign w:val="center"/>
          </w:tcPr>
          <w:p w14:paraId="1C895AFB" w14:textId="77777777" w:rsidR="00FC01A5" w:rsidRPr="00D16F9D" w:rsidRDefault="00FC01A5" w:rsidP="00CC521B">
            <w:pPr>
              <w:pStyle w:val="TableText0"/>
            </w:pPr>
            <w:r w:rsidRPr="00D16F9D">
              <w:t>Progression-free; progressed disease; dead</w:t>
            </w:r>
          </w:p>
        </w:tc>
        <w:tc>
          <w:tcPr>
            <w:tcW w:w="1737" w:type="pct"/>
            <w:vAlign w:val="center"/>
          </w:tcPr>
          <w:p w14:paraId="5C741E3B" w14:textId="77777777" w:rsidR="00FC01A5" w:rsidRPr="00D16F9D" w:rsidRDefault="00FC01A5" w:rsidP="00CC521B">
            <w:pPr>
              <w:pStyle w:val="TableText0"/>
            </w:pPr>
            <w:r w:rsidRPr="001C2B87">
              <w:t>Reasonable</w:t>
            </w:r>
          </w:p>
        </w:tc>
      </w:tr>
      <w:tr w:rsidR="00FC01A5" w:rsidRPr="00D16F9D" w14:paraId="5FDB1EEC" w14:textId="77777777" w:rsidTr="002B48FE">
        <w:trPr>
          <w:cantSplit/>
        </w:trPr>
        <w:tc>
          <w:tcPr>
            <w:tcW w:w="537" w:type="pct"/>
            <w:vAlign w:val="center"/>
          </w:tcPr>
          <w:p w14:paraId="6130A054" w14:textId="77777777" w:rsidR="00FC01A5" w:rsidRPr="00D16F9D" w:rsidRDefault="00FC01A5" w:rsidP="00CC521B">
            <w:pPr>
              <w:pStyle w:val="TableText0"/>
            </w:pPr>
            <w:r w:rsidRPr="00D16F9D">
              <w:t>Cycle length</w:t>
            </w:r>
          </w:p>
        </w:tc>
        <w:tc>
          <w:tcPr>
            <w:tcW w:w="2726" w:type="pct"/>
            <w:gridSpan w:val="2"/>
            <w:vAlign w:val="center"/>
          </w:tcPr>
          <w:p w14:paraId="21839B99" w14:textId="77777777" w:rsidR="00FC01A5" w:rsidRPr="00D16F9D" w:rsidRDefault="00FC01A5" w:rsidP="00CC521B">
            <w:pPr>
              <w:pStyle w:val="TableText0"/>
            </w:pPr>
            <w:r w:rsidRPr="00D16F9D">
              <w:t>7 days</w:t>
            </w:r>
          </w:p>
        </w:tc>
        <w:tc>
          <w:tcPr>
            <w:tcW w:w="1737" w:type="pct"/>
            <w:vAlign w:val="center"/>
          </w:tcPr>
          <w:p w14:paraId="50F4F155" w14:textId="77777777" w:rsidR="00FC01A5" w:rsidRPr="00D16F9D" w:rsidRDefault="00FC01A5" w:rsidP="00CC521B">
            <w:pPr>
              <w:pStyle w:val="TableText0"/>
            </w:pPr>
            <w:r w:rsidRPr="001C2B87">
              <w:t>Reasonable</w:t>
            </w:r>
          </w:p>
        </w:tc>
      </w:tr>
      <w:tr w:rsidR="00FC01A5" w:rsidRPr="00D16F9D" w14:paraId="63A83B47" w14:textId="77777777" w:rsidTr="002B48FE">
        <w:trPr>
          <w:cantSplit/>
        </w:trPr>
        <w:tc>
          <w:tcPr>
            <w:tcW w:w="537" w:type="pct"/>
            <w:vAlign w:val="center"/>
          </w:tcPr>
          <w:p w14:paraId="743E23CA" w14:textId="77777777" w:rsidR="00FC01A5" w:rsidRPr="00D16F9D" w:rsidRDefault="00FC01A5" w:rsidP="00CC521B">
            <w:pPr>
              <w:pStyle w:val="TableText0"/>
            </w:pPr>
            <w:r w:rsidRPr="00D16F9D">
              <w:t>Transition probabilities</w:t>
            </w:r>
          </w:p>
        </w:tc>
        <w:tc>
          <w:tcPr>
            <w:tcW w:w="1347" w:type="pct"/>
            <w:vAlign w:val="center"/>
          </w:tcPr>
          <w:p w14:paraId="0EEFF758" w14:textId="77777777" w:rsidR="00FC01A5" w:rsidRPr="00D16F9D" w:rsidRDefault="00FC01A5" w:rsidP="00CC521B">
            <w:pPr>
              <w:pStyle w:val="TableText0"/>
            </w:pPr>
            <w:r w:rsidRPr="00D16F9D">
              <w:t>Until median follow-up</w:t>
            </w:r>
          </w:p>
          <w:p w14:paraId="26F0A14B" w14:textId="77777777" w:rsidR="00FC01A5" w:rsidRPr="00D16F9D" w:rsidRDefault="00FC01A5" w:rsidP="00CC521B">
            <w:pPr>
              <w:pStyle w:val="TableText0"/>
            </w:pPr>
            <w:r w:rsidRPr="00D16F9D">
              <w:t>DOS+CP and CP arm: PFS from RUBY IA1 and OS KM from RUBY IA2</w:t>
            </w:r>
          </w:p>
          <w:p w14:paraId="7868882B" w14:textId="77777777" w:rsidR="00FC01A5" w:rsidRPr="00D16F9D" w:rsidRDefault="00FC01A5" w:rsidP="00CC521B">
            <w:pPr>
              <w:pStyle w:val="TableText0"/>
            </w:pPr>
          </w:p>
          <w:p w14:paraId="5D3CD63A" w14:textId="77777777" w:rsidR="00FC01A5" w:rsidRPr="00D16F9D" w:rsidRDefault="00FC01A5" w:rsidP="00CC521B">
            <w:pPr>
              <w:pStyle w:val="TableText0"/>
            </w:pPr>
            <w:r w:rsidRPr="00D16F9D">
              <w:t>After median follow-up</w:t>
            </w:r>
          </w:p>
          <w:p w14:paraId="01F34B9C" w14:textId="77777777" w:rsidR="00FC01A5" w:rsidRPr="00D16F9D" w:rsidRDefault="00FC01A5" w:rsidP="00CC521B">
            <w:pPr>
              <w:pStyle w:val="TableText0"/>
              <w:rPr>
                <w:vertAlign w:val="superscript"/>
              </w:rPr>
            </w:pPr>
            <w:r w:rsidRPr="00D16F9D">
              <w:t xml:space="preserve">DOS+CP: OS/PFS extrapolated with loglogistic </w:t>
            </w:r>
            <w:r w:rsidRPr="00D16F9D">
              <w:rPr>
                <w:vertAlign w:val="superscript"/>
              </w:rPr>
              <w:t>a</w:t>
            </w:r>
          </w:p>
          <w:p w14:paraId="6DA85FA8" w14:textId="77777777" w:rsidR="00FC01A5" w:rsidRPr="00D16F9D" w:rsidRDefault="00FC01A5" w:rsidP="00CC521B">
            <w:pPr>
              <w:pStyle w:val="TableText0"/>
            </w:pPr>
            <w:r w:rsidRPr="00D16F9D">
              <w:t>CP: OS/PFS extrapolated with loglogistic</w:t>
            </w:r>
          </w:p>
          <w:p w14:paraId="6F6AB4E1" w14:textId="77777777" w:rsidR="00FC01A5" w:rsidRPr="00D16F9D" w:rsidRDefault="00FC01A5" w:rsidP="00CC521B">
            <w:pPr>
              <w:pStyle w:val="TableText0"/>
            </w:pPr>
          </w:p>
          <w:p w14:paraId="6BAA0E73" w14:textId="77777777" w:rsidR="00FC01A5" w:rsidRPr="00D16F9D" w:rsidRDefault="00FC01A5" w:rsidP="00CC521B">
            <w:pPr>
              <w:pStyle w:val="TableText0"/>
            </w:pPr>
            <w:r w:rsidRPr="00D16F9D">
              <w:t>At three years; forced linear convergence of DOS+CP arm PFS and OS to CP arm from three years to 7.5 years</w:t>
            </w:r>
          </w:p>
        </w:tc>
        <w:tc>
          <w:tcPr>
            <w:tcW w:w="1379" w:type="pct"/>
            <w:vAlign w:val="center"/>
          </w:tcPr>
          <w:p w14:paraId="75F95593" w14:textId="77777777" w:rsidR="00FC01A5" w:rsidRPr="00D16F9D" w:rsidRDefault="00FC01A5" w:rsidP="00CC521B">
            <w:pPr>
              <w:pStyle w:val="TableText0"/>
            </w:pPr>
            <w:r w:rsidRPr="00D16F9D">
              <w:t>Until median follow-up</w:t>
            </w:r>
          </w:p>
          <w:p w14:paraId="7954D5B8" w14:textId="77777777" w:rsidR="00FC01A5" w:rsidRPr="00D16F9D" w:rsidRDefault="00FC01A5" w:rsidP="00CC521B">
            <w:pPr>
              <w:pStyle w:val="TableText0"/>
            </w:pPr>
            <w:r w:rsidRPr="00D16F9D">
              <w:t>CP arm: PFS and OS KM from RUBY IA1</w:t>
            </w:r>
          </w:p>
          <w:p w14:paraId="4697F4A5" w14:textId="77777777" w:rsidR="00FC01A5" w:rsidRPr="00D16F9D" w:rsidRDefault="00FC01A5" w:rsidP="00CC521B">
            <w:pPr>
              <w:pStyle w:val="TableText0"/>
            </w:pPr>
            <w:r w:rsidRPr="00D16F9D">
              <w:t>DOS+CP arm: PFS and OS KM from RUBY IA1</w:t>
            </w:r>
          </w:p>
          <w:p w14:paraId="4E914112" w14:textId="77777777" w:rsidR="00FC01A5" w:rsidRPr="00D16F9D" w:rsidRDefault="00FC01A5" w:rsidP="00CC521B">
            <w:pPr>
              <w:pStyle w:val="TableText0"/>
            </w:pPr>
          </w:p>
          <w:p w14:paraId="357A354B" w14:textId="77777777" w:rsidR="00FC01A5" w:rsidRPr="00D16F9D" w:rsidRDefault="00FC01A5" w:rsidP="00CC521B">
            <w:pPr>
              <w:pStyle w:val="TableText0"/>
            </w:pPr>
            <w:r w:rsidRPr="00D16F9D">
              <w:t>After median follow-up</w:t>
            </w:r>
          </w:p>
          <w:p w14:paraId="2C5B4B59" w14:textId="77777777" w:rsidR="00FC01A5" w:rsidRPr="00D16F9D" w:rsidRDefault="00FC01A5" w:rsidP="00CC521B">
            <w:pPr>
              <w:pStyle w:val="TableText0"/>
            </w:pPr>
            <w:r w:rsidRPr="00D16F9D">
              <w:t>CP arm: PFS and OS from Miller 2020</w:t>
            </w:r>
          </w:p>
          <w:p w14:paraId="45666BA6" w14:textId="77777777" w:rsidR="00FC01A5" w:rsidRPr="00D16F9D" w:rsidRDefault="00FC01A5" w:rsidP="00CC521B">
            <w:pPr>
              <w:pStyle w:val="TableText0"/>
            </w:pPr>
            <w:r w:rsidRPr="00D16F9D">
              <w:t>DOS+CP arm: HR applied to CP arm (OS HR=0.30 and PFS HR=0.28 for dMMR cohort; OS HR=0.64 and PFS HR=0.64 for all-comers) until three years; forced linear convergence to CP arm from three years to 10 years (7.5 years after PSCR)</w:t>
            </w:r>
          </w:p>
        </w:tc>
        <w:tc>
          <w:tcPr>
            <w:tcW w:w="1737" w:type="pct"/>
            <w:vAlign w:val="center"/>
          </w:tcPr>
          <w:p w14:paraId="053CA2BD" w14:textId="77777777" w:rsidR="00FC01A5" w:rsidRPr="00D16F9D" w:rsidRDefault="00FC01A5" w:rsidP="00CC521B">
            <w:pPr>
              <w:pStyle w:val="TableText0"/>
            </w:pPr>
            <w:r w:rsidRPr="00D16F9D">
              <w:t>May 2025 model updated to reflect the pMMR population of the RUBY trial and OS data from the IA2 data-cut of RUBY.</w:t>
            </w:r>
          </w:p>
          <w:p w14:paraId="023BE190" w14:textId="77777777" w:rsidR="00FC01A5" w:rsidRPr="00D16F9D" w:rsidRDefault="00FC01A5" w:rsidP="00CC521B">
            <w:pPr>
              <w:pStyle w:val="TableText0"/>
            </w:pPr>
          </w:p>
          <w:p w14:paraId="4E490DEE" w14:textId="6B1FF034" w:rsidR="00FC01A5" w:rsidRPr="00D16F9D" w:rsidRDefault="00FC01A5" w:rsidP="00CC521B">
            <w:pPr>
              <w:pStyle w:val="TableText0"/>
              <w:rPr>
                <w:i/>
                <w:iCs/>
              </w:rPr>
            </w:pPr>
            <w:r w:rsidRPr="00D16F9D">
              <w:t xml:space="preserve">The ESC previously considered </w:t>
            </w:r>
            <w:r w:rsidR="00E651B0">
              <w:t xml:space="preserve">that compared to relying on Miller 2020, </w:t>
            </w:r>
            <w:r w:rsidRPr="00D16F9D">
              <w:t xml:space="preserve">parametric extrapolations appear more clinically plausible for the proposed PBS population (paragraph 6.60, dostarlimab PSD, November 2023 PBAC meeting). </w:t>
            </w:r>
            <w:r w:rsidR="00E651B0" w:rsidRPr="00D92BC4">
              <w:t>The use of p</w:t>
            </w:r>
            <w:r w:rsidRPr="00D92BC4">
              <w:t xml:space="preserve">arametric </w:t>
            </w:r>
            <w:r w:rsidR="009D0499" w:rsidRPr="00D92BC4">
              <w:t>extrapolations</w:t>
            </w:r>
            <w:r w:rsidR="00E651B0" w:rsidRPr="00D92BC4">
              <w:t xml:space="preserve"> in the resubmission</w:t>
            </w:r>
            <w:r w:rsidRPr="00D92BC4">
              <w:t xml:space="preserve"> were reasonable. </w:t>
            </w:r>
            <w:r w:rsidR="009D0499" w:rsidRPr="00D92BC4">
              <w:t>However,</w:t>
            </w:r>
            <w:r w:rsidRPr="00D92BC4">
              <w:t xml:space="preserve"> the linear convergence applied in the resubmission’s model </w:t>
            </w:r>
            <w:r w:rsidR="00D92BC4">
              <w:rPr>
                <w:i/>
                <w:iCs/>
              </w:rPr>
              <w:t>was</w:t>
            </w:r>
            <w:r w:rsidR="00D92BC4" w:rsidRPr="00D92BC4">
              <w:t xml:space="preserve"> </w:t>
            </w:r>
            <w:r w:rsidRPr="00D92BC4">
              <w:t>not reasonable.</w:t>
            </w:r>
          </w:p>
        </w:tc>
      </w:tr>
      <w:tr w:rsidR="00FC01A5" w:rsidRPr="00D16F9D" w14:paraId="1C68E9F6" w14:textId="77777777" w:rsidTr="002B48FE">
        <w:trPr>
          <w:cantSplit/>
        </w:trPr>
        <w:tc>
          <w:tcPr>
            <w:tcW w:w="537" w:type="pct"/>
            <w:vAlign w:val="center"/>
          </w:tcPr>
          <w:p w14:paraId="47F6FF24" w14:textId="0A6A285B" w:rsidR="00FC01A5" w:rsidRPr="00D16F9D" w:rsidRDefault="00FC01A5" w:rsidP="00CC521B">
            <w:pPr>
              <w:pStyle w:val="TableText0"/>
            </w:pPr>
            <w:r w:rsidRPr="00D16F9D">
              <w:t>Health-related quality of life</w:t>
            </w:r>
            <w:r w:rsidR="005503E4">
              <w:t xml:space="preserve"> </w:t>
            </w:r>
            <w:r w:rsidR="005503E4">
              <w:rPr>
                <w:vertAlign w:val="superscript"/>
              </w:rPr>
              <w:t>b</w:t>
            </w:r>
          </w:p>
        </w:tc>
        <w:tc>
          <w:tcPr>
            <w:tcW w:w="1347" w:type="pct"/>
            <w:vAlign w:val="center"/>
          </w:tcPr>
          <w:p w14:paraId="69A6D494" w14:textId="77777777" w:rsidR="00FC01A5" w:rsidRPr="00D16F9D" w:rsidRDefault="00FC01A5" w:rsidP="00CC521B">
            <w:pPr>
              <w:pStyle w:val="TableText0"/>
            </w:pPr>
            <w:r w:rsidRPr="00D16F9D">
              <w:t>Based on EQ-5D-5L scores from RUBY IA1 (using Norman 2023 scoring algorithm)</w:t>
            </w:r>
          </w:p>
          <w:p w14:paraId="40361D10" w14:textId="06FBC226" w:rsidR="00FC01A5" w:rsidRPr="00D16F9D" w:rsidRDefault="00520831" w:rsidP="00CC521B">
            <w:pPr>
              <w:pStyle w:val="TableText0"/>
            </w:pPr>
            <w:r>
              <w:t>p</w:t>
            </w:r>
            <w:r w:rsidR="00FC01A5" w:rsidRPr="00D16F9D">
              <w:t>MMR: PFS utility: 0.8760 for both arms; PD utility: 0.8285 for both arms</w:t>
            </w:r>
          </w:p>
        </w:tc>
        <w:tc>
          <w:tcPr>
            <w:tcW w:w="1379" w:type="pct"/>
            <w:vAlign w:val="center"/>
          </w:tcPr>
          <w:p w14:paraId="7705CCD8" w14:textId="77777777" w:rsidR="00FC01A5" w:rsidRPr="00D16F9D" w:rsidRDefault="00FC01A5" w:rsidP="00CC521B">
            <w:pPr>
              <w:pStyle w:val="TableText0"/>
            </w:pPr>
            <w:r w:rsidRPr="00D16F9D">
              <w:t>Based on EQ-5D-5L scores from RUBY IA1 (using Viney 2011 scoring algorithm)</w:t>
            </w:r>
          </w:p>
          <w:p w14:paraId="34907919" w14:textId="77777777" w:rsidR="00FC01A5" w:rsidRPr="00D16F9D" w:rsidRDefault="00FC01A5" w:rsidP="00CC521B">
            <w:pPr>
              <w:pStyle w:val="TableText0"/>
            </w:pPr>
            <w:r w:rsidRPr="00D16F9D">
              <w:t>dMMR: PFS utility: 0.7747 for both arms; PD utility: 0.7402 for both arms</w:t>
            </w:r>
          </w:p>
        </w:tc>
        <w:tc>
          <w:tcPr>
            <w:tcW w:w="1737" w:type="pct"/>
            <w:vAlign w:val="center"/>
          </w:tcPr>
          <w:p w14:paraId="25828D06" w14:textId="7BBCCBD4" w:rsidR="00FC01A5" w:rsidRPr="00D16F9D" w:rsidRDefault="00FC01A5" w:rsidP="00CC521B">
            <w:pPr>
              <w:pStyle w:val="TableText0"/>
            </w:pPr>
            <w:r w:rsidRPr="00D16F9D">
              <w:t xml:space="preserve">Updated to use Norman 2023 based on ESC advice (paragraph 6.47, dostarlimab PSD, November 2023 PBAC meeting). </w:t>
            </w:r>
            <w:r w:rsidR="009D0499" w:rsidRPr="00E651B0">
              <w:t>However,</w:t>
            </w:r>
            <w:r w:rsidRPr="00E651B0">
              <w:t xml:space="preserve"> this introduced an issue of consistency between the November 2023 and May 2025 model</w:t>
            </w:r>
            <w:r w:rsidR="00D92BC4">
              <w:t>.</w:t>
            </w:r>
            <w:r w:rsidRPr="00D16F9D">
              <w:t xml:space="preserve"> </w:t>
            </w:r>
          </w:p>
        </w:tc>
      </w:tr>
      <w:tr w:rsidR="00FC01A5" w:rsidRPr="00D92BC4" w14:paraId="750F85AF" w14:textId="77777777" w:rsidTr="002B48FE">
        <w:trPr>
          <w:cantSplit/>
        </w:trPr>
        <w:tc>
          <w:tcPr>
            <w:tcW w:w="537" w:type="pct"/>
            <w:vAlign w:val="center"/>
          </w:tcPr>
          <w:p w14:paraId="7FE4407B" w14:textId="77777777" w:rsidR="00FC01A5" w:rsidRPr="00D92BC4" w:rsidRDefault="00FC01A5" w:rsidP="00CC521B">
            <w:pPr>
              <w:pStyle w:val="TableText0"/>
            </w:pPr>
            <w:r w:rsidRPr="00D92BC4">
              <w:t>Software package</w:t>
            </w:r>
          </w:p>
        </w:tc>
        <w:tc>
          <w:tcPr>
            <w:tcW w:w="2726" w:type="pct"/>
            <w:gridSpan w:val="2"/>
            <w:vAlign w:val="center"/>
          </w:tcPr>
          <w:p w14:paraId="728A9EC6" w14:textId="77777777" w:rsidR="00FC01A5" w:rsidRPr="00D92BC4" w:rsidRDefault="00FC01A5" w:rsidP="00CC521B">
            <w:pPr>
              <w:pStyle w:val="TableText0"/>
            </w:pPr>
            <w:r w:rsidRPr="00D92BC4">
              <w:t xml:space="preserve">Microsoft Excel </w:t>
            </w:r>
          </w:p>
        </w:tc>
        <w:tc>
          <w:tcPr>
            <w:tcW w:w="1737" w:type="pct"/>
            <w:vAlign w:val="center"/>
          </w:tcPr>
          <w:p w14:paraId="4AFA07F1" w14:textId="77777777" w:rsidR="00FC01A5" w:rsidRPr="00D92BC4" w:rsidRDefault="00FC01A5" w:rsidP="00CC521B">
            <w:pPr>
              <w:pStyle w:val="TableText0"/>
            </w:pPr>
            <w:r w:rsidRPr="00D92BC4">
              <w:t>Reasonable</w:t>
            </w:r>
          </w:p>
        </w:tc>
      </w:tr>
    </w:tbl>
    <w:p w14:paraId="0FBB1F4F" w14:textId="77777777" w:rsidR="00FC01A5" w:rsidRPr="00D92BC4" w:rsidRDefault="00FC01A5" w:rsidP="00D36433">
      <w:pPr>
        <w:pStyle w:val="FooterTableFigure"/>
        <w:keepNext/>
        <w:keepLines/>
        <w:spacing w:after="0"/>
        <w:contextualSpacing w:val="0"/>
        <w:rPr>
          <w:szCs w:val="18"/>
        </w:rPr>
      </w:pPr>
      <w:r w:rsidRPr="00D92BC4">
        <w:rPr>
          <w:szCs w:val="18"/>
        </w:rPr>
        <w:t xml:space="preserve">Source: Table 54, p111 and table 55, p113 of the resubmission, </w:t>
      </w:r>
    </w:p>
    <w:p w14:paraId="18ACDAAA" w14:textId="77777777" w:rsidR="00FC01A5" w:rsidRPr="00D16F9D" w:rsidRDefault="00FC01A5" w:rsidP="562BE02C">
      <w:pPr>
        <w:pStyle w:val="FooterTableFigure"/>
        <w:keepNext/>
        <w:keepLines/>
        <w:spacing w:after="0"/>
      </w:pPr>
      <w:r w:rsidRPr="00D92BC4">
        <w:t>CP = carboplatin + paclitaxel; DOS = dostarlimab; dMMR = mismatch</w:t>
      </w:r>
      <w:r w:rsidRPr="0BE52701">
        <w:t xml:space="preserve"> repair deficient; EQ-5D-5L = = European Quality of Life 5 Dimensions 5 Level; ESC = economic sub-committee; HR = hazard ratio; IA = interim analysis; KM + Kaplan-Meier; OS = overall survival; PFS = progression free survival; pMMR = mismatch repair proficient; PSCR = pre-subcommittee response; PSD = public summary document; </w:t>
      </w:r>
    </w:p>
    <w:p w14:paraId="3A4D71BE" w14:textId="474BA1BE" w:rsidR="00FC01A5" w:rsidRDefault="00FC01A5" w:rsidP="0052754B">
      <w:pPr>
        <w:pStyle w:val="TableNotes"/>
        <w:keepLines/>
        <w:rPr>
          <w:sz w:val="18"/>
          <w:szCs w:val="18"/>
        </w:rPr>
      </w:pPr>
      <w:r w:rsidRPr="00D16F9D">
        <w:rPr>
          <w:sz w:val="18"/>
          <w:szCs w:val="18"/>
        </w:rPr>
        <w:t>a Note: in the base case the parametric function applied for the extrapolation of OS in the DOS arm does not impact the model results as curve convergence is applied immediately following KM data.</w:t>
      </w:r>
    </w:p>
    <w:p w14:paraId="3624477E" w14:textId="128C9AEF" w:rsidR="005503E4" w:rsidRPr="00D16F9D" w:rsidRDefault="005503E4" w:rsidP="0052754B">
      <w:pPr>
        <w:pStyle w:val="TableNotes"/>
        <w:keepLines/>
        <w:rPr>
          <w:sz w:val="18"/>
          <w:szCs w:val="18"/>
        </w:rPr>
      </w:pPr>
      <w:r>
        <w:rPr>
          <w:sz w:val="18"/>
          <w:szCs w:val="18"/>
        </w:rPr>
        <w:t xml:space="preserve">b </w:t>
      </w:r>
      <w:r w:rsidR="00B432BE" w:rsidRPr="00B432BE">
        <w:rPr>
          <w:i/>
          <w:iCs/>
          <w:sz w:val="18"/>
          <w:szCs w:val="18"/>
        </w:rPr>
        <w:t>Note that the utility values were provided for the purposes of informing the PBAC consideration. Interpretation of the results and their application should therefore be limited to seeking to understand the basis for the PBAC outcome and should not be used for any other purpose.</w:t>
      </w:r>
    </w:p>
    <w:p w14:paraId="6788745A" w14:textId="3B88D196" w:rsidR="000E6029" w:rsidRPr="00BF318C" w:rsidRDefault="000E6029" w:rsidP="00DF241F">
      <w:pPr>
        <w:pStyle w:val="3-BodyText"/>
      </w:pPr>
      <w:bookmarkStart w:id="55" w:name="_Ref190708078"/>
      <w:bookmarkEnd w:id="53"/>
      <w:r w:rsidRPr="00BF318C">
        <w:lastRenderedPageBreak/>
        <w:t>The use of parametric extrapolations based on RUBY data to inform the model was a key difference compared to the November 2023 submission. In the November 2023 submission, after the median follow-up, OS and PFS in the CP arm were instead informed by Miller 2020, which reported outcomes from the GOG0209 study, a phase III, randomised, noninferiority, open-label study of CP versus paclitaxel-doxorubicin-cisplatin (TAP) in 1L A/R EC, which enrolled patients between 2003 and 2009. However, the ESC considered that the long-term survival outcomes in Miller 2020 were implausibly high for the proposed PBS population due to enrolling patients with less severe disease compared to RUBY, and the use of parametric extrapolations for PFS and OS curves were more clinically plausible (paragraph 6.60, dostarlimab PSD, November 2023 PBAC meeting).</w:t>
      </w:r>
      <w:bookmarkEnd w:id="55"/>
      <w:r w:rsidR="008E3241" w:rsidRPr="00BF318C">
        <w:t xml:space="preserve"> </w:t>
      </w:r>
      <w:r w:rsidR="00AF5152" w:rsidRPr="00BF318C">
        <w:t>It was unclear if there was</w:t>
      </w:r>
      <w:r w:rsidR="008E3241" w:rsidRPr="00BF318C">
        <w:t xml:space="preserve"> a preference for </w:t>
      </w:r>
      <w:r w:rsidR="00B8764A" w:rsidRPr="00BF318C">
        <w:t>any specific parametric</w:t>
      </w:r>
      <w:r w:rsidR="00AF5152" w:rsidRPr="00BF318C">
        <w:t xml:space="preserve"> function for any extrapolation for DOS+CP in dMMR or the all-comers population at the November 2023 PBAC meeting. </w:t>
      </w:r>
      <w:r w:rsidR="004B703E" w:rsidRPr="000A6914">
        <w:rPr>
          <w:iCs/>
        </w:rPr>
        <w:t xml:space="preserve">The ESC noted there were still relatively large numbers alive at </w:t>
      </w:r>
      <w:r w:rsidR="00976B03" w:rsidRPr="000A6914">
        <w:rPr>
          <w:iCs/>
        </w:rPr>
        <w:t xml:space="preserve">the </w:t>
      </w:r>
      <w:r w:rsidR="004B703E" w:rsidRPr="000A6914">
        <w:rPr>
          <w:iCs/>
        </w:rPr>
        <w:t>median follow up cut point</w:t>
      </w:r>
      <w:r w:rsidR="007A7EB6" w:rsidRPr="000A6914">
        <w:rPr>
          <w:iCs/>
        </w:rPr>
        <w:t xml:space="preserve"> and </w:t>
      </w:r>
      <w:r w:rsidR="00B1508F" w:rsidRPr="000A6914">
        <w:rPr>
          <w:iCs/>
        </w:rPr>
        <w:t>it would be informative</w:t>
      </w:r>
      <w:r w:rsidR="00733A1A" w:rsidRPr="000A6914">
        <w:rPr>
          <w:iCs/>
        </w:rPr>
        <w:t xml:space="preserve"> to see the</w:t>
      </w:r>
      <w:r w:rsidR="004B703E" w:rsidRPr="000A6914">
        <w:rPr>
          <w:iCs/>
        </w:rPr>
        <w:t xml:space="preserve"> </w:t>
      </w:r>
      <w:proofErr w:type="spellStart"/>
      <w:r w:rsidR="004B703E" w:rsidRPr="000A6914">
        <w:rPr>
          <w:iCs/>
        </w:rPr>
        <w:t>Gebski</w:t>
      </w:r>
      <w:proofErr w:type="spellEnd"/>
      <w:r w:rsidR="004B703E" w:rsidRPr="000A6914">
        <w:rPr>
          <w:iCs/>
        </w:rPr>
        <w:t xml:space="preserve"> criterion </w:t>
      </w:r>
      <w:r w:rsidR="00733A1A" w:rsidRPr="000A6914">
        <w:rPr>
          <w:iCs/>
        </w:rPr>
        <w:t xml:space="preserve">used </w:t>
      </w:r>
      <w:r w:rsidR="004B703E" w:rsidRPr="000A6914">
        <w:rPr>
          <w:iCs/>
        </w:rPr>
        <w:t xml:space="preserve">as an alternative approach to determine the </w:t>
      </w:r>
      <w:r w:rsidR="00932167" w:rsidRPr="000A6914">
        <w:rPr>
          <w:iCs/>
        </w:rPr>
        <w:t>extrapolation</w:t>
      </w:r>
      <w:r w:rsidR="004B703E" w:rsidRPr="000A6914">
        <w:rPr>
          <w:iCs/>
        </w:rPr>
        <w:t xml:space="preserve"> point for </w:t>
      </w:r>
      <w:r w:rsidR="00D7532C" w:rsidRPr="000A6914">
        <w:rPr>
          <w:iCs/>
        </w:rPr>
        <w:t xml:space="preserve">the </w:t>
      </w:r>
      <w:r w:rsidR="004B703E" w:rsidRPr="000A6914">
        <w:rPr>
          <w:iCs/>
        </w:rPr>
        <w:t>KM curves</w:t>
      </w:r>
      <w:r w:rsidR="00932167" w:rsidRPr="000A6914">
        <w:rPr>
          <w:iCs/>
        </w:rPr>
        <w:t>.</w:t>
      </w:r>
    </w:p>
    <w:p w14:paraId="747C3A8E" w14:textId="060B9F1C" w:rsidR="000E6029" w:rsidRPr="00BF318C" w:rsidRDefault="000E6029" w:rsidP="00641FB3">
      <w:pPr>
        <w:pStyle w:val="3-BodyText"/>
      </w:pPr>
      <w:r w:rsidRPr="00BF318C">
        <w:t xml:space="preserve">In the base case of the economic model, </w:t>
      </w:r>
      <w:r w:rsidR="00DD572B" w:rsidRPr="00BF318C">
        <w:t xml:space="preserve">the loglogistic parametric function was used to extrapolate the PFS curve beyond the median follow-up duration </w:t>
      </w:r>
      <w:r w:rsidR="005A3432" w:rsidRPr="00BF318C">
        <w:t xml:space="preserve">at RUBY IA1 </w:t>
      </w:r>
      <w:r w:rsidR="0007427E" w:rsidRPr="00BF318C">
        <w:t xml:space="preserve">for both the DOS+CP arm </w:t>
      </w:r>
      <w:r w:rsidR="00DD572B" w:rsidRPr="00BF318C">
        <w:t>(2</w:t>
      </w:r>
      <w:r w:rsidR="0007427E" w:rsidRPr="00BF318C">
        <w:t>5.82 months) and the CP arm (25.36 months).</w:t>
      </w:r>
      <w:r w:rsidR="0020315C" w:rsidRPr="00BF318C">
        <w:t xml:space="preserve"> It was unclear why the loglogistic function was chosen for the DOS+CP arm PFS extrapolation as the lognormal function had the best statistical fit by both Akaike Information Criterion (AIC) and Bayesian Information Criterion (BIC). Nonetheless, the choice of parametric extrapolation for PFS in the DOS+CP arm had only a small impact (using the lognormal function for the PFS extrapolation in DOS+CP decreased the ICER by </w:t>
      </w:r>
      <w:r w:rsidR="00EC5F4F" w:rsidRPr="006A3DD4">
        <w:rPr>
          <w:color w:val="000000"/>
          <w:w w:val="15"/>
          <w:shd w:val="solid" w:color="000000" w:fill="000000"/>
          <w:fitText w:val="-20" w:id="-662992378"/>
          <w14:textFill>
            <w14:solidFill>
              <w14:srgbClr w14:val="000000">
                <w14:alpha w14:val="100000"/>
              </w14:srgbClr>
            </w14:solidFill>
          </w14:textFill>
        </w:rPr>
        <w:t xml:space="preserve">|  </w:t>
      </w:r>
      <w:r w:rsidR="00EC5F4F" w:rsidRPr="006A3DD4">
        <w:rPr>
          <w:color w:val="000000"/>
          <w:spacing w:val="-69"/>
          <w:w w:val="15"/>
          <w:shd w:val="solid" w:color="000000" w:fill="000000"/>
          <w:fitText w:val="-20" w:id="-662992378"/>
          <w14:textFill>
            <w14:solidFill>
              <w14:srgbClr w14:val="000000">
                <w14:alpha w14:val="100000"/>
              </w14:srgbClr>
            </w14:solidFill>
          </w14:textFill>
        </w:rPr>
        <w:t>|</w:t>
      </w:r>
      <w:r w:rsidR="0020315C" w:rsidRPr="00BF318C">
        <w:t>%). This was likely due to the assumption of convergence starting at three years (such that the extrapolation impacted the model directly only between the end of follow-up at 25.8</w:t>
      </w:r>
      <w:r w:rsidR="008B34BD">
        <w:t> </w:t>
      </w:r>
      <w:r w:rsidR="0020315C" w:rsidRPr="00BF318C">
        <w:t>months till 36 months</w:t>
      </w:r>
      <w:r w:rsidR="00AB397A" w:rsidRPr="00BF318C">
        <w:t xml:space="preserve">, after which the linear extrapolation </w:t>
      </w:r>
      <w:r w:rsidR="000708A2" w:rsidRPr="00BF318C">
        <w:t>wa</w:t>
      </w:r>
      <w:r w:rsidR="00B86088" w:rsidRPr="00BF318C">
        <w:t xml:space="preserve">s applied and the extrapolation </w:t>
      </w:r>
      <w:r w:rsidR="000708A2" w:rsidRPr="00BF318C">
        <w:t>bec</w:t>
      </w:r>
      <w:r w:rsidR="00614B70" w:rsidRPr="00BF318C">
        <w:t>ame</w:t>
      </w:r>
      <w:r w:rsidR="000708A2" w:rsidRPr="00BF318C">
        <w:t xml:space="preserve"> ir</w:t>
      </w:r>
      <w:r w:rsidR="00B86088" w:rsidRPr="00BF318C">
        <w:t>relevant</w:t>
      </w:r>
      <w:r w:rsidR="0020315C" w:rsidRPr="00BF318C">
        <w:t>) as well as the relatively small difference between PD and PF utilities. Loglogistic was the best fit by AIC and BIC for the CP arm for PFS.</w:t>
      </w:r>
    </w:p>
    <w:p w14:paraId="2D6874CD" w14:textId="32080553" w:rsidR="0020315C" w:rsidRPr="00BF318C" w:rsidRDefault="005A3432" w:rsidP="00641FB3">
      <w:pPr>
        <w:pStyle w:val="3-BodyText"/>
      </w:pPr>
      <w:r w:rsidRPr="00BF318C">
        <w:t>In the base case of the economic model, the loglogistic parametric function was used to extrapolate the OS curve beyond the median follow-up duration at RUBY IA2 for both the DOS+CP arm (37.62 months) and the CP arm (37.16 months). However,</w:t>
      </w:r>
      <w:r w:rsidR="00A85B47" w:rsidRPr="00BF318C">
        <w:t xml:space="preserve"> as </w:t>
      </w:r>
      <w:r w:rsidR="006048B2" w:rsidRPr="00BF318C">
        <w:t xml:space="preserve">linear </w:t>
      </w:r>
      <w:r w:rsidR="00A85B47" w:rsidRPr="00BF318C">
        <w:t>convergence was assumed to star</w:t>
      </w:r>
      <w:r w:rsidR="006048B2" w:rsidRPr="00BF318C">
        <w:t>t</w:t>
      </w:r>
      <w:r w:rsidR="00A85B47" w:rsidRPr="00BF318C">
        <w:t xml:space="preserve"> from </w:t>
      </w:r>
      <w:r w:rsidR="006048B2" w:rsidRPr="00BF318C">
        <w:t xml:space="preserve">36 months, the extrapolation function for OS in the DOS+CP arm </w:t>
      </w:r>
      <w:r w:rsidR="005F6B3D" w:rsidRPr="00BF318C">
        <w:t>ha</w:t>
      </w:r>
      <w:r w:rsidR="00F01B90" w:rsidRPr="00BF318C">
        <w:t>d</w:t>
      </w:r>
      <w:r w:rsidR="005F6B3D" w:rsidRPr="00BF318C">
        <w:t xml:space="preserve"> a minor</w:t>
      </w:r>
      <w:r w:rsidR="006048B2" w:rsidRPr="00BF318C">
        <w:t xml:space="preserve"> impact </w:t>
      </w:r>
      <w:r w:rsidR="005F6B3D" w:rsidRPr="00BF318C">
        <w:t xml:space="preserve">on </w:t>
      </w:r>
      <w:r w:rsidR="006048B2" w:rsidRPr="00BF318C">
        <w:t xml:space="preserve">the model in the base case. </w:t>
      </w:r>
    </w:p>
    <w:p w14:paraId="5A2D05BF" w14:textId="0CEFA9EF" w:rsidR="00B911B6" w:rsidRPr="00BF318C" w:rsidRDefault="00170AB1" w:rsidP="00641FB3">
      <w:pPr>
        <w:pStyle w:val="3-BodyText"/>
      </w:pPr>
      <w:bookmarkStart w:id="56" w:name="_Ref190694385"/>
      <w:r w:rsidRPr="00BF318C">
        <w:t xml:space="preserve">The loglogistic function was used in the base case for OS in the CP arm, </w:t>
      </w:r>
      <w:r w:rsidR="002E3B3C" w:rsidRPr="00BF318C">
        <w:t xml:space="preserve">as it had the lowest </w:t>
      </w:r>
      <w:r w:rsidRPr="00BF318C">
        <w:t xml:space="preserve">AIC and BIC. </w:t>
      </w:r>
      <w:r w:rsidR="00B911B6" w:rsidRPr="00BF318C">
        <w:t>However, a</w:t>
      </w:r>
      <w:r w:rsidRPr="00BF318C">
        <w:t xml:space="preserve">ll parametric functions had similar AIC and BIC values and good visual fit, suggesting any of them may be reasonable. </w:t>
      </w:r>
      <w:r w:rsidR="00B911B6" w:rsidRPr="00BF318C">
        <w:t xml:space="preserve">The best fitting OS extrapolation function of the CP arm should be considered uncertain, as the resubmission posits that the subsequent use of immunotherapy in RUBY was reflective of 2L immunotherapy use in current Australian clinical practice and was sufficient to capture the OS benefits of 2L PEM+LEN without any further adjustments. However, this was uncertain as the characteristics of patients who were treated with </w:t>
      </w:r>
      <w:r w:rsidR="00B911B6" w:rsidRPr="00BF318C">
        <w:lastRenderedPageBreak/>
        <w:t>subsequent immunotherapy in RUBY was unclear, and they may not be representative of the patients who would be treated with 2L PEM+LEN under the current PBS restrictions. Moreover, the duration of subsequent therapy used by these patients was unknown.</w:t>
      </w:r>
      <w:bookmarkEnd w:id="56"/>
      <w:r w:rsidR="00B911B6" w:rsidRPr="00BF318C">
        <w:t xml:space="preserve"> </w:t>
      </w:r>
    </w:p>
    <w:p w14:paraId="6DCACD8B" w14:textId="35C80840" w:rsidR="006048B2" w:rsidRPr="00BF318C" w:rsidRDefault="00170AB1" w:rsidP="00641FB3">
      <w:pPr>
        <w:pStyle w:val="3-BodyText"/>
      </w:pPr>
      <w:r w:rsidRPr="00BF318C">
        <w:t>Of all the extrapolation functions around OS and PFS, the choice of OS extrapolation had the largest impact on the ICER as it affected not only the CP arm, but also the DOS+CP arm due to the linear convergence assumed. The loglogistic function chosen in the base case resulted in an ICER which was roughly in the middle of all six possible parametric functions, with the Gompertz function resulting in the lowest ICER (-</w:t>
      </w:r>
      <w:r w:rsidR="00EC5F4F" w:rsidRPr="006A3DD4">
        <w:rPr>
          <w:color w:val="000000"/>
          <w:w w:val="15"/>
          <w:shd w:val="solid" w:color="000000" w:fill="000000"/>
          <w:fitText w:val="-20" w:id="-662992377"/>
          <w14:textFill>
            <w14:solidFill>
              <w14:srgbClr w14:val="000000">
                <w14:alpha w14:val="100000"/>
              </w14:srgbClr>
            </w14:solidFill>
          </w14:textFill>
        </w:rPr>
        <w:t xml:space="preserve">|  </w:t>
      </w:r>
      <w:r w:rsidR="00EC5F4F" w:rsidRPr="006A3DD4">
        <w:rPr>
          <w:color w:val="000000"/>
          <w:spacing w:val="-69"/>
          <w:w w:val="15"/>
          <w:shd w:val="solid" w:color="000000" w:fill="000000"/>
          <w:fitText w:val="-20" w:id="-662992377"/>
          <w14:textFill>
            <w14:solidFill>
              <w14:srgbClr w14:val="000000">
                <w14:alpha w14:val="100000"/>
              </w14:srgbClr>
            </w14:solidFill>
          </w14:textFill>
        </w:rPr>
        <w:t>|</w:t>
      </w:r>
      <w:r w:rsidRPr="00BF318C">
        <w:t>% compared to loglogistic) and the exponential function resulting in the highest ICER (+</w:t>
      </w:r>
      <w:r w:rsidR="00EC5F4F" w:rsidRPr="006A3DD4">
        <w:rPr>
          <w:color w:val="000000"/>
          <w:w w:val="15"/>
          <w:shd w:val="solid" w:color="000000" w:fill="000000"/>
          <w:fitText w:val="-20" w:id="-662992376"/>
          <w14:textFill>
            <w14:solidFill>
              <w14:srgbClr w14:val="000000">
                <w14:alpha w14:val="100000"/>
              </w14:srgbClr>
            </w14:solidFill>
          </w14:textFill>
        </w:rPr>
        <w:t xml:space="preserve">|  </w:t>
      </w:r>
      <w:r w:rsidR="00EC5F4F" w:rsidRPr="006A3DD4">
        <w:rPr>
          <w:color w:val="000000"/>
          <w:spacing w:val="-69"/>
          <w:w w:val="15"/>
          <w:shd w:val="solid" w:color="000000" w:fill="000000"/>
          <w:fitText w:val="-20" w:id="-662992376"/>
          <w14:textFill>
            <w14:solidFill>
              <w14:srgbClr w14:val="000000">
                <w14:alpha w14:val="100000"/>
              </w14:srgbClr>
            </w14:solidFill>
          </w14:textFill>
        </w:rPr>
        <w:t>|</w:t>
      </w:r>
      <w:r w:rsidRPr="00BF318C">
        <w:t>% compared to loglogistic)</w:t>
      </w:r>
      <w:r w:rsidR="002E3B3C" w:rsidRPr="00BF318C">
        <w:t xml:space="preserve">. </w:t>
      </w:r>
    </w:p>
    <w:p w14:paraId="4E380AC1" w14:textId="563875E6" w:rsidR="004D0700" w:rsidRPr="00BF318C" w:rsidRDefault="007F7DBA" w:rsidP="004D0700">
      <w:pPr>
        <w:pStyle w:val="3-BodyText"/>
      </w:pPr>
      <w:bookmarkStart w:id="57" w:name="_Ref190695404"/>
      <w:r w:rsidRPr="00BF318C">
        <w:t xml:space="preserve">Similar to the November 2023 submission, </w:t>
      </w:r>
      <w:r w:rsidR="00355618" w:rsidRPr="00BF318C">
        <w:t xml:space="preserve">in the base case of the model </w:t>
      </w:r>
      <w:r w:rsidRPr="00BF318C">
        <w:t>the resubmission applied a linear convergence in the economic model</w:t>
      </w:r>
      <w:r w:rsidR="0013561E" w:rsidRPr="00BF318C">
        <w:t xml:space="preserve"> from three years onwards for PFS and from the median follow-up of 37.62 months in OS</w:t>
      </w:r>
      <w:r w:rsidR="004D0700" w:rsidRPr="00BF318C">
        <w:t xml:space="preserve">, such that after this time point, a constant (linear) rate of decline was applied so that at the end of the time horizon (7.5 years), the proportion remaining alive and alive in the progression free (PF) health state was the same in the DOS+CP and CP arm of the model. </w:t>
      </w:r>
      <w:r w:rsidR="00B86088" w:rsidRPr="00BF318C">
        <w:t xml:space="preserve">This can be seen in </w:t>
      </w:r>
      <w:r w:rsidR="00B86088" w:rsidRPr="00BF318C">
        <w:fldChar w:fldCharType="begin"/>
      </w:r>
      <w:r w:rsidR="00B86088" w:rsidRPr="00BF318C">
        <w:instrText xml:space="preserve"> REF _Ref190695139 \h  \* MERGEFORMAT </w:instrText>
      </w:r>
      <w:r w:rsidR="00B86088" w:rsidRPr="00BF318C">
        <w:fldChar w:fldCharType="separate"/>
      </w:r>
      <w:r w:rsidR="006A3DD4">
        <w:t xml:space="preserve">Figure </w:t>
      </w:r>
      <w:r w:rsidR="006A3DD4" w:rsidRPr="006A3DD4">
        <w:rPr>
          <w:noProof/>
        </w:rPr>
        <w:t>4</w:t>
      </w:r>
      <w:r w:rsidR="00B86088" w:rsidRPr="00BF318C">
        <w:fldChar w:fldCharType="end"/>
      </w:r>
      <w:r w:rsidR="00B86088" w:rsidRPr="00BF318C">
        <w:t xml:space="preserve"> below, as the DOS+CP </w:t>
      </w:r>
      <w:r w:rsidR="004812B5" w:rsidRPr="00BF318C">
        <w:t xml:space="preserve">arm </w:t>
      </w:r>
      <w:r w:rsidR="00B86088" w:rsidRPr="00BF318C">
        <w:t xml:space="preserve">OS and PFS </w:t>
      </w:r>
      <w:r w:rsidR="00B63EB2" w:rsidRPr="00BF318C">
        <w:t>with linear convergence</w:t>
      </w:r>
      <w:r w:rsidR="004812B5" w:rsidRPr="00BF318C">
        <w:t xml:space="preserve"> (solid yellow and solid red lines, respectively</w:t>
      </w:r>
      <w:r w:rsidR="00B63EB2" w:rsidRPr="00BF318C">
        <w:t xml:space="preserve">) </w:t>
      </w:r>
      <w:r w:rsidR="00B86088" w:rsidRPr="00BF318C">
        <w:t>were forced to intersect at 7.5 years</w:t>
      </w:r>
      <w:r w:rsidR="004812B5" w:rsidRPr="00BF318C">
        <w:t xml:space="preserve"> with the CP arm </w:t>
      </w:r>
      <w:r w:rsidR="00BA0399" w:rsidRPr="00BF318C">
        <w:t xml:space="preserve">OS and PFS curves </w:t>
      </w:r>
      <w:r w:rsidR="004812B5" w:rsidRPr="00BF318C">
        <w:t xml:space="preserve">(dotted </w:t>
      </w:r>
      <w:r w:rsidR="00BA0399" w:rsidRPr="00BF318C">
        <w:t xml:space="preserve">green and dotted blue lines, respectively), respectively. Comparatively, </w:t>
      </w:r>
      <w:r w:rsidR="00B63EB2" w:rsidRPr="00BF318C">
        <w:t xml:space="preserve">both the OS and PFS traces for DOS+CP without convergence </w:t>
      </w:r>
      <w:r w:rsidR="00BA0399" w:rsidRPr="00BF318C">
        <w:t xml:space="preserve">(solid green and solid blue lines, respectively) </w:t>
      </w:r>
      <w:r w:rsidR="00B63EB2" w:rsidRPr="00BF318C">
        <w:t>remained above the CP arm at 7.5 years</w:t>
      </w:r>
      <w:r w:rsidR="00B86088" w:rsidRPr="00BF318C">
        <w:t xml:space="preserve">. </w:t>
      </w:r>
      <w:r w:rsidR="004D0700" w:rsidRPr="00BF318C">
        <w:t>The convergence applied in the November 2023 model was intended to address the following issues</w:t>
      </w:r>
      <w:r w:rsidR="00AC243E" w:rsidRPr="00BF318C">
        <w:t xml:space="preserve"> (paragraph 7.8, </w:t>
      </w:r>
      <w:r w:rsidR="007921D5" w:rsidRPr="00BF318C">
        <w:t>dostarlimab PSD, November 2023 PBAC meeting)</w:t>
      </w:r>
      <w:r w:rsidR="004D0700" w:rsidRPr="00BF318C">
        <w:t>:</w:t>
      </w:r>
      <w:bookmarkEnd w:id="57"/>
    </w:p>
    <w:p w14:paraId="5701748A" w14:textId="77777777" w:rsidR="004D0700" w:rsidRPr="00BF318C" w:rsidRDefault="004D0700" w:rsidP="562BE02C">
      <w:pPr>
        <w:pStyle w:val="ListParagraph"/>
        <w:ind w:left="1134" w:hanging="425"/>
        <w:jc w:val="both"/>
      </w:pPr>
      <w:r w:rsidRPr="00BF318C">
        <w:t>Uncertainty associated with long term incremental benefit with DOS+CP relative to CP;</w:t>
      </w:r>
    </w:p>
    <w:p w14:paraId="6DE0B795" w14:textId="77777777" w:rsidR="004D0700" w:rsidRPr="00BF318C" w:rsidRDefault="004D0700" w:rsidP="00953CCD">
      <w:pPr>
        <w:pStyle w:val="ListParagraph"/>
        <w:numPr>
          <w:ilvl w:val="0"/>
          <w:numId w:val="8"/>
        </w:numPr>
        <w:ind w:left="1134" w:hanging="425"/>
        <w:jc w:val="both"/>
      </w:pPr>
      <w:r w:rsidRPr="00BF318C">
        <w:t xml:space="preserve">The underestimated OS in the CP arm due to omission of 2L immunotherapy in the long-term follow-up data, and </w:t>
      </w:r>
    </w:p>
    <w:p w14:paraId="7F004601" w14:textId="60EFCD15" w:rsidR="007F7DBA" w:rsidRPr="00BF318C" w:rsidRDefault="004D0700" w:rsidP="00953CCD">
      <w:pPr>
        <w:pStyle w:val="ListParagraph"/>
        <w:numPr>
          <w:ilvl w:val="0"/>
          <w:numId w:val="8"/>
        </w:numPr>
        <w:ind w:left="1134" w:hanging="425"/>
        <w:jc w:val="both"/>
      </w:pPr>
      <w:r w:rsidRPr="00BF318C">
        <w:t>The potential overestimate of DOS+CP OS due to 2L immunotherapy use in the DOS+CP arm in RUBY.</w:t>
      </w:r>
    </w:p>
    <w:p w14:paraId="07D9C20F" w14:textId="44910A74" w:rsidR="007328FF" w:rsidRPr="008B34BD" w:rsidRDefault="007328FF" w:rsidP="008B34BD">
      <w:pPr>
        <w:pStyle w:val="3-BodyText"/>
        <w:rPr>
          <w:iCs/>
        </w:rPr>
      </w:pPr>
      <w:r w:rsidRPr="00BF318C">
        <w:t xml:space="preserve">It </w:t>
      </w:r>
      <w:r w:rsidR="00F01B90" w:rsidRPr="00BF318C">
        <w:t xml:space="preserve">may be </w:t>
      </w:r>
      <w:r w:rsidRPr="00BF318C">
        <w:t xml:space="preserve">reasonable to </w:t>
      </w:r>
      <w:r w:rsidR="00FB078D" w:rsidRPr="00BF318C">
        <w:t>assum</w:t>
      </w:r>
      <w:r w:rsidRPr="00BF318C">
        <w:t xml:space="preserve">e that the linear convergence applied in the resubmission would address the same issues. </w:t>
      </w:r>
      <w:r w:rsidR="009D0499" w:rsidRPr="00BF318C">
        <w:t>However,</w:t>
      </w:r>
      <w:r w:rsidRPr="00BF318C">
        <w:t xml:space="preserve"> it needs to be considered that </w:t>
      </w:r>
      <w:r w:rsidR="00F01B90" w:rsidRPr="00BF318C">
        <w:t xml:space="preserve">the November 2023 advice </w:t>
      </w:r>
      <w:r w:rsidRPr="00BF318C">
        <w:t xml:space="preserve">was in the context of a different population (dMMR) for which the benefit for DOS+CP was considerably more favourable than in the pMMR population, and the extrapolation methods in the two models were also different. As such, what was reasonable for </w:t>
      </w:r>
      <w:r w:rsidR="00FB078D" w:rsidRPr="00BF318C">
        <w:t xml:space="preserve">convergence in </w:t>
      </w:r>
      <w:r w:rsidRPr="00BF318C">
        <w:t xml:space="preserve">the dMMR model may not be reasonable for the pMMR economic model. </w:t>
      </w:r>
      <w:r w:rsidR="00975730" w:rsidRPr="00BF318C">
        <w:fldChar w:fldCharType="begin"/>
      </w:r>
      <w:r w:rsidR="00975730" w:rsidRPr="00BF318C">
        <w:instrText xml:space="preserve"> REF _Ref190695139 \h  \* MERGEFORMAT </w:instrText>
      </w:r>
      <w:r w:rsidR="00975730" w:rsidRPr="00BF318C">
        <w:fldChar w:fldCharType="separate"/>
      </w:r>
      <w:r w:rsidR="006A3DD4">
        <w:t xml:space="preserve">Figure </w:t>
      </w:r>
      <w:r w:rsidR="006A3DD4" w:rsidRPr="006A3DD4">
        <w:t>4</w:t>
      </w:r>
      <w:r w:rsidR="00975730" w:rsidRPr="00BF318C">
        <w:fldChar w:fldCharType="end"/>
      </w:r>
      <w:r w:rsidR="00975730" w:rsidRPr="00BF318C">
        <w:t xml:space="preserve"> </w:t>
      </w:r>
      <w:r w:rsidRPr="00BF318C">
        <w:t xml:space="preserve">shows a model trace </w:t>
      </w:r>
      <w:r w:rsidR="00975730" w:rsidRPr="00BF318C">
        <w:t>of the economic evaluation with and without linear convergence starting at three years (36</w:t>
      </w:r>
      <w:r w:rsidR="008B34BD">
        <w:t> </w:t>
      </w:r>
      <w:r w:rsidR="00975730" w:rsidRPr="00BF318C">
        <w:t>months)</w:t>
      </w:r>
      <w:r w:rsidR="00355618" w:rsidRPr="00BF318C">
        <w:t>.</w:t>
      </w:r>
    </w:p>
    <w:p w14:paraId="67DD0C3C" w14:textId="2F012052" w:rsidR="007328FF" w:rsidRPr="000A6914" w:rsidRDefault="007328FF" w:rsidP="008B34BD">
      <w:pPr>
        <w:pStyle w:val="Caption"/>
      </w:pPr>
      <w:bookmarkStart w:id="58" w:name="_Ref190695139"/>
      <w:r>
        <w:lastRenderedPageBreak/>
        <w:t xml:space="preserve">Figure </w:t>
      </w:r>
      <w:r w:rsidR="00DF038F">
        <w:rPr>
          <w:b w:val="0"/>
          <w:bCs w:val="0"/>
        </w:rPr>
        <w:fldChar w:fldCharType="begin"/>
      </w:r>
      <w:r w:rsidR="00DF038F">
        <w:rPr>
          <w:b w:val="0"/>
          <w:bCs w:val="0"/>
        </w:rPr>
        <w:instrText xml:space="preserve"> SEQ Figure \* ARABIC </w:instrText>
      </w:r>
      <w:r w:rsidR="00DF038F">
        <w:rPr>
          <w:b w:val="0"/>
          <w:bCs w:val="0"/>
        </w:rPr>
        <w:fldChar w:fldCharType="separate"/>
      </w:r>
      <w:r w:rsidR="006A3DD4">
        <w:rPr>
          <w:b w:val="0"/>
          <w:bCs w:val="0"/>
          <w:noProof/>
        </w:rPr>
        <w:t>4</w:t>
      </w:r>
      <w:r w:rsidR="00DF038F">
        <w:rPr>
          <w:b w:val="0"/>
          <w:bCs w:val="0"/>
          <w:noProof/>
        </w:rPr>
        <w:fldChar w:fldCharType="end"/>
      </w:r>
      <w:bookmarkEnd w:id="58"/>
      <w:r>
        <w:t xml:space="preserve">: </w:t>
      </w:r>
      <w:r w:rsidRPr="00D16F9D">
        <w:rPr>
          <w:szCs w:val="20"/>
        </w:rPr>
        <w:t xml:space="preserve">Model trace showing no convergence and linear convergence starting at 36 months </w:t>
      </w:r>
      <w:r w:rsidR="0042576A">
        <w:rPr>
          <w:szCs w:val="20"/>
        </w:rPr>
        <w:t xml:space="preserve">(i.e. the </w:t>
      </w:r>
      <w:r w:rsidRPr="00D16F9D">
        <w:rPr>
          <w:szCs w:val="20"/>
        </w:rPr>
        <w:t>base case</w:t>
      </w:r>
      <w:r w:rsidR="0042576A">
        <w:rPr>
          <w:szCs w:val="20"/>
        </w:rPr>
        <w:t>)</w:t>
      </w:r>
    </w:p>
    <w:p w14:paraId="74105128" w14:textId="270009E1" w:rsidR="00094457" w:rsidRDefault="009F6246" w:rsidP="008B34BD">
      <w:pPr>
        <w:keepNext/>
        <w:keepLines/>
        <w:rPr>
          <w:rFonts w:ascii="Arial Narrow" w:hAnsi="Arial Narrow"/>
          <w:sz w:val="18"/>
          <w:szCs w:val="18"/>
        </w:rPr>
      </w:pPr>
      <w:r>
        <w:rPr>
          <w:rFonts w:ascii="Arial Narrow" w:hAnsi="Arial Narrow"/>
          <w:noProof/>
          <w:sz w:val="18"/>
          <w:szCs w:val="18"/>
        </w:rPr>
        <w:drawing>
          <wp:inline distT="0" distB="0" distL="0" distR="0" wp14:anchorId="1313D724" wp14:editId="3D0E8025">
            <wp:extent cx="5670624" cy="3962400"/>
            <wp:effectExtent l="0" t="0" r="6350" b="0"/>
            <wp:docPr id="638681232" name="Picture 1" descr="Figure 4: Model trace showing no convergence and linear convergence starting at 36 months (i.e. the base cas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38681232" name="Picture 1" descr="Figure 4: Model trace showing no convergence and linear convergence starting at 36 months (i.e. the base case)"/>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5678855" cy="3968152"/>
                    </a:xfrm>
                    <a:prstGeom prst="rect">
                      <a:avLst/>
                    </a:prstGeom>
                    <a:noFill/>
                  </pic:spPr>
                </pic:pic>
              </a:graphicData>
            </a:graphic>
          </wp:inline>
        </w:drawing>
      </w:r>
    </w:p>
    <w:p w14:paraId="262B39EF" w14:textId="5632C083" w:rsidR="007328FF" w:rsidRDefault="007328FF" w:rsidP="0020640A">
      <w:pPr>
        <w:keepLines/>
        <w:rPr>
          <w:rFonts w:ascii="Arial Narrow" w:hAnsi="Arial Narrow"/>
          <w:sz w:val="18"/>
          <w:szCs w:val="18"/>
        </w:rPr>
      </w:pPr>
      <w:r w:rsidRPr="00D16F9D">
        <w:rPr>
          <w:rFonts w:ascii="Arial Narrow" w:hAnsi="Arial Narrow"/>
          <w:sz w:val="18"/>
          <w:szCs w:val="18"/>
        </w:rPr>
        <w:t>Source: constructed during evaluation using the resubmission’s economic model spreadsheet</w:t>
      </w:r>
    </w:p>
    <w:p w14:paraId="7445A882" w14:textId="5B63CA9E" w:rsidR="0020640A" w:rsidRPr="0020640A" w:rsidRDefault="0020640A" w:rsidP="008B34BD">
      <w:pPr>
        <w:keepLines/>
        <w:spacing w:after="120"/>
        <w:rPr>
          <w:rFonts w:ascii="Arial Narrow" w:hAnsi="Arial Narrow"/>
          <w:i/>
          <w:iCs/>
          <w:sz w:val="18"/>
          <w:szCs w:val="18"/>
        </w:rPr>
      </w:pPr>
      <w:r w:rsidRPr="0020640A">
        <w:rPr>
          <w:rFonts w:ascii="Arial Narrow" w:hAnsi="Arial Narrow"/>
          <w:i/>
          <w:iCs/>
          <w:sz w:val="18"/>
          <w:szCs w:val="18"/>
        </w:rPr>
        <w:t>Note that the Kaplan Meier plots and fitted curves depicted in Figure 4 are presented specifically for the purposes of informing the PBAC consideration. Their interpretation and application should therefore be limited to seeking to understand the basis for the PBAC outcome and should not be used for any other purpose.</w:t>
      </w:r>
    </w:p>
    <w:p w14:paraId="7BCC969A" w14:textId="5D57C2E9" w:rsidR="00C4179D" w:rsidRPr="00BF318C" w:rsidRDefault="00975730" w:rsidP="00641FB3">
      <w:pPr>
        <w:pStyle w:val="3-BodyText"/>
      </w:pPr>
      <w:bookmarkStart w:id="59" w:name="_Ref190711732"/>
      <w:bookmarkStart w:id="60" w:name="_Ref190703615"/>
      <w:r w:rsidRPr="00BF318C">
        <w:t xml:space="preserve">Given the stated purpose of the convergence, it would be expected that application of convergence would result in substantially more conservative estimates for OS and PFS of DOS+CP. However, the linear OS and PFS curves from the convergence </w:t>
      </w:r>
      <w:proofErr w:type="gramStart"/>
      <w:r w:rsidRPr="00BF318C">
        <w:t>actually s</w:t>
      </w:r>
      <w:r w:rsidR="00C4179D" w:rsidRPr="00BF318C">
        <w:t>a</w:t>
      </w:r>
      <w:r w:rsidRPr="00BF318C">
        <w:t>t</w:t>
      </w:r>
      <w:proofErr w:type="gramEnd"/>
      <w:r w:rsidRPr="00BF318C">
        <w:t xml:space="preserve"> above the OS and PFS curves without convergence until crossing over at 5.77 years for OS and 6.40 years for PFS. This could also be seen when looking the results, as the incremental difference for (discounted) life years gained (LYG) without convergence (0.4654) was only 1% higher than with linear convergence (0.4621), and the discounted time of survival in PF state for the DOS+CP arm (which was a function of the PFS curve) was actually </w:t>
      </w:r>
      <w:r w:rsidR="00372E14" w:rsidRPr="00BF318C">
        <w:t>7% higher</w:t>
      </w:r>
      <w:r w:rsidRPr="00BF318C">
        <w:t xml:space="preserve"> </w:t>
      </w:r>
      <w:r w:rsidR="00372E14" w:rsidRPr="00BF318C">
        <w:t xml:space="preserve">with </w:t>
      </w:r>
      <w:r w:rsidRPr="00BF318C">
        <w:t>convergence (1.5436</w:t>
      </w:r>
      <w:r w:rsidR="002110D5">
        <w:t> </w:t>
      </w:r>
      <w:r w:rsidRPr="00BF318C">
        <w:t>years)</w:t>
      </w:r>
      <w:r w:rsidR="00372E14" w:rsidRPr="00BF318C">
        <w:t xml:space="preserve"> than without convergence (1.5132 years)</w:t>
      </w:r>
      <w:r w:rsidRPr="00BF318C">
        <w:t>.</w:t>
      </w:r>
      <w:bookmarkEnd w:id="59"/>
      <w:r w:rsidRPr="00BF318C">
        <w:t xml:space="preserve"> </w:t>
      </w:r>
    </w:p>
    <w:p w14:paraId="50710E1C" w14:textId="0259A6D8" w:rsidR="007328FF" w:rsidRPr="00BF318C" w:rsidRDefault="005E61A6" w:rsidP="00641FB3">
      <w:pPr>
        <w:pStyle w:val="3-BodyText"/>
      </w:pPr>
      <w:r w:rsidRPr="00BF318C">
        <w:t xml:space="preserve">While the base case model with convergence estimated an ICER which was </w:t>
      </w:r>
      <w:r w:rsidR="00EC5F4F" w:rsidRPr="00EC5F4F">
        <w:rPr>
          <w:color w:val="000000"/>
          <w:w w:val="61"/>
          <w:shd w:val="solid" w:color="000000" w:fill="000000"/>
          <w:fitText w:val="471" w:id="-662992128"/>
          <w14:textFill>
            <w14:solidFill>
              <w14:srgbClr w14:val="000000">
                <w14:alpha w14:val="100000"/>
              </w14:srgbClr>
            </w14:solidFill>
          </w14:textFill>
        </w:rPr>
        <w:t>|||  ||</w:t>
      </w:r>
      <w:r w:rsidR="00EC5F4F" w:rsidRPr="00EC5F4F">
        <w:rPr>
          <w:color w:val="000000"/>
          <w:spacing w:val="1"/>
          <w:w w:val="61"/>
          <w:shd w:val="solid" w:color="000000" w:fill="000000"/>
          <w:fitText w:val="471" w:id="-662992128"/>
          <w14:textFill>
            <w14:solidFill>
              <w14:srgbClr w14:val="000000">
                <w14:alpha w14:val="100000"/>
              </w14:srgbClr>
            </w14:solidFill>
          </w14:textFill>
        </w:rPr>
        <w:t>|</w:t>
      </w:r>
      <w:r w:rsidRPr="00BF318C">
        <w:t>% higher than the model without convergence, this was due entirely to differences in the terminal care costs estimated.</w:t>
      </w:r>
      <w:r w:rsidR="00975730" w:rsidRPr="00BF318C">
        <w:t xml:space="preserve"> </w:t>
      </w:r>
      <w:r w:rsidRPr="00BF318C">
        <w:t>T</w:t>
      </w:r>
      <w:r w:rsidR="00975730" w:rsidRPr="00BF318C">
        <w:t>here was almost no difference in QALY (+0.0013)</w:t>
      </w:r>
      <w:r w:rsidR="00F21E64" w:rsidRPr="00BF318C">
        <w:t xml:space="preserve"> with and without convergence, </w:t>
      </w:r>
      <w:r w:rsidR="00975730" w:rsidRPr="00BF318C">
        <w:t xml:space="preserve">but </w:t>
      </w:r>
      <w:r w:rsidR="00F21E64" w:rsidRPr="00BF318C">
        <w:t xml:space="preserve">the model without convergence had </w:t>
      </w:r>
      <w:r w:rsidR="008913ED" w:rsidRPr="00BF318C">
        <w:t>a</w:t>
      </w:r>
      <w:r w:rsidR="00F11DA9" w:rsidRPr="00BF318C">
        <w:t xml:space="preserve">n </w:t>
      </w:r>
      <w:r w:rsidR="00975730" w:rsidRPr="00BF318C">
        <w:t>incremental cost</w:t>
      </w:r>
      <w:r w:rsidR="00F11DA9" w:rsidRPr="00BF318C">
        <w:t xml:space="preserve"> ($</w:t>
      </w:r>
      <w:r w:rsidR="00EC5F4F" w:rsidRPr="006A3DD4">
        <w:rPr>
          <w:color w:val="000000"/>
          <w:w w:val="15"/>
          <w:shd w:val="solid" w:color="000000" w:fill="000000"/>
          <w:fitText w:val="-20" w:id="-662992127"/>
          <w14:textFill>
            <w14:solidFill>
              <w14:srgbClr w14:val="000000">
                <w14:alpha w14:val="100000"/>
              </w14:srgbClr>
            </w14:solidFill>
          </w14:textFill>
        </w:rPr>
        <w:t xml:space="preserve">|  </w:t>
      </w:r>
      <w:r w:rsidR="00EC5F4F" w:rsidRPr="006A3DD4">
        <w:rPr>
          <w:color w:val="000000"/>
          <w:spacing w:val="-69"/>
          <w:w w:val="15"/>
          <w:shd w:val="solid" w:color="000000" w:fill="000000"/>
          <w:fitText w:val="-20" w:id="-662992127"/>
          <w14:textFill>
            <w14:solidFill>
              <w14:srgbClr w14:val="000000">
                <w14:alpha w14:val="100000"/>
              </w14:srgbClr>
            </w14:solidFill>
          </w14:textFill>
        </w:rPr>
        <w:t>|</w:t>
      </w:r>
      <w:r w:rsidR="00F11DA9" w:rsidRPr="00BF318C">
        <w:t>) which was</w:t>
      </w:r>
      <w:r w:rsidR="00975730" w:rsidRPr="00BF318C">
        <w:t xml:space="preserve"> </w:t>
      </w:r>
      <w:r w:rsidR="004D1419" w:rsidRPr="00BF318C">
        <w:t>$</w:t>
      </w:r>
      <w:r w:rsidR="00EC5F4F" w:rsidRPr="006A3DD4">
        <w:rPr>
          <w:color w:val="000000"/>
          <w:w w:val="15"/>
          <w:shd w:val="solid" w:color="000000" w:fill="000000"/>
          <w:fitText w:val="-20" w:id="-662992126"/>
          <w14:textFill>
            <w14:solidFill>
              <w14:srgbClr w14:val="000000">
                <w14:alpha w14:val="100000"/>
              </w14:srgbClr>
            </w14:solidFill>
          </w14:textFill>
        </w:rPr>
        <w:t xml:space="preserve">|  </w:t>
      </w:r>
      <w:r w:rsidR="00EC5F4F" w:rsidRPr="006A3DD4">
        <w:rPr>
          <w:color w:val="000000"/>
          <w:spacing w:val="-69"/>
          <w:w w:val="15"/>
          <w:shd w:val="solid" w:color="000000" w:fill="000000"/>
          <w:fitText w:val="-20" w:id="-662992126"/>
          <w14:textFill>
            <w14:solidFill>
              <w14:srgbClr w14:val="000000">
                <w14:alpha w14:val="100000"/>
              </w14:srgbClr>
            </w14:solidFill>
          </w14:textFill>
        </w:rPr>
        <w:t>|</w:t>
      </w:r>
      <w:r w:rsidR="004D1419" w:rsidRPr="00BF318C">
        <w:t xml:space="preserve"> </w:t>
      </w:r>
      <w:r w:rsidR="00F11DA9" w:rsidRPr="00BF318C">
        <w:t xml:space="preserve">lower than the base case </w:t>
      </w:r>
      <w:r w:rsidR="00975730" w:rsidRPr="00BF318C">
        <w:t>(</w:t>
      </w:r>
      <w:r w:rsidR="00F11DA9" w:rsidRPr="00BF318C">
        <w:t>$</w:t>
      </w:r>
      <w:r w:rsidR="00EC5F4F" w:rsidRPr="006A3DD4">
        <w:rPr>
          <w:color w:val="000000"/>
          <w:w w:val="15"/>
          <w:shd w:val="solid" w:color="000000" w:fill="000000"/>
          <w:fitText w:val="-20" w:id="-662992125"/>
          <w14:textFill>
            <w14:solidFill>
              <w14:srgbClr w14:val="000000">
                <w14:alpha w14:val="100000"/>
              </w14:srgbClr>
            </w14:solidFill>
          </w14:textFill>
        </w:rPr>
        <w:t xml:space="preserve">|  </w:t>
      </w:r>
      <w:r w:rsidR="00EC5F4F" w:rsidRPr="006A3DD4">
        <w:rPr>
          <w:color w:val="000000"/>
          <w:spacing w:val="-69"/>
          <w:w w:val="15"/>
          <w:shd w:val="solid" w:color="000000" w:fill="000000"/>
          <w:fitText w:val="-20" w:id="-662992125"/>
          <w14:textFill>
            <w14:solidFill>
              <w14:srgbClr w14:val="000000">
                <w14:alpha w14:val="100000"/>
              </w14:srgbClr>
            </w14:solidFill>
          </w14:textFill>
        </w:rPr>
        <w:t>|</w:t>
      </w:r>
      <w:r w:rsidR="00F11DA9" w:rsidRPr="00BF318C">
        <w:t>)</w:t>
      </w:r>
      <w:r w:rsidR="002018AC" w:rsidRPr="00BF318C">
        <w:t>.</w:t>
      </w:r>
      <w:r w:rsidR="00975730" w:rsidRPr="00BF318C">
        <w:t xml:space="preserve"> </w:t>
      </w:r>
      <w:r w:rsidR="00C4179D" w:rsidRPr="00BF318C">
        <w:t xml:space="preserve">Of this </w:t>
      </w:r>
      <w:r w:rsidR="002018AC" w:rsidRPr="00BF318C">
        <w:t>difference of $</w:t>
      </w:r>
      <w:proofErr w:type="gramStart"/>
      <w:r w:rsidR="00EC5F4F" w:rsidRPr="006A3DD4">
        <w:rPr>
          <w:color w:val="000000"/>
          <w:w w:val="15"/>
          <w:shd w:val="solid" w:color="000000" w:fill="000000"/>
          <w:fitText w:val="-20" w:id="-662992124"/>
          <w14:textFill>
            <w14:solidFill>
              <w14:srgbClr w14:val="000000">
                <w14:alpha w14:val="100000"/>
              </w14:srgbClr>
            </w14:solidFill>
          </w14:textFill>
        </w:rPr>
        <w:t xml:space="preserve">|  </w:t>
      </w:r>
      <w:r w:rsidR="00EC5F4F" w:rsidRPr="006A3DD4">
        <w:rPr>
          <w:color w:val="000000"/>
          <w:spacing w:val="-69"/>
          <w:w w:val="15"/>
          <w:shd w:val="solid" w:color="000000" w:fill="000000"/>
          <w:fitText w:val="-20" w:id="-662992124"/>
          <w14:textFill>
            <w14:solidFill>
              <w14:srgbClr w14:val="000000">
                <w14:alpha w14:val="100000"/>
              </w14:srgbClr>
            </w14:solidFill>
          </w14:textFill>
        </w:rPr>
        <w:t>|</w:t>
      </w:r>
      <w:proofErr w:type="gramEnd"/>
      <w:r w:rsidR="002018AC" w:rsidRPr="00BF318C">
        <w:t>,</w:t>
      </w:r>
      <w:r w:rsidR="00975730" w:rsidRPr="00BF318C">
        <w:t xml:space="preserve"> $</w:t>
      </w:r>
      <w:proofErr w:type="gramStart"/>
      <w:r w:rsidR="00251DA9" w:rsidRPr="006A3DD4">
        <w:rPr>
          <w:color w:val="000000"/>
          <w:w w:val="15"/>
          <w:shd w:val="solid" w:color="000000" w:fill="000000"/>
          <w:fitText w:val="-20" w:id="-657700608"/>
          <w14:textFill>
            <w14:solidFill>
              <w14:srgbClr w14:val="000000">
                <w14:alpha w14:val="100000"/>
              </w14:srgbClr>
            </w14:solidFill>
          </w14:textFill>
        </w:rPr>
        <w:t xml:space="preserve">|  </w:t>
      </w:r>
      <w:r w:rsidR="00251DA9" w:rsidRPr="006A3DD4">
        <w:rPr>
          <w:color w:val="000000"/>
          <w:spacing w:val="-69"/>
          <w:w w:val="15"/>
          <w:shd w:val="solid" w:color="000000" w:fill="000000"/>
          <w:fitText w:val="-20" w:id="-657700608"/>
          <w14:textFill>
            <w14:solidFill>
              <w14:srgbClr w14:val="000000">
                <w14:alpha w14:val="100000"/>
              </w14:srgbClr>
            </w14:solidFill>
          </w14:textFill>
        </w:rPr>
        <w:t>|</w:t>
      </w:r>
      <w:proofErr w:type="gramEnd"/>
      <w:r w:rsidR="00975730" w:rsidRPr="00BF318C">
        <w:t xml:space="preserve"> was attributable to lower terminal care costs</w:t>
      </w:r>
      <w:r w:rsidR="004D1419" w:rsidRPr="00BF318C">
        <w:t xml:space="preserve"> and e</w:t>
      </w:r>
      <w:r w:rsidR="002018AC" w:rsidRPr="00BF318C">
        <w:t xml:space="preserve">xplained </w:t>
      </w:r>
      <w:proofErr w:type="gramStart"/>
      <w:r w:rsidR="002018AC" w:rsidRPr="00BF318C">
        <w:t>the majority of</w:t>
      </w:r>
      <w:proofErr w:type="gramEnd"/>
      <w:r w:rsidR="002018AC" w:rsidRPr="00BF318C">
        <w:t xml:space="preserve"> the</w:t>
      </w:r>
      <w:r w:rsidR="004D1419" w:rsidRPr="00BF318C">
        <w:t xml:space="preserve"> difference in ICER</w:t>
      </w:r>
      <w:r w:rsidR="002018AC" w:rsidRPr="00BF318C">
        <w:t xml:space="preserve"> between the two models</w:t>
      </w:r>
      <w:r w:rsidR="00975730" w:rsidRPr="00BF318C">
        <w:t xml:space="preserve">. This raised serious concerns as to the </w:t>
      </w:r>
      <w:r w:rsidR="00975730" w:rsidRPr="00BF318C">
        <w:lastRenderedPageBreak/>
        <w:t>validity of the linear convergence applied in the resubmission and whether it was fit for purpose as it does not appear to be particularly conservative with regards to OS or PFS</w:t>
      </w:r>
      <w:bookmarkEnd w:id="60"/>
      <w:r w:rsidR="004F1030" w:rsidRPr="00BF318C">
        <w:t xml:space="preserve">. </w:t>
      </w:r>
    </w:p>
    <w:p w14:paraId="1D009F0D" w14:textId="1AB47426" w:rsidR="00B84160" w:rsidRPr="00BF318C" w:rsidRDefault="00B84160" w:rsidP="00641FB3">
      <w:pPr>
        <w:pStyle w:val="3-BodyText"/>
      </w:pPr>
      <w:r w:rsidRPr="00BF318C">
        <w:t xml:space="preserve">Moreover, starting convergence earlier (e.g. at two years) </w:t>
      </w:r>
      <w:proofErr w:type="gramStart"/>
      <w:r w:rsidRPr="00BF318C">
        <w:t>actually increased</w:t>
      </w:r>
      <w:proofErr w:type="gramEnd"/>
      <w:r w:rsidRPr="00BF318C">
        <w:t xml:space="preserve"> the proportion of patients remaining in the PF health state in the DOS+CP arm. This was unexpected as convergence should result in the difference between treatment arms being smaller than what was observed, and starting convergence earlier should, in theory, result in smaller incremental differences. This was also reflected in the results as starting convergence at two years (accompanied with the truncation point changing from median follow up to 24 months) decreased the ICER by </w:t>
      </w:r>
      <w:r w:rsidR="00EC5F4F" w:rsidRPr="006A3DD4">
        <w:rPr>
          <w:color w:val="000000"/>
          <w:w w:val="15"/>
          <w:shd w:val="solid" w:color="000000" w:fill="000000"/>
          <w:fitText w:val="-20" w:id="-662992123"/>
          <w14:textFill>
            <w14:solidFill>
              <w14:srgbClr w14:val="000000">
                <w14:alpha w14:val="100000"/>
              </w14:srgbClr>
            </w14:solidFill>
          </w14:textFill>
        </w:rPr>
        <w:t xml:space="preserve">|  </w:t>
      </w:r>
      <w:r w:rsidR="00EC5F4F" w:rsidRPr="006A3DD4">
        <w:rPr>
          <w:color w:val="000000"/>
          <w:spacing w:val="-69"/>
          <w:w w:val="15"/>
          <w:shd w:val="solid" w:color="000000" w:fill="000000"/>
          <w:fitText w:val="-20" w:id="-662992123"/>
          <w14:textFill>
            <w14:solidFill>
              <w14:srgbClr w14:val="000000">
                <w14:alpha w14:val="100000"/>
              </w14:srgbClr>
            </w14:solidFill>
          </w14:textFill>
        </w:rPr>
        <w:t>|</w:t>
      </w:r>
      <w:r w:rsidRPr="00BF318C">
        <w:t>%</w:t>
      </w:r>
      <w:r w:rsidR="00412187" w:rsidRPr="00BF318C">
        <w:t xml:space="preserve"> compared to the base case of beginning convergence at three years</w:t>
      </w:r>
      <w:r w:rsidRPr="00BF318C">
        <w:t>.</w:t>
      </w:r>
    </w:p>
    <w:p w14:paraId="19D1B35B" w14:textId="323DF21F" w:rsidR="00E90BF6" w:rsidRPr="00BF318C" w:rsidRDefault="00D2283F" w:rsidP="00641FB3">
      <w:pPr>
        <w:pStyle w:val="3-BodyText"/>
      </w:pPr>
      <w:r w:rsidRPr="00BF318C">
        <w:t>As such, alternative methods to account for the uncertainties in the model (as outline</w:t>
      </w:r>
      <w:r w:rsidR="00D36433" w:rsidRPr="00BF318C">
        <w:t>d</w:t>
      </w:r>
      <w:r w:rsidRPr="00BF318C">
        <w:t xml:space="preserve"> in paragraph </w:t>
      </w:r>
      <w:r w:rsidRPr="00BF318C">
        <w:fldChar w:fldCharType="begin"/>
      </w:r>
      <w:r w:rsidRPr="00BF318C">
        <w:instrText xml:space="preserve"> REF _Ref190695404 \r \h </w:instrText>
      </w:r>
      <w:r w:rsidR="00BF318C" w:rsidRPr="00BF318C">
        <w:instrText xml:space="preserve"> \* MERGEFORMAT </w:instrText>
      </w:r>
      <w:r w:rsidRPr="00BF318C">
        <w:fldChar w:fldCharType="separate"/>
      </w:r>
      <w:r w:rsidR="006A3DD4">
        <w:t>6.52</w:t>
      </w:r>
      <w:r w:rsidRPr="00BF318C">
        <w:fldChar w:fldCharType="end"/>
      </w:r>
      <w:r w:rsidRPr="00BF318C">
        <w:t xml:space="preserve">) may be appropriate. </w:t>
      </w:r>
      <w:r w:rsidR="00E965AD" w:rsidRPr="00BF318C">
        <w:t xml:space="preserve">An alternative convergence method </w:t>
      </w:r>
      <w:r w:rsidR="004D062D" w:rsidRPr="00BF318C">
        <w:t>which</w:t>
      </w:r>
      <w:r w:rsidR="00E965AD" w:rsidRPr="00BF318C">
        <w:t xml:space="preserve"> assume</w:t>
      </w:r>
      <w:r w:rsidR="004D062D" w:rsidRPr="00BF318C">
        <w:t>d</w:t>
      </w:r>
      <w:r w:rsidR="00E965AD" w:rsidRPr="00BF318C">
        <w:t xml:space="preserve"> the same rate of change in PFS and OS </w:t>
      </w:r>
      <w:r w:rsidR="001A7244" w:rsidRPr="00BF318C">
        <w:t xml:space="preserve">in both the DOS+CP arm and the CP arm </w:t>
      </w:r>
      <w:r w:rsidR="00E965AD" w:rsidRPr="00BF318C">
        <w:t>after three years</w:t>
      </w:r>
      <w:r w:rsidR="004D062D" w:rsidRPr="00BF318C">
        <w:t xml:space="preserve"> </w:t>
      </w:r>
      <w:r w:rsidR="001A7244" w:rsidRPr="00BF318C">
        <w:t xml:space="preserve">was tested during the evaluation and increased the ICER by </w:t>
      </w:r>
      <w:r w:rsidR="00EC5F4F" w:rsidRPr="006A3DD4">
        <w:rPr>
          <w:color w:val="000000"/>
          <w:w w:val="15"/>
          <w:shd w:val="solid" w:color="000000" w:fill="000000"/>
          <w:fitText w:val="-20" w:id="-662992122"/>
          <w14:textFill>
            <w14:solidFill>
              <w14:srgbClr w14:val="000000">
                <w14:alpha w14:val="100000"/>
              </w14:srgbClr>
            </w14:solidFill>
          </w14:textFill>
        </w:rPr>
        <w:t xml:space="preserve">|  </w:t>
      </w:r>
      <w:r w:rsidR="00EC5F4F" w:rsidRPr="006A3DD4">
        <w:rPr>
          <w:color w:val="000000"/>
          <w:spacing w:val="-69"/>
          <w:w w:val="15"/>
          <w:shd w:val="solid" w:color="000000" w:fill="000000"/>
          <w:fitText w:val="-20" w:id="-662992122"/>
          <w14:textFill>
            <w14:solidFill>
              <w14:srgbClr w14:val="000000">
                <w14:alpha w14:val="100000"/>
              </w14:srgbClr>
            </w14:solidFill>
          </w14:textFill>
        </w:rPr>
        <w:t>|</w:t>
      </w:r>
      <w:r w:rsidR="001A7244" w:rsidRPr="00BF318C">
        <w:t>%</w:t>
      </w:r>
      <w:r w:rsidR="00E67DF2" w:rsidRPr="00BF318C">
        <w:t>, which</w:t>
      </w:r>
      <w:r w:rsidR="001A7244" w:rsidRPr="00BF318C">
        <w:t xml:space="preserve"> was driven by a decrease of 22% in LYG and QALY, as would be expected from an application of convergence</w:t>
      </w:r>
      <w:r w:rsidR="00E67DF2" w:rsidRPr="00BF318C">
        <w:t>.</w:t>
      </w:r>
      <w:r w:rsidR="00E965AD" w:rsidRPr="00BF318C">
        <w:t xml:space="preserve"> Alternatively, removing convergence and adopting a more conservative parametric extrapolation for OS and PFS in the DOS+CP arm (to address the uncertainties relating to long term incremental benefits of DOS+CP and the potential overestimate of OS in the DOS+CP arm due to the model not assuming any 2L immunotherapy use) and more optimistic OS extrapolation for the CP arm (to address potential underestimates of OS due to 2L immunotherapy use) may </w:t>
      </w:r>
      <w:r w:rsidR="00E67DF2" w:rsidRPr="00BF318C">
        <w:t xml:space="preserve">also </w:t>
      </w:r>
      <w:r w:rsidR="00E965AD" w:rsidRPr="00BF318C">
        <w:t>be considered.</w:t>
      </w:r>
      <w:r w:rsidR="008A5556">
        <w:t xml:space="preserve"> </w:t>
      </w:r>
      <w:r w:rsidR="008A5556" w:rsidRPr="000A6914">
        <w:rPr>
          <w:iCs/>
        </w:rPr>
        <w:t>The ESC considered the use of the more conservative extrapolation approach, where the same rate of change in PFS and OS is assumed in both treatment arms, was</w:t>
      </w:r>
      <w:r w:rsidR="007A4649" w:rsidRPr="000A6914">
        <w:rPr>
          <w:iCs/>
        </w:rPr>
        <w:t xml:space="preserve"> a</w:t>
      </w:r>
      <w:r w:rsidR="008A5556" w:rsidRPr="000A6914">
        <w:rPr>
          <w:iCs/>
        </w:rPr>
        <w:t xml:space="preserve"> more reasonable approach. The PSCR</w:t>
      </w:r>
      <w:r w:rsidR="007A4649" w:rsidRPr="000A6914">
        <w:rPr>
          <w:iCs/>
        </w:rPr>
        <w:t xml:space="preserve"> accepted this alternative approach</w:t>
      </w:r>
      <w:r w:rsidR="008A5556" w:rsidRPr="000A6914">
        <w:rPr>
          <w:iCs/>
        </w:rPr>
        <w:t xml:space="preserve">, which increased the base case ICER by </w:t>
      </w:r>
      <w:r w:rsidR="00EC5F4F" w:rsidRPr="006A3DD4">
        <w:rPr>
          <w:iCs/>
          <w:color w:val="000000"/>
          <w:w w:val="15"/>
          <w:shd w:val="solid" w:color="000000" w:fill="000000"/>
          <w:fitText w:val="-20" w:id="-662992121"/>
          <w14:textFill>
            <w14:solidFill>
              <w14:srgbClr w14:val="000000">
                <w14:alpha w14:val="100000"/>
              </w14:srgbClr>
            </w14:solidFill>
          </w14:textFill>
        </w:rPr>
        <w:t xml:space="preserve">|  </w:t>
      </w:r>
      <w:r w:rsidR="00EC5F4F" w:rsidRPr="006A3DD4">
        <w:rPr>
          <w:iCs/>
          <w:color w:val="000000"/>
          <w:spacing w:val="-69"/>
          <w:w w:val="15"/>
          <w:shd w:val="solid" w:color="000000" w:fill="000000"/>
          <w:fitText w:val="-20" w:id="-662992121"/>
          <w14:textFill>
            <w14:solidFill>
              <w14:srgbClr w14:val="000000">
                <w14:alpha w14:val="100000"/>
              </w14:srgbClr>
            </w14:solidFill>
          </w14:textFill>
        </w:rPr>
        <w:t>|</w:t>
      </w:r>
      <w:r w:rsidR="008A5556" w:rsidRPr="000A6914">
        <w:rPr>
          <w:iCs/>
        </w:rPr>
        <w:t>%. ESC further considered a shorter 5-year time horizon would be more appropriate in this setting given poorer overall survival outcomes in the pMMR population, relative to dMMR patients</w:t>
      </w:r>
    </w:p>
    <w:p w14:paraId="3C5B7C92" w14:textId="40262CF1" w:rsidR="00E67DF2" w:rsidRPr="00BF318C" w:rsidRDefault="000F46B5" w:rsidP="00641FB3">
      <w:pPr>
        <w:pStyle w:val="3-BodyText"/>
      </w:pPr>
      <w:bookmarkStart w:id="61" w:name="_Ref190711948"/>
      <w:r w:rsidRPr="00BF318C">
        <w:t xml:space="preserve">The resubmission stated that the TTD curve from the pMMR subgroup in RUBY at IA1 was used to model time on treatment with DOS in the economic model. The results from the TTD KM curve used in the economic model do not appear to be aligned with the reported usage in RUBY at IA2. For example, the median duration of treatment in the TTD KM curve used in the economic model was 33.14 weeks, whereas the reported median duration of DOS+CP treatment in RUBY IA2 was </w:t>
      </w:r>
      <w:r w:rsidRPr="007A4649">
        <w:t>39 weeks.</w:t>
      </w:r>
      <w:r w:rsidRPr="00BF318C">
        <w:t xml:space="preserve"> This may indicate that the economic model may have underestimated the usage of DOS which would favour DOS+CP. </w:t>
      </w:r>
      <w:r w:rsidR="00382130" w:rsidRPr="00BF318C">
        <w:t>The economic model estimated a mean treatment duration of 54.48</w:t>
      </w:r>
      <w:r w:rsidR="000B6284">
        <w:t> </w:t>
      </w:r>
      <w:r w:rsidR="00382130" w:rsidRPr="00BF318C">
        <w:t xml:space="preserve">weeks, which was reduced to 52.64 weeks after relative dose intensities (RDI) were included. This was lower than the mean duration of 57.15 weeks reported in the RUBY IA2 CSR (though it was also noted that the mean duration of treatment in RUBY IA2 CSR was reported inconsistently). </w:t>
      </w:r>
      <w:r w:rsidR="00BE3722" w:rsidRPr="00BF318C">
        <w:t>I</w:t>
      </w:r>
      <w:r w:rsidR="00382130" w:rsidRPr="00BF318C">
        <w:t xml:space="preserve">t was likely that </w:t>
      </w:r>
      <w:r w:rsidR="00746640" w:rsidRPr="00BF318C">
        <w:t>the duration of DOS in the economic model was underestimated and favoured the DOS+CP arm</w:t>
      </w:r>
      <w:r w:rsidR="00382130" w:rsidRPr="00BF318C">
        <w:t>.</w:t>
      </w:r>
      <w:r w:rsidR="00BE3722" w:rsidRPr="00BF318C">
        <w:t xml:space="preserve"> Assuming a mean treatment duration of 57.15 weeks for DOS by adding an additional 2.67 weeks </w:t>
      </w:r>
      <w:r w:rsidR="00BE3722" w:rsidRPr="00BF318C">
        <w:lastRenderedPageBreak/>
        <w:t xml:space="preserve">of treatment in the maintenance phase (discounted by 5% for three years and then applying a 97.7% RDI) increased the ICER by </w:t>
      </w:r>
      <w:r w:rsidR="00EC5F4F" w:rsidRPr="006A3DD4">
        <w:rPr>
          <w:color w:val="000000"/>
          <w:w w:val="15"/>
          <w:shd w:val="solid" w:color="000000" w:fill="000000"/>
          <w:fitText w:val="-20" w:id="-662992120"/>
          <w14:textFill>
            <w14:solidFill>
              <w14:srgbClr w14:val="000000">
                <w14:alpha w14:val="100000"/>
              </w14:srgbClr>
            </w14:solidFill>
          </w14:textFill>
        </w:rPr>
        <w:t xml:space="preserve">|  </w:t>
      </w:r>
      <w:r w:rsidR="00EC5F4F" w:rsidRPr="006A3DD4">
        <w:rPr>
          <w:color w:val="000000"/>
          <w:spacing w:val="-69"/>
          <w:w w:val="15"/>
          <w:shd w:val="solid" w:color="000000" w:fill="000000"/>
          <w:fitText w:val="-20" w:id="-662992120"/>
          <w14:textFill>
            <w14:solidFill>
              <w14:srgbClr w14:val="000000">
                <w14:alpha w14:val="100000"/>
              </w14:srgbClr>
            </w14:solidFill>
          </w14:textFill>
        </w:rPr>
        <w:t>|</w:t>
      </w:r>
      <w:r w:rsidR="00BE3722" w:rsidRPr="00BF318C">
        <w:t>%.</w:t>
      </w:r>
      <w:bookmarkEnd w:id="61"/>
    </w:p>
    <w:p w14:paraId="448798F5" w14:textId="4F14AA23" w:rsidR="00746640" w:rsidRPr="00BF318C" w:rsidRDefault="00BE3722" w:rsidP="00641FB3">
      <w:pPr>
        <w:pStyle w:val="3-BodyText"/>
      </w:pPr>
      <w:bookmarkStart w:id="62" w:name="_Ref190708118"/>
      <w:r w:rsidRPr="00BF318C">
        <w:t xml:space="preserve">Another key difference between the resubmission and the November 2023 submission was the utility values. </w:t>
      </w:r>
      <w:r w:rsidR="009E2408" w:rsidRPr="00BF318C">
        <w:t xml:space="preserve">Health state utilities </w:t>
      </w:r>
      <w:r w:rsidR="00D36433" w:rsidRPr="00BF318C">
        <w:t>we</w:t>
      </w:r>
      <w:r w:rsidR="009E2408" w:rsidRPr="00BF318C">
        <w:t xml:space="preserve">re derived from the pMMR population in RUBY at the IA1 data-cut, as patient reported outcomes were not re-evaluated at the IA2 data-cut. </w:t>
      </w:r>
      <w:r w:rsidR="00C90E9F" w:rsidRPr="00BF318C">
        <w:t>European Quality of Life scale, 5-Dimensions, 5-Levels (</w:t>
      </w:r>
      <w:r w:rsidR="009E2408" w:rsidRPr="00BF318C">
        <w:t>EQ-5D-5L</w:t>
      </w:r>
      <w:r w:rsidR="00C90E9F" w:rsidRPr="00BF318C">
        <w:t>)</w:t>
      </w:r>
      <w:r w:rsidR="009E2408" w:rsidRPr="00BF318C">
        <w:t xml:space="preserve"> data from RUBY were translated to Australian utilities via the Norman 2023 validated value set, in line with ESC advice (paragraph 6.47, dostarlimab PSD, November 2023 PBAC meeting). In the November 2023 submission, EQ-5D-5L data was mapped to EQ-5D-3L using Viney 2011, as the resubmission claimed that Norman 2023 was not published at the time of submission.</w:t>
      </w:r>
      <w:r w:rsidR="00C90E9F" w:rsidRPr="00BF318C">
        <w:t xml:space="preserve"> </w:t>
      </w:r>
      <w:r w:rsidR="000479D0" w:rsidRPr="00BF318C">
        <w:t>A comparison of the utility values from RUBY using the different</w:t>
      </w:r>
      <w:r w:rsidR="000B4BE3" w:rsidRPr="00BF318C">
        <w:t xml:space="preserve"> value sets is presented in </w:t>
      </w:r>
      <w:r w:rsidR="000B4BE3" w:rsidRPr="00BF318C">
        <w:fldChar w:fldCharType="begin"/>
      </w:r>
      <w:r w:rsidR="000B4BE3" w:rsidRPr="00BF318C">
        <w:instrText xml:space="preserve"> REF _Ref190702876 \h </w:instrText>
      </w:r>
      <w:r w:rsidR="00BF318C" w:rsidRPr="00BF318C">
        <w:instrText xml:space="preserve"> \* MERGEFORMAT </w:instrText>
      </w:r>
      <w:r w:rsidR="000B4BE3" w:rsidRPr="00BF318C">
        <w:fldChar w:fldCharType="separate"/>
      </w:r>
      <w:r w:rsidR="006A3DD4">
        <w:t xml:space="preserve">Table </w:t>
      </w:r>
      <w:r w:rsidR="006A3DD4">
        <w:rPr>
          <w:noProof/>
        </w:rPr>
        <w:t>10</w:t>
      </w:r>
      <w:r w:rsidR="000B4BE3" w:rsidRPr="00BF318C">
        <w:fldChar w:fldCharType="end"/>
      </w:r>
      <w:r w:rsidR="000B4BE3" w:rsidRPr="00BF318C">
        <w:t>.</w:t>
      </w:r>
      <w:bookmarkEnd w:id="62"/>
      <w:r w:rsidR="000B4BE3" w:rsidRPr="00BF318C">
        <w:t xml:space="preserve"> </w:t>
      </w:r>
    </w:p>
    <w:p w14:paraId="38CC6F31" w14:textId="4AFF6644" w:rsidR="003E7001" w:rsidRPr="00D16F9D" w:rsidRDefault="000B4BE3" w:rsidP="000B4BE3">
      <w:pPr>
        <w:pStyle w:val="Caption"/>
        <w:rPr>
          <w:b w:val="0"/>
          <w:bCs w:val="0"/>
          <w:szCs w:val="20"/>
        </w:rPr>
      </w:pPr>
      <w:bookmarkStart w:id="63" w:name="_Ref190702876"/>
      <w:r>
        <w:t xml:space="preserve">Table </w:t>
      </w:r>
      <w:r w:rsidR="00DF038F">
        <w:fldChar w:fldCharType="begin"/>
      </w:r>
      <w:r w:rsidR="00DF038F">
        <w:instrText xml:space="preserve"> SEQ Table \* ARABIC </w:instrText>
      </w:r>
      <w:r w:rsidR="00DF038F">
        <w:fldChar w:fldCharType="separate"/>
      </w:r>
      <w:r w:rsidR="006A3DD4">
        <w:rPr>
          <w:noProof/>
        </w:rPr>
        <w:t>10</w:t>
      </w:r>
      <w:r w:rsidR="00DF038F">
        <w:rPr>
          <w:noProof/>
        </w:rPr>
        <w:fldChar w:fldCharType="end"/>
      </w:r>
      <w:bookmarkEnd w:id="63"/>
      <w:r>
        <w:t xml:space="preserve">: </w:t>
      </w:r>
      <w:r w:rsidR="003E7001" w:rsidRPr="00D16F9D">
        <w:rPr>
          <w:szCs w:val="20"/>
        </w:rPr>
        <w:t>Utility values derived from EQ-5D-5L results in RUBY at IA1</w:t>
      </w:r>
    </w:p>
    <w:tbl>
      <w:tblPr>
        <w:tblStyle w:val="TableGrid"/>
        <w:tblW w:w="9016" w:type="dxa"/>
        <w:tblLook w:val="04A0" w:firstRow="1" w:lastRow="0" w:firstColumn="1" w:lastColumn="0" w:noHBand="0" w:noVBand="1"/>
      </w:tblPr>
      <w:tblGrid>
        <w:gridCol w:w="1042"/>
        <w:gridCol w:w="1329"/>
        <w:gridCol w:w="1329"/>
        <w:gridCol w:w="1329"/>
        <w:gridCol w:w="1329"/>
        <w:gridCol w:w="1329"/>
        <w:gridCol w:w="1329"/>
      </w:tblGrid>
      <w:tr w:rsidR="00F9231D" w:rsidRPr="00D16F9D" w14:paraId="7292FC1B" w14:textId="77777777" w:rsidTr="002B48FE">
        <w:tc>
          <w:tcPr>
            <w:tcW w:w="1042" w:type="dxa"/>
          </w:tcPr>
          <w:p w14:paraId="549CF906" w14:textId="77777777" w:rsidR="00F9231D" w:rsidRPr="00D16F9D" w:rsidRDefault="00F9231D" w:rsidP="002B48FE">
            <w:pPr>
              <w:keepNext/>
              <w:keepLines/>
              <w:rPr>
                <w:rFonts w:ascii="Arial Narrow" w:hAnsi="Arial Narrow"/>
                <w:sz w:val="20"/>
                <w:szCs w:val="20"/>
              </w:rPr>
            </w:pPr>
          </w:p>
        </w:tc>
        <w:tc>
          <w:tcPr>
            <w:tcW w:w="2658" w:type="dxa"/>
            <w:gridSpan w:val="2"/>
          </w:tcPr>
          <w:p w14:paraId="250A3AB7" w14:textId="77777777" w:rsidR="00F9231D" w:rsidRPr="00D16F9D" w:rsidRDefault="00F9231D" w:rsidP="002B48FE">
            <w:pPr>
              <w:keepNext/>
              <w:keepLines/>
              <w:jc w:val="center"/>
              <w:rPr>
                <w:rFonts w:ascii="Arial Narrow" w:hAnsi="Arial Narrow"/>
                <w:b/>
                <w:bCs/>
                <w:sz w:val="20"/>
                <w:szCs w:val="20"/>
              </w:rPr>
            </w:pPr>
            <w:r>
              <w:rPr>
                <w:rFonts w:ascii="Arial Narrow" w:hAnsi="Arial Narrow"/>
                <w:b/>
                <w:bCs/>
                <w:sz w:val="20"/>
                <w:szCs w:val="20"/>
              </w:rPr>
              <w:t>ITT</w:t>
            </w:r>
          </w:p>
        </w:tc>
        <w:tc>
          <w:tcPr>
            <w:tcW w:w="2658" w:type="dxa"/>
            <w:gridSpan w:val="2"/>
            <w:vAlign w:val="center"/>
          </w:tcPr>
          <w:p w14:paraId="147B48AA" w14:textId="5CC01993" w:rsidR="00F9231D" w:rsidRPr="00D16F9D" w:rsidRDefault="00F9231D" w:rsidP="002B48FE">
            <w:pPr>
              <w:keepNext/>
              <w:keepLines/>
              <w:jc w:val="center"/>
              <w:rPr>
                <w:rFonts w:ascii="Arial Narrow" w:hAnsi="Arial Narrow"/>
                <w:b/>
                <w:bCs/>
                <w:sz w:val="20"/>
                <w:szCs w:val="20"/>
              </w:rPr>
            </w:pPr>
            <w:r w:rsidRPr="00D16F9D">
              <w:rPr>
                <w:rFonts w:ascii="Arial Narrow" w:hAnsi="Arial Narrow"/>
                <w:b/>
                <w:bCs/>
                <w:sz w:val="20"/>
                <w:szCs w:val="20"/>
              </w:rPr>
              <w:t>pMMR</w:t>
            </w:r>
          </w:p>
        </w:tc>
        <w:tc>
          <w:tcPr>
            <w:tcW w:w="2658" w:type="dxa"/>
            <w:gridSpan w:val="2"/>
            <w:vAlign w:val="center"/>
          </w:tcPr>
          <w:p w14:paraId="589F4E7D" w14:textId="71CD1B2F" w:rsidR="00F9231D" w:rsidRPr="00D16F9D" w:rsidRDefault="00F9231D" w:rsidP="002B48FE">
            <w:pPr>
              <w:keepNext/>
              <w:keepLines/>
              <w:jc w:val="center"/>
              <w:rPr>
                <w:rFonts w:ascii="Arial Narrow" w:hAnsi="Arial Narrow"/>
                <w:b/>
                <w:bCs/>
                <w:sz w:val="20"/>
                <w:szCs w:val="20"/>
              </w:rPr>
            </w:pPr>
            <w:r>
              <w:rPr>
                <w:rFonts w:ascii="Arial Narrow" w:hAnsi="Arial Narrow"/>
                <w:b/>
                <w:bCs/>
                <w:sz w:val="20"/>
                <w:szCs w:val="20"/>
              </w:rPr>
              <w:t>dMMR</w:t>
            </w:r>
          </w:p>
        </w:tc>
      </w:tr>
      <w:tr w:rsidR="00F9231D" w:rsidRPr="00D16F9D" w14:paraId="6E2B1F13" w14:textId="77777777" w:rsidTr="002B48FE">
        <w:tc>
          <w:tcPr>
            <w:tcW w:w="1042" w:type="dxa"/>
          </w:tcPr>
          <w:p w14:paraId="0BDE8AD4" w14:textId="77777777" w:rsidR="00F9231D" w:rsidRPr="00D16F9D" w:rsidRDefault="00F9231D" w:rsidP="002B48FE">
            <w:pPr>
              <w:keepNext/>
              <w:keepLines/>
              <w:rPr>
                <w:rFonts w:ascii="Arial Narrow" w:hAnsi="Arial Narrow"/>
                <w:sz w:val="20"/>
                <w:szCs w:val="20"/>
              </w:rPr>
            </w:pPr>
          </w:p>
        </w:tc>
        <w:tc>
          <w:tcPr>
            <w:tcW w:w="1329" w:type="dxa"/>
            <w:vAlign w:val="center"/>
          </w:tcPr>
          <w:p w14:paraId="73809398" w14:textId="77777777" w:rsidR="00F9231D" w:rsidRPr="00D16F9D" w:rsidRDefault="00F9231D" w:rsidP="002B48FE">
            <w:pPr>
              <w:keepNext/>
              <w:keepLines/>
              <w:jc w:val="center"/>
              <w:rPr>
                <w:rFonts w:ascii="Arial Narrow" w:hAnsi="Arial Narrow"/>
                <w:b/>
                <w:bCs/>
                <w:sz w:val="20"/>
                <w:szCs w:val="20"/>
              </w:rPr>
            </w:pPr>
            <w:r w:rsidRPr="00D16F9D">
              <w:rPr>
                <w:rFonts w:ascii="Arial Narrow" w:hAnsi="Arial Narrow"/>
                <w:b/>
                <w:bCs/>
                <w:sz w:val="20"/>
                <w:szCs w:val="20"/>
              </w:rPr>
              <w:t>Norman 2023</w:t>
            </w:r>
          </w:p>
        </w:tc>
        <w:tc>
          <w:tcPr>
            <w:tcW w:w="1329" w:type="dxa"/>
            <w:vAlign w:val="center"/>
          </w:tcPr>
          <w:p w14:paraId="26AB3158" w14:textId="77777777" w:rsidR="00F9231D" w:rsidRPr="00D16F9D" w:rsidRDefault="00F9231D" w:rsidP="002B48FE">
            <w:pPr>
              <w:keepNext/>
              <w:keepLines/>
              <w:jc w:val="center"/>
              <w:rPr>
                <w:rFonts w:ascii="Arial Narrow" w:hAnsi="Arial Narrow"/>
                <w:b/>
                <w:bCs/>
                <w:sz w:val="20"/>
                <w:szCs w:val="20"/>
              </w:rPr>
            </w:pPr>
            <w:r w:rsidRPr="00D16F9D">
              <w:rPr>
                <w:rFonts w:ascii="Arial Narrow" w:hAnsi="Arial Narrow"/>
                <w:b/>
                <w:bCs/>
                <w:i/>
                <w:iCs/>
                <w:sz w:val="20"/>
                <w:szCs w:val="20"/>
              </w:rPr>
              <w:t>Viney 2011</w:t>
            </w:r>
          </w:p>
        </w:tc>
        <w:tc>
          <w:tcPr>
            <w:tcW w:w="1329" w:type="dxa"/>
            <w:vAlign w:val="center"/>
          </w:tcPr>
          <w:p w14:paraId="1090D204" w14:textId="77777777" w:rsidR="00F9231D" w:rsidRPr="00D16F9D" w:rsidRDefault="00F9231D" w:rsidP="002B48FE">
            <w:pPr>
              <w:keepNext/>
              <w:keepLines/>
              <w:jc w:val="center"/>
              <w:rPr>
                <w:rFonts w:ascii="Arial Narrow" w:hAnsi="Arial Narrow"/>
                <w:b/>
                <w:bCs/>
                <w:sz w:val="20"/>
                <w:szCs w:val="20"/>
              </w:rPr>
            </w:pPr>
            <w:r w:rsidRPr="00D16F9D">
              <w:rPr>
                <w:rFonts w:ascii="Arial Narrow" w:hAnsi="Arial Narrow"/>
                <w:b/>
                <w:bCs/>
                <w:sz w:val="20"/>
                <w:szCs w:val="20"/>
              </w:rPr>
              <w:t>Norman 2023</w:t>
            </w:r>
          </w:p>
        </w:tc>
        <w:tc>
          <w:tcPr>
            <w:tcW w:w="1329" w:type="dxa"/>
            <w:vAlign w:val="center"/>
          </w:tcPr>
          <w:p w14:paraId="1ED59D26" w14:textId="77777777" w:rsidR="00F9231D" w:rsidRPr="00D16F9D" w:rsidRDefault="00F9231D" w:rsidP="002B48FE">
            <w:pPr>
              <w:keepNext/>
              <w:keepLines/>
              <w:jc w:val="center"/>
              <w:rPr>
                <w:rFonts w:ascii="Arial Narrow" w:hAnsi="Arial Narrow"/>
                <w:b/>
                <w:bCs/>
                <w:sz w:val="20"/>
                <w:szCs w:val="20"/>
              </w:rPr>
            </w:pPr>
            <w:r w:rsidRPr="00D16F9D">
              <w:rPr>
                <w:rFonts w:ascii="Arial Narrow" w:hAnsi="Arial Narrow"/>
                <w:b/>
                <w:bCs/>
                <w:i/>
                <w:iCs/>
                <w:sz w:val="20"/>
                <w:szCs w:val="20"/>
              </w:rPr>
              <w:t>Viney 2011</w:t>
            </w:r>
          </w:p>
        </w:tc>
        <w:tc>
          <w:tcPr>
            <w:tcW w:w="1329" w:type="dxa"/>
            <w:vAlign w:val="center"/>
          </w:tcPr>
          <w:p w14:paraId="03FA8F67" w14:textId="77777777" w:rsidR="00F9231D" w:rsidRPr="00D16F9D" w:rsidRDefault="00F9231D" w:rsidP="002B48FE">
            <w:pPr>
              <w:keepNext/>
              <w:keepLines/>
              <w:jc w:val="center"/>
              <w:rPr>
                <w:rFonts w:ascii="Arial Narrow" w:hAnsi="Arial Narrow"/>
                <w:b/>
                <w:bCs/>
                <w:sz w:val="20"/>
                <w:szCs w:val="20"/>
              </w:rPr>
            </w:pPr>
            <w:r w:rsidRPr="00D16F9D">
              <w:rPr>
                <w:rFonts w:ascii="Arial Narrow" w:hAnsi="Arial Narrow"/>
                <w:b/>
                <w:bCs/>
                <w:sz w:val="20"/>
                <w:szCs w:val="20"/>
              </w:rPr>
              <w:t>Norman 2023</w:t>
            </w:r>
          </w:p>
        </w:tc>
        <w:tc>
          <w:tcPr>
            <w:tcW w:w="1329" w:type="dxa"/>
            <w:vAlign w:val="center"/>
          </w:tcPr>
          <w:p w14:paraId="3E5C18AB" w14:textId="77777777" w:rsidR="00F9231D" w:rsidRPr="00D16F9D" w:rsidRDefault="00F9231D" w:rsidP="002B48FE">
            <w:pPr>
              <w:keepNext/>
              <w:keepLines/>
              <w:jc w:val="center"/>
              <w:rPr>
                <w:rFonts w:ascii="Arial Narrow" w:hAnsi="Arial Narrow"/>
                <w:b/>
                <w:bCs/>
                <w:i/>
                <w:iCs/>
                <w:sz w:val="20"/>
                <w:szCs w:val="20"/>
              </w:rPr>
            </w:pPr>
            <w:r w:rsidRPr="00D16F9D">
              <w:rPr>
                <w:rFonts w:ascii="Arial Narrow" w:hAnsi="Arial Narrow"/>
                <w:b/>
                <w:bCs/>
                <w:i/>
                <w:iCs/>
                <w:sz w:val="20"/>
                <w:szCs w:val="20"/>
              </w:rPr>
              <w:t>Viney 2011</w:t>
            </w:r>
          </w:p>
        </w:tc>
      </w:tr>
      <w:tr w:rsidR="00F9231D" w:rsidRPr="00D16F9D" w14:paraId="4C9A0B64" w14:textId="77777777" w:rsidTr="002B48FE">
        <w:trPr>
          <w:trHeight w:val="121"/>
        </w:trPr>
        <w:tc>
          <w:tcPr>
            <w:tcW w:w="1042" w:type="dxa"/>
          </w:tcPr>
          <w:p w14:paraId="07541CA2" w14:textId="77777777" w:rsidR="00F9231D" w:rsidRPr="00D16F9D" w:rsidRDefault="00F9231D" w:rsidP="002B48FE">
            <w:pPr>
              <w:keepNext/>
              <w:keepLines/>
              <w:rPr>
                <w:rFonts w:ascii="Arial Narrow" w:hAnsi="Arial Narrow"/>
                <w:sz w:val="20"/>
                <w:szCs w:val="20"/>
              </w:rPr>
            </w:pPr>
            <w:r w:rsidRPr="00D16F9D">
              <w:rPr>
                <w:rFonts w:ascii="Arial Narrow" w:hAnsi="Arial Narrow"/>
                <w:sz w:val="20"/>
                <w:szCs w:val="20"/>
              </w:rPr>
              <w:t>PF</w:t>
            </w:r>
          </w:p>
        </w:tc>
        <w:tc>
          <w:tcPr>
            <w:tcW w:w="1329" w:type="dxa"/>
            <w:vAlign w:val="center"/>
          </w:tcPr>
          <w:p w14:paraId="40DB28BA" w14:textId="77777777" w:rsidR="00F9231D" w:rsidRPr="00D16F9D" w:rsidRDefault="00F9231D" w:rsidP="002B48FE">
            <w:pPr>
              <w:keepNext/>
              <w:keepLines/>
              <w:jc w:val="center"/>
              <w:rPr>
                <w:rFonts w:ascii="Arial Narrow" w:hAnsi="Arial Narrow"/>
                <w:sz w:val="20"/>
                <w:szCs w:val="20"/>
              </w:rPr>
            </w:pPr>
            <w:r w:rsidRPr="00D16F9D">
              <w:rPr>
                <w:rFonts w:ascii="Arial Narrow" w:hAnsi="Arial Narrow"/>
                <w:sz w:val="20"/>
                <w:szCs w:val="20"/>
              </w:rPr>
              <w:t>0.8715</w:t>
            </w:r>
          </w:p>
        </w:tc>
        <w:tc>
          <w:tcPr>
            <w:tcW w:w="1329" w:type="dxa"/>
            <w:vAlign w:val="center"/>
          </w:tcPr>
          <w:p w14:paraId="32B6320D" w14:textId="77777777" w:rsidR="00F9231D" w:rsidRPr="00D16F9D" w:rsidRDefault="00F9231D" w:rsidP="002B48FE">
            <w:pPr>
              <w:keepNext/>
              <w:keepLines/>
              <w:jc w:val="center"/>
              <w:rPr>
                <w:rFonts w:ascii="Arial Narrow" w:hAnsi="Arial Narrow"/>
                <w:sz w:val="20"/>
                <w:szCs w:val="20"/>
              </w:rPr>
            </w:pPr>
            <w:r w:rsidRPr="00D16F9D">
              <w:rPr>
                <w:rFonts w:ascii="Arial Narrow" w:hAnsi="Arial Narrow"/>
                <w:i/>
                <w:iCs/>
                <w:sz w:val="20"/>
                <w:szCs w:val="20"/>
              </w:rPr>
              <w:t>0.7779</w:t>
            </w:r>
          </w:p>
        </w:tc>
        <w:tc>
          <w:tcPr>
            <w:tcW w:w="1329" w:type="dxa"/>
            <w:shd w:val="clear" w:color="auto" w:fill="D9D9D9" w:themeFill="background1" w:themeFillShade="D9"/>
            <w:vAlign w:val="center"/>
          </w:tcPr>
          <w:p w14:paraId="12AAE555" w14:textId="77777777" w:rsidR="00F9231D" w:rsidRPr="00D16F9D" w:rsidRDefault="00F9231D" w:rsidP="002B48FE">
            <w:pPr>
              <w:keepNext/>
              <w:keepLines/>
              <w:jc w:val="center"/>
              <w:rPr>
                <w:rFonts w:ascii="Arial Narrow" w:hAnsi="Arial Narrow"/>
                <w:sz w:val="20"/>
                <w:szCs w:val="20"/>
              </w:rPr>
            </w:pPr>
            <w:r w:rsidRPr="00D16F9D">
              <w:rPr>
                <w:rFonts w:ascii="Arial Narrow" w:hAnsi="Arial Narrow"/>
                <w:sz w:val="20"/>
                <w:szCs w:val="20"/>
              </w:rPr>
              <w:t>0.8760</w:t>
            </w:r>
          </w:p>
        </w:tc>
        <w:tc>
          <w:tcPr>
            <w:tcW w:w="1329" w:type="dxa"/>
            <w:vAlign w:val="center"/>
          </w:tcPr>
          <w:p w14:paraId="412CA1BB" w14:textId="77777777" w:rsidR="00F9231D" w:rsidRPr="00D16F9D" w:rsidRDefault="00F9231D" w:rsidP="002B48FE">
            <w:pPr>
              <w:keepNext/>
              <w:keepLines/>
              <w:jc w:val="center"/>
              <w:rPr>
                <w:rFonts w:ascii="Arial Narrow" w:hAnsi="Arial Narrow"/>
                <w:sz w:val="20"/>
                <w:szCs w:val="20"/>
              </w:rPr>
            </w:pPr>
            <w:r w:rsidRPr="00D16F9D">
              <w:rPr>
                <w:rFonts w:ascii="Arial Narrow" w:hAnsi="Arial Narrow"/>
                <w:i/>
                <w:iCs/>
                <w:sz w:val="20"/>
                <w:szCs w:val="20"/>
              </w:rPr>
              <w:t>0.7802</w:t>
            </w:r>
          </w:p>
        </w:tc>
        <w:tc>
          <w:tcPr>
            <w:tcW w:w="1329" w:type="dxa"/>
            <w:vAlign w:val="center"/>
          </w:tcPr>
          <w:p w14:paraId="68455115" w14:textId="77777777" w:rsidR="00F9231D" w:rsidRPr="00D16F9D" w:rsidRDefault="00F9231D" w:rsidP="002B48FE">
            <w:pPr>
              <w:keepNext/>
              <w:keepLines/>
              <w:jc w:val="center"/>
              <w:rPr>
                <w:rFonts w:ascii="Arial Narrow" w:hAnsi="Arial Narrow"/>
                <w:sz w:val="20"/>
                <w:szCs w:val="20"/>
              </w:rPr>
            </w:pPr>
            <w:r>
              <w:rPr>
                <w:rFonts w:ascii="Arial Narrow" w:hAnsi="Arial Narrow"/>
                <w:i/>
                <w:iCs/>
                <w:sz w:val="20"/>
                <w:szCs w:val="20"/>
              </w:rPr>
              <w:t>0.8635</w:t>
            </w:r>
          </w:p>
        </w:tc>
        <w:tc>
          <w:tcPr>
            <w:tcW w:w="1329" w:type="dxa"/>
            <w:shd w:val="clear" w:color="auto" w:fill="B8CCE4" w:themeFill="accent1" w:themeFillTint="66"/>
            <w:vAlign w:val="center"/>
          </w:tcPr>
          <w:p w14:paraId="46447DC7" w14:textId="77777777" w:rsidR="00F9231D" w:rsidRPr="00D16F9D" w:rsidRDefault="00F9231D" w:rsidP="002B48FE">
            <w:pPr>
              <w:keepNext/>
              <w:keepLines/>
              <w:jc w:val="center"/>
              <w:rPr>
                <w:rFonts w:ascii="Arial Narrow" w:hAnsi="Arial Narrow"/>
                <w:i/>
                <w:iCs/>
                <w:sz w:val="20"/>
                <w:szCs w:val="20"/>
              </w:rPr>
            </w:pPr>
            <w:r>
              <w:rPr>
                <w:rFonts w:ascii="Arial Narrow" w:hAnsi="Arial Narrow"/>
                <w:i/>
                <w:iCs/>
                <w:sz w:val="20"/>
                <w:szCs w:val="20"/>
              </w:rPr>
              <w:t>0.7747</w:t>
            </w:r>
          </w:p>
        </w:tc>
      </w:tr>
      <w:tr w:rsidR="00F9231D" w:rsidRPr="00D16F9D" w14:paraId="346C0D17" w14:textId="77777777" w:rsidTr="002B48FE">
        <w:trPr>
          <w:trHeight w:val="63"/>
        </w:trPr>
        <w:tc>
          <w:tcPr>
            <w:tcW w:w="1042" w:type="dxa"/>
          </w:tcPr>
          <w:p w14:paraId="4CB3DBD6" w14:textId="77777777" w:rsidR="00F9231D" w:rsidRPr="00D16F9D" w:rsidRDefault="00F9231D" w:rsidP="002B48FE">
            <w:pPr>
              <w:keepNext/>
              <w:keepLines/>
              <w:rPr>
                <w:rFonts w:ascii="Arial Narrow" w:hAnsi="Arial Narrow"/>
                <w:sz w:val="20"/>
                <w:szCs w:val="20"/>
              </w:rPr>
            </w:pPr>
            <w:r w:rsidRPr="00D16F9D">
              <w:rPr>
                <w:rFonts w:ascii="Arial Narrow" w:hAnsi="Arial Narrow"/>
                <w:sz w:val="20"/>
                <w:szCs w:val="20"/>
              </w:rPr>
              <w:t>PD</w:t>
            </w:r>
          </w:p>
        </w:tc>
        <w:tc>
          <w:tcPr>
            <w:tcW w:w="1329" w:type="dxa"/>
            <w:vAlign w:val="center"/>
          </w:tcPr>
          <w:p w14:paraId="2B0578C9" w14:textId="77777777" w:rsidR="00F9231D" w:rsidRPr="00D16F9D" w:rsidRDefault="00F9231D" w:rsidP="002B48FE">
            <w:pPr>
              <w:keepNext/>
              <w:keepLines/>
              <w:jc w:val="center"/>
              <w:rPr>
                <w:rFonts w:ascii="Arial Narrow" w:hAnsi="Arial Narrow"/>
                <w:sz w:val="20"/>
                <w:szCs w:val="20"/>
              </w:rPr>
            </w:pPr>
            <w:r w:rsidRPr="00D16F9D">
              <w:rPr>
                <w:rFonts w:ascii="Arial Narrow" w:hAnsi="Arial Narrow"/>
                <w:sz w:val="20"/>
                <w:szCs w:val="20"/>
              </w:rPr>
              <w:t>0.8194</w:t>
            </w:r>
          </w:p>
        </w:tc>
        <w:tc>
          <w:tcPr>
            <w:tcW w:w="1329" w:type="dxa"/>
            <w:vAlign w:val="center"/>
          </w:tcPr>
          <w:p w14:paraId="0BF77AE8" w14:textId="77777777" w:rsidR="00F9231D" w:rsidRPr="00D16F9D" w:rsidRDefault="00F9231D" w:rsidP="002B48FE">
            <w:pPr>
              <w:keepNext/>
              <w:keepLines/>
              <w:jc w:val="center"/>
              <w:rPr>
                <w:rFonts w:ascii="Arial Narrow" w:hAnsi="Arial Narrow"/>
                <w:sz w:val="20"/>
                <w:szCs w:val="20"/>
              </w:rPr>
            </w:pPr>
            <w:r w:rsidRPr="00D16F9D">
              <w:rPr>
                <w:rFonts w:ascii="Arial Narrow" w:hAnsi="Arial Narrow"/>
                <w:i/>
                <w:iCs/>
                <w:sz w:val="20"/>
                <w:szCs w:val="20"/>
              </w:rPr>
              <w:t>0.7339</w:t>
            </w:r>
          </w:p>
        </w:tc>
        <w:tc>
          <w:tcPr>
            <w:tcW w:w="1329" w:type="dxa"/>
            <w:shd w:val="clear" w:color="auto" w:fill="D9D9D9" w:themeFill="background1" w:themeFillShade="D9"/>
            <w:vAlign w:val="center"/>
          </w:tcPr>
          <w:p w14:paraId="3032DF7D" w14:textId="77777777" w:rsidR="00F9231D" w:rsidRPr="00D16F9D" w:rsidRDefault="00F9231D" w:rsidP="002B48FE">
            <w:pPr>
              <w:keepNext/>
              <w:keepLines/>
              <w:jc w:val="center"/>
              <w:rPr>
                <w:rFonts w:ascii="Arial Narrow" w:hAnsi="Arial Narrow"/>
                <w:sz w:val="20"/>
                <w:szCs w:val="20"/>
              </w:rPr>
            </w:pPr>
            <w:r w:rsidRPr="00D16F9D">
              <w:rPr>
                <w:rFonts w:ascii="Arial Narrow" w:hAnsi="Arial Narrow"/>
                <w:sz w:val="20"/>
                <w:szCs w:val="20"/>
              </w:rPr>
              <w:t>0.8285</w:t>
            </w:r>
          </w:p>
        </w:tc>
        <w:tc>
          <w:tcPr>
            <w:tcW w:w="1329" w:type="dxa"/>
            <w:vAlign w:val="center"/>
          </w:tcPr>
          <w:p w14:paraId="2AB483A5" w14:textId="77777777" w:rsidR="00F9231D" w:rsidRPr="00D16F9D" w:rsidRDefault="00F9231D" w:rsidP="002B48FE">
            <w:pPr>
              <w:keepNext/>
              <w:keepLines/>
              <w:jc w:val="center"/>
              <w:rPr>
                <w:rFonts w:ascii="Arial Narrow" w:hAnsi="Arial Narrow"/>
                <w:sz w:val="20"/>
                <w:szCs w:val="20"/>
              </w:rPr>
            </w:pPr>
            <w:r w:rsidRPr="00D16F9D">
              <w:rPr>
                <w:rFonts w:ascii="Arial Narrow" w:hAnsi="Arial Narrow"/>
                <w:i/>
                <w:iCs/>
                <w:sz w:val="20"/>
                <w:szCs w:val="20"/>
              </w:rPr>
              <w:t>0.7350</w:t>
            </w:r>
          </w:p>
        </w:tc>
        <w:tc>
          <w:tcPr>
            <w:tcW w:w="1329" w:type="dxa"/>
            <w:vAlign w:val="center"/>
          </w:tcPr>
          <w:p w14:paraId="6A2B247C" w14:textId="77777777" w:rsidR="00F9231D" w:rsidRPr="00D16F9D" w:rsidRDefault="00F9231D" w:rsidP="002B48FE">
            <w:pPr>
              <w:keepNext/>
              <w:keepLines/>
              <w:jc w:val="center"/>
              <w:rPr>
                <w:rFonts w:ascii="Arial Narrow" w:hAnsi="Arial Narrow"/>
                <w:sz w:val="20"/>
                <w:szCs w:val="20"/>
              </w:rPr>
            </w:pPr>
            <w:r>
              <w:rPr>
                <w:rFonts w:ascii="Arial Narrow" w:hAnsi="Arial Narrow"/>
                <w:i/>
                <w:iCs/>
                <w:sz w:val="20"/>
                <w:szCs w:val="20"/>
              </w:rPr>
              <w:t>0.8033</w:t>
            </w:r>
          </w:p>
        </w:tc>
        <w:tc>
          <w:tcPr>
            <w:tcW w:w="1329" w:type="dxa"/>
            <w:shd w:val="clear" w:color="auto" w:fill="B8CCE4" w:themeFill="accent1" w:themeFillTint="66"/>
            <w:vAlign w:val="center"/>
          </w:tcPr>
          <w:p w14:paraId="14239732" w14:textId="77777777" w:rsidR="00F9231D" w:rsidRPr="00D16F9D" w:rsidRDefault="00F9231D" w:rsidP="002B48FE">
            <w:pPr>
              <w:keepNext/>
              <w:keepLines/>
              <w:jc w:val="center"/>
              <w:rPr>
                <w:rFonts w:ascii="Arial Narrow" w:hAnsi="Arial Narrow"/>
                <w:i/>
                <w:iCs/>
                <w:sz w:val="20"/>
                <w:szCs w:val="20"/>
              </w:rPr>
            </w:pPr>
            <w:r>
              <w:rPr>
                <w:rFonts w:ascii="Arial Narrow" w:hAnsi="Arial Narrow"/>
                <w:i/>
                <w:iCs/>
                <w:sz w:val="20"/>
                <w:szCs w:val="20"/>
              </w:rPr>
              <w:t>0.7402</w:t>
            </w:r>
          </w:p>
        </w:tc>
      </w:tr>
      <w:tr w:rsidR="00F9231D" w:rsidRPr="00057E7E" w14:paraId="7468794A" w14:textId="77777777" w:rsidTr="002B48FE">
        <w:tc>
          <w:tcPr>
            <w:tcW w:w="1042" w:type="dxa"/>
          </w:tcPr>
          <w:p w14:paraId="303F007A" w14:textId="77777777" w:rsidR="00F9231D" w:rsidRPr="00057E7E" w:rsidRDefault="00F9231D" w:rsidP="002B48FE">
            <w:pPr>
              <w:keepNext/>
              <w:keepLines/>
              <w:rPr>
                <w:rFonts w:ascii="Arial Narrow" w:hAnsi="Arial Narrow"/>
                <w:sz w:val="20"/>
                <w:szCs w:val="20"/>
              </w:rPr>
            </w:pPr>
            <w:r w:rsidRPr="00057E7E">
              <w:rPr>
                <w:rFonts w:ascii="Arial Narrow" w:hAnsi="Arial Narrow"/>
                <w:sz w:val="20"/>
                <w:szCs w:val="20"/>
              </w:rPr>
              <w:t xml:space="preserve">Difference </w:t>
            </w:r>
          </w:p>
        </w:tc>
        <w:tc>
          <w:tcPr>
            <w:tcW w:w="1329" w:type="dxa"/>
          </w:tcPr>
          <w:p w14:paraId="7C0208FB" w14:textId="77777777" w:rsidR="00F9231D" w:rsidRPr="00057E7E" w:rsidRDefault="00F9231D" w:rsidP="002B48FE">
            <w:pPr>
              <w:keepNext/>
              <w:keepLines/>
              <w:jc w:val="center"/>
              <w:rPr>
                <w:rFonts w:ascii="Arial Narrow" w:hAnsi="Arial Narrow"/>
                <w:i/>
                <w:iCs/>
                <w:sz w:val="20"/>
                <w:szCs w:val="20"/>
              </w:rPr>
            </w:pPr>
            <w:r w:rsidRPr="00057E7E">
              <w:rPr>
                <w:rFonts w:ascii="Arial Narrow" w:hAnsi="Arial Narrow"/>
                <w:i/>
                <w:iCs/>
                <w:sz w:val="20"/>
                <w:szCs w:val="20"/>
              </w:rPr>
              <w:t>0.0521</w:t>
            </w:r>
          </w:p>
        </w:tc>
        <w:tc>
          <w:tcPr>
            <w:tcW w:w="1329" w:type="dxa"/>
          </w:tcPr>
          <w:p w14:paraId="751F7C04" w14:textId="77777777" w:rsidR="00F9231D" w:rsidRPr="00057E7E" w:rsidRDefault="00F9231D" w:rsidP="002B48FE">
            <w:pPr>
              <w:keepNext/>
              <w:keepLines/>
              <w:jc w:val="center"/>
              <w:rPr>
                <w:rFonts w:ascii="Arial Narrow" w:hAnsi="Arial Narrow"/>
                <w:i/>
                <w:iCs/>
                <w:sz w:val="20"/>
                <w:szCs w:val="20"/>
              </w:rPr>
            </w:pPr>
            <w:r w:rsidRPr="00057E7E">
              <w:rPr>
                <w:rFonts w:ascii="Arial Narrow" w:hAnsi="Arial Narrow"/>
                <w:i/>
                <w:iCs/>
                <w:sz w:val="20"/>
                <w:szCs w:val="20"/>
              </w:rPr>
              <w:t>0.0440</w:t>
            </w:r>
          </w:p>
        </w:tc>
        <w:tc>
          <w:tcPr>
            <w:tcW w:w="1329" w:type="dxa"/>
          </w:tcPr>
          <w:p w14:paraId="53E5A8F4" w14:textId="77777777" w:rsidR="00F9231D" w:rsidRPr="00057E7E" w:rsidRDefault="00F9231D" w:rsidP="002B48FE">
            <w:pPr>
              <w:keepNext/>
              <w:keepLines/>
              <w:jc w:val="center"/>
              <w:rPr>
                <w:rFonts w:ascii="Arial Narrow" w:hAnsi="Arial Narrow"/>
                <w:i/>
                <w:iCs/>
                <w:sz w:val="20"/>
                <w:szCs w:val="20"/>
              </w:rPr>
            </w:pPr>
            <w:r w:rsidRPr="00057E7E">
              <w:rPr>
                <w:rFonts w:ascii="Arial Narrow" w:hAnsi="Arial Narrow"/>
                <w:i/>
                <w:iCs/>
                <w:sz w:val="20"/>
                <w:szCs w:val="20"/>
              </w:rPr>
              <w:t>0.0475</w:t>
            </w:r>
          </w:p>
        </w:tc>
        <w:tc>
          <w:tcPr>
            <w:tcW w:w="1329" w:type="dxa"/>
          </w:tcPr>
          <w:p w14:paraId="2C8F6A17" w14:textId="77777777" w:rsidR="00F9231D" w:rsidRPr="00057E7E" w:rsidRDefault="00F9231D" w:rsidP="002B48FE">
            <w:pPr>
              <w:keepNext/>
              <w:keepLines/>
              <w:jc w:val="center"/>
              <w:rPr>
                <w:rFonts w:ascii="Arial Narrow" w:hAnsi="Arial Narrow"/>
                <w:i/>
                <w:iCs/>
                <w:sz w:val="20"/>
                <w:szCs w:val="20"/>
              </w:rPr>
            </w:pPr>
            <w:r w:rsidRPr="00057E7E">
              <w:rPr>
                <w:rFonts w:ascii="Arial Narrow" w:hAnsi="Arial Narrow"/>
                <w:i/>
                <w:iCs/>
                <w:sz w:val="20"/>
                <w:szCs w:val="20"/>
              </w:rPr>
              <w:t>0.0452</w:t>
            </w:r>
          </w:p>
        </w:tc>
        <w:tc>
          <w:tcPr>
            <w:tcW w:w="1329" w:type="dxa"/>
          </w:tcPr>
          <w:p w14:paraId="14E5B8D8" w14:textId="77777777" w:rsidR="00F9231D" w:rsidRPr="00057E7E" w:rsidRDefault="00F9231D" w:rsidP="002B48FE">
            <w:pPr>
              <w:keepNext/>
              <w:keepLines/>
              <w:jc w:val="center"/>
              <w:rPr>
                <w:rFonts w:ascii="Arial Narrow" w:hAnsi="Arial Narrow"/>
                <w:i/>
                <w:iCs/>
                <w:sz w:val="20"/>
                <w:szCs w:val="20"/>
              </w:rPr>
            </w:pPr>
            <w:r w:rsidRPr="00057E7E">
              <w:rPr>
                <w:rFonts w:ascii="Arial Narrow" w:hAnsi="Arial Narrow"/>
                <w:i/>
                <w:iCs/>
                <w:sz w:val="20"/>
                <w:szCs w:val="20"/>
              </w:rPr>
              <w:t>0.0602</w:t>
            </w:r>
          </w:p>
        </w:tc>
        <w:tc>
          <w:tcPr>
            <w:tcW w:w="1329" w:type="dxa"/>
          </w:tcPr>
          <w:p w14:paraId="4BF0EAB2" w14:textId="77777777" w:rsidR="00F9231D" w:rsidRPr="00057E7E" w:rsidRDefault="00F9231D" w:rsidP="002B48FE">
            <w:pPr>
              <w:keepNext/>
              <w:keepLines/>
              <w:jc w:val="center"/>
              <w:rPr>
                <w:rFonts w:ascii="Arial Narrow" w:hAnsi="Arial Narrow"/>
                <w:i/>
                <w:iCs/>
                <w:sz w:val="20"/>
                <w:szCs w:val="20"/>
              </w:rPr>
            </w:pPr>
            <w:r w:rsidRPr="00057E7E">
              <w:rPr>
                <w:rFonts w:ascii="Arial Narrow" w:hAnsi="Arial Narrow"/>
                <w:i/>
                <w:iCs/>
                <w:sz w:val="20"/>
                <w:szCs w:val="20"/>
              </w:rPr>
              <w:t>0.0345</w:t>
            </w:r>
          </w:p>
        </w:tc>
      </w:tr>
    </w:tbl>
    <w:p w14:paraId="6A8E8881" w14:textId="77777777" w:rsidR="003E7001" w:rsidRPr="00057E7E" w:rsidRDefault="003E7001" w:rsidP="003E7001">
      <w:pPr>
        <w:keepNext/>
        <w:keepLines/>
        <w:rPr>
          <w:rFonts w:ascii="Arial Narrow" w:hAnsi="Arial Narrow"/>
          <w:sz w:val="18"/>
          <w:szCs w:val="18"/>
        </w:rPr>
      </w:pPr>
      <w:r w:rsidRPr="00057E7E">
        <w:rPr>
          <w:rFonts w:ascii="Arial Narrow" w:hAnsi="Arial Narrow"/>
          <w:sz w:val="18"/>
          <w:szCs w:val="18"/>
        </w:rPr>
        <w:t>Source: Table 81, p152 of the resubmission and the resubmission’s economic model spreadsheet</w:t>
      </w:r>
    </w:p>
    <w:p w14:paraId="7917A768" w14:textId="0C05AE96" w:rsidR="003E7001" w:rsidRPr="00D16F9D" w:rsidRDefault="003E7001" w:rsidP="003E7001">
      <w:pPr>
        <w:keepNext/>
        <w:keepLines/>
        <w:rPr>
          <w:rFonts w:ascii="Arial Narrow" w:hAnsi="Arial Narrow"/>
          <w:sz w:val="18"/>
          <w:szCs w:val="18"/>
        </w:rPr>
      </w:pPr>
      <w:r w:rsidRPr="00057E7E">
        <w:rPr>
          <w:rFonts w:ascii="Arial Narrow" w:hAnsi="Arial Narrow"/>
          <w:sz w:val="18"/>
          <w:szCs w:val="18"/>
        </w:rPr>
        <w:t>Abbreviations: dMMR = mismatch repair deficient ITT = intention to treat; PD = progressed disease; PF = progression free; pMMR = mismatch repair</w:t>
      </w:r>
      <w:r w:rsidRPr="00D16F9D">
        <w:rPr>
          <w:rFonts w:ascii="Arial Narrow" w:hAnsi="Arial Narrow"/>
          <w:sz w:val="18"/>
          <w:szCs w:val="18"/>
        </w:rPr>
        <w:t xml:space="preserve"> proficient</w:t>
      </w:r>
    </w:p>
    <w:p w14:paraId="1B7E4C3A" w14:textId="75C2C80B" w:rsidR="003E7001" w:rsidRPr="00D16F9D" w:rsidRDefault="003E7001" w:rsidP="003E7001">
      <w:pPr>
        <w:keepNext/>
        <w:keepLines/>
        <w:rPr>
          <w:rFonts w:ascii="Arial Narrow" w:hAnsi="Arial Narrow"/>
          <w:sz w:val="18"/>
          <w:szCs w:val="18"/>
        </w:rPr>
      </w:pPr>
      <w:r w:rsidRPr="00D16F9D">
        <w:rPr>
          <w:rFonts w:ascii="Arial Narrow" w:hAnsi="Arial Narrow"/>
          <w:sz w:val="18"/>
          <w:szCs w:val="18"/>
        </w:rPr>
        <w:t>Text in italics indicate values extracted or calculated during the evaluation</w:t>
      </w:r>
    </w:p>
    <w:p w14:paraId="573F01E5" w14:textId="7BA2CDF3" w:rsidR="003E7001" w:rsidRDefault="003E7001" w:rsidP="003E7001">
      <w:pPr>
        <w:keepNext/>
        <w:keepLines/>
        <w:rPr>
          <w:rFonts w:ascii="Arial Narrow" w:hAnsi="Arial Narrow"/>
          <w:sz w:val="18"/>
          <w:szCs w:val="18"/>
        </w:rPr>
      </w:pPr>
      <w:r w:rsidRPr="00D16F9D">
        <w:rPr>
          <w:rFonts w:ascii="Arial Narrow" w:hAnsi="Arial Narrow"/>
          <w:sz w:val="18"/>
          <w:szCs w:val="18"/>
        </w:rPr>
        <w:t>Grey shaded cells indicate values used in the base case of the model</w:t>
      </w:r>
      <w:r>
        <w:rPr>
          <w:rFonts w:ascii="Arial Narrow" w:hAnsi="Arial Narrow"/>
          <w:sz w:val="18"/>
          <w:szCs w:val="18"/>
        </w:rPr>
        <w:t xml:space="preserve"> of the resubmission</w:t>
      </w:r>
    </w:p>
    <w:p w14:paraId="27388A35" w14:textId="2093448A" w:rsidR="003E7001" w:rsidRDefault="003E7001" w:rsidP="003E7001">
      <w:pPr>
        <w:keepNext/>
        <w:keepLines/>
        <w:rPr>
          <w:rFonts w:ascii="Arial Narrow" w:hAnsi="Arial Narrow"/>
          <w:sz w:val="18"/>
          <w:szCs w:val="18"/>
        </w:rPr>
      </w:pPr>
      <w:r>
        <w:rPr>
          <w:rFonts w:ascii="Arial Narrow" w:hAnsi="Arial Narrow"/>
          <w:sz w:val="18"/>
          <w:szCs w:val="18"/>
        </w:rPr>
        <w:t xml:space="preserve">Blue shaded cells indicate values used in the base case of the dMMR model from the November 2023 submission </w:t>
      </w:r>
    </w:p>
    <w:p w14:paraId="7F8DE318" w14:textId="5D2B99E5" w:rsidR="0014662F" w:rsidRPr="00D16F9D" w:rsidRDefault="0014662F" w:rsidP="003E7001">
      <w:pPr>
        <w:keepNext/>
        <w:keepLines/>
        <w:rPr>
          <w:rFonts w:ascii="Arial Narrow" w:hAnsi="Arial Narrow"/>
          <w:sz w:val="18"/>
          <w:szCs w:val="18"/>
        </w:rPr>
      </w:pPr>
      <w:r w:rsidRPr="0014662F">
        <w:rPr>
          <w:rFonts w:ascii="Arial Narrow" w:hAnsi="Arial Narrow"/>
          <w:i/>
          <w:iCs/>
          <w:sz w:val="18"/>
          <w:szCs w:val="18"/>
        </w:rPr>
        <w:t>Note that the utility values were provided for the purposes of informing the PBAC consideration. Interpretation of the results and their application should therefore be limited to seeking to understand the basis for the PBAC outcome and should not be used for any other purpose</w:t>
      </w:r>
      <w:r w:rsidRPr="0014662F">
        <w:rPr>
          <w:rFonts w:ascii="Arial Narrow" w:hAnsi="Arial Narrow"/>
          <w:sz w:val="18"/>
          <w:szCs w:val="18"/>
        </w:rPr>
        <w:t>.</w:t>
      </w:r>
    </w:p>
    <w:p w14:paraId="13B9D128" w14:textId="49DCDFA4" w:rsidR="00AD72AD" w:rsidRPr="00BF318C" w:rsidRDefault="00600118" w:rsidP="00641FB3">
      <w:pPr>
        <w:pStyle w:val="3-BodyText"/>
      </w:pPr>
      <w:r w:rsidRPr="00BF318C">
        <w:t xml:space="preserve">In the pMMR subgroup, the difference between the PF and </w:t>
      </w:r>
      <w:r w:rsidR="00370DD8" w:rsidRPr="00BF318C">
        <w:t>the progressed disease (</w:t>
      </w:r>
      <w:r w:rsidRPr="00BF318C">
        <w:t>PD</w:t>
      </w:r>
      <w:r w:rsidR="00370DD8" w:rsidRPr="00BF318C">
        <w:t>)</w:t>
      </w:r>
      <w:r w:rsidRPr="00BF318C">
        <w:t xml:space="preserve"> states were similar when using either Norman 2023 or Viney 2011 to convert EQ-5D-5L from RUBY to utilities. However, the magnitude</w:t>
      </w:r>
      <w:r w:rsidR="00B17C06">
        <w:t>s</w:t>
      </w:r>
      <w:r w:rsidRPr="00BF318C">
        <w:t xml:space="preserve"> of the utilities were substantially higher when using Norman 2023. Of the two sources, the utilities based on Norman 2023 were less aligned with the published literature, as the utility value for PD (0.8285) was higher than most of the PF values (mostly between 0.8 to 0.817) in published </w:t>
      </w:r>
      <w:r w:rsidR="00AA637C" w:rsidRPr="00BF318C">
        <w:t>economic analyses in EC</w:t>
      </w:r>
      <w:r w:rsidRPr="00BF318C">
        <w:t>. The PF utility</w:t>
      </w:r>
      <w:r w:rsidR="00BE311B" w:rsidRPr="00BF318C">
        <w:t xml:space="preserve"> in pMMR</w:t>
      </w:r>
      <w:r w:rsidRPr="00BF318C">
        <w:t xml:space="preserve"> using Norman 2023 may also be overly optimistic given </w:t>
      </w:r>
      <w:r w:rsidR="00765094" w:rsidRPr="00BF318C">
        <w:t xml:space="preserve">it was almost equal to </w:t>
      </w:r>
      <w:r w:rsidRPr="00BF318C">
        <w:t xml:space="preserve">the health state utility for the Australian population norm </w:t>
      </w:r>
      <w:r w:rsidR="00075CD8" w:rsidRPr="00BF318C">
        <w:t>of 0.88</w:t>
      </w:r>
      <w:r w:rsidR="009D62E4">
        <w:t xml:space="preserve"> </w:t>
      </w:r>
      <w:r w:rsidRPr="00BF318C">
        <w:t>for women aged 55</w:t>
      </w:r>
      <w:r w:rsidR="00246C27">
        <w:sym w:font="Symbol" w:char="F02D"/>
      </w:r>
      <w:r w:rsidRPr="00BF318C">
        <w:t>64 years</w:t>
      </w:r>
      <w:r w:rsidR="00075CD8" w:rsidRPr="00BF318C">
        <w:t xml:space="preserve"> based on </w:t>
      </w:r>
      <w:r w:rsidRPr="00BF318C">
        <w:t>McCaffrey 2016</w:t>
      </w:r>
      <w:r w:rsidR="00075CD8" w:rsidRPr="00BF318C">
        <w:t xml:space="preserve"> </w:t>
      </w:r>
      <w:r w:rsidRPr="00BF318C">
        <w:rPr>
          <w:rStyle w:val="FootnoteReference"/>
        </w:rPr>
        <w:footnoteReference w:id="8"/>
      </w:r>
      <w:r w:rsidR="00CD471F" w:rsidRPr="00BF318C">
        <w:t>, despite the patients in the model all being diagnosed with A/R EC</w:t>
      </w:r>
      <w:r w:rsidRPr="00BF318C">
        <w:t>. Moreover, the utilities in the pMMR subgroup were also higher than for the dMMR subgroup (PF = 0.8635, PD = 0.8033) using the Norman 2023</w:t>
      </w:r>
      <w:r w:rsidR="00C56748" w:rsidRPr="00BF318C">
        <w:t xml:space="preserve"> value set</w:t>
      </w:r>
      <w:r w:rsidR="00370DD8" w:rsidRPr="00BF318C">
        <w:t>.</w:t>
      </w:r>
    </w:p>
    <w:p w14:paraId="2D46FE6E" w14:textId="5C622410" w:rsidR="00370DD8" w:rsidRPr="00BF318C" w:rsidRDefault="00370DD8" w:rsidP="00641FB3">
      <w:pPr>
        <w:pStyle w:val="3-BodyText"/>
      </w:pPr>
      <w:r w:rsidRPr="00BF318C">
        <w:t xml:space="preserve">The change from using Viney 2011 to Norman 2023 </w:t>
      </w:r>
      <w:r w:rsidR="0034724C" w:rsidRPr="00BF318C">
        <w:t>value set for</w:t>
      </w:r>
      <w:r w:rsidRPr="00BF318C">
        <w:t xml:space="preserve"> utilities had a sizeable impact on the ICER. Using the utilities from Viney 2011 in the resubmission’s model increased the ICER by </w:t>
      </w:r>
      <w:r w:rsidR="00EC5F4F" w:rsidRPr="006A3DD4">
        <w:rPr>
          <w:color w:val="000000"/>
          <w:w w:val="15"/>
          <w:shd w:val="solid" w:color="000000" w:fill="000000"/>
          <w:fitText w:val="-20" w:id="-662992119"/>
          <w14:textFill>
            <w14:solidFill>
              <w14:srgbClr w14:val="000000">
                <w14:alpha w14:val="100000"/>
              </w14:srgbClr>
            </w14:solidFill>
          </w14:textFill>
        </w:rPr>
        <w:t xml:space="preserve">|  </w:t>
      </w:r>
      <w:r w:rsidR="00EC5F4F" w:rsidRPr="006A3DD4">
        <w:rPr>
          <w:color w:val="000000"/>
          <w:spacing w:val="-69"/>
          <w:w w:val="15"/>
          <w:shd w:val="solid" w:color="000000" w:fill="000000"/>
          <w:fitText w:val="-20" w:id="-662992119"/>
          <w14:textFill>
            <w14:solidFill>
              <w14:srgbClr w14:val="000000">
                <w14:alpha w14:val="100000"/>
              </w14:srgbClr>
            </w14:solidFill>
          </w14:textFill>
        </w:rPr>
        <w:t>|</w:t>
      </w:r>
      <w:r w:rsidRPr="00BF318C">
        <w:t xml:space="preserve">%. This was due to the model assuming that patients in the </w:t>
      </w:r>
      <w:r w:rsidRPr="00BF318C">
        <w:lastRenderedPageBreak/>
        <w:t>DOS+CP arm remained in both the PF and PD health states longer than patients in the</w:t>
      </w:r>
      <w:r w:rsidRPr="000A6914">
        <w:rPr>
          <w:iCs/>
        </w:rPr>
        <w:t xml:space="preserve"> </w:t>
      </w:r>
      <w:r w:rsidRPr="00BF318C">
        <w:t>CP arm and as such, a lower utility in both the PF and PD health state led to a lower incremental QALY gain in the model.</w:t>
      </w:r>
    </w:p>
    <w:p w14:paraId="7383014A" w14:textId="76A16092" w:rsidR="0034724C" w:rsidRPr="00BF318C" w:rsidRDefault="0034724C" w:rsidP="00641FB3">
      <w:pPr>
        <w:pStyle w:val="3-BodyText"/>
      </w:pPr>
      <w:r w:rsidRPr="00BF318C">
        <w:t xml:space="preserve">As such, while it may have been more appropriate to have used the Norman 2023 value set to provide Australian utilities based on the RUBY EQ-5D-5L results, the resultant utilities appear to be inconsistent with published literature and may be overestimated. Moreover, the results in the resubmission, based on the Norman 2023 utilities, cannot be compared to the November 2023 dMMR model results which were based on the Viney 2011 utilities and presents a comparability issue with previous submissions which affects the interpretation of the results in the resubmission. This is discussed further in paragraph </w:t>
      </w:r>
      <w:r w:rsidR="008A4571" w:rsidRPr="00BF318C">
        <w:rPr>
          <w:highlight w:val="yellow"/>
        </w:rPr>
        <w:fldChar w:fldCharType="begin"/>
      </w:r>
      <w:r w:rsidR="008A4571" w:rsidRPr="00BF318C">
        <w:instrText xml:space="preserve"> REF _Ref190711288 \r \h </w:instrText>
      </w:r>
      <w:r w:rsidR="00BF318C" w:rsidRPr="00BF318C">
        <w:rPr>
          <w:highlight w:val="yellow"/>
        </w:rPr>
        <w:instrText xml:space="preserve"> \* MERGEFORMAT </w:instrText>
      </w:r>
      <w:r w:rsidR="008A4571" w:rsidRPr="00BF318C">
        <w:rPr>
          <w:highlight w:val="yellow"/>
        </w:rPr>
      </w:r>
      <w:r w:rsidR="008A4571" w:rsidRPr="00BF318C">
        <w:rPr>
          <w:highlight w:val="yellow"/>
        </w:rPr>
        <w:fldChar w:fldCharType="separate"/>
      </w:r>
      <w:r w:rsidR="006A3DD4">
        <w:t>6.72</w:t>
      </w:r>
      <w:r w:rsidR="008A4571" w:rsidRPr="00BF318C">
        <w:rPr>
          <w:highlight w:val="yellow"/>
        </w:rPr>
        <w:fldChar w:fldCharType="end"/>
      </w:r>
      <w:r w:rsidR="008A4571" w:rsidRPr="00BF318C">
        <w:t xml:space="preserve">. </w:t>
      </w:r>
      <w:r w:rsidR="007F00FC" w:rsidRPr="000A6914">
        <w:rPr>
          <w:iCs/>
        </w:rPr>
        <w:t>T</w:t>
      </w:r>
      <w:r w:rsidR="008B4024" w:rsidRPr="000A6914">
        <w:rPr>
          <w:iCs/>
        </w:rPr>
        <w:t xml:space="preserve">he ESC noted the </w:t>
      </w:r>
      <w:r w:rsidR="0068730E" w:rsidRPr="000A6914">
        <w:rPr>
          <w:iCs/>
        </w:rPr>
        <w:t xml:space="preserve">previous advice that the Norman </w:t>
      </w:r>
      <w:r w:rsidR="00EB2D10" w:rsidRPr="000A6914">
        <w:rPr>
          <w:iCs/>
        </w:rPr>
        <w:t xml:space="preserve">2023 </w:t>
      </w:r>
      <w:r w:rsidR="00513ED2" w:rsidRPr="000A6914">
        <w:rPr>
          <w:iCs/>
        </w:rPr>
        <w:t>utilitie</w:t>
      </w:r>
      <w:r w:rsidR="00EB2D10" w:rsidRPr="000A6914">
        <w:rPr>
          <w:iCs/>
        </w:rPr>
        <w:t>s should have be</w:t>
      </w:r>
      <w:r w:rsidR="00886D4A" w:rsidRPr="000A6914">
        <w:rPr>
          <w:iCs/>
        </w:rPr>
        <w:t>e</w:t>
      </w:r>
      <w:r w:rsidR="00EB2D10" w:rsidRPr="000A6914">
        <w:rPr>
          <w:iCs/>
        </w:rPr>
        <w:t xml:space="preserve">n used and </w:t>
      </w:r>
      <w:r w:rsidR="007F00FC" w:rsidRPr="000A6914">
        <w:rPr>
          <w:iCs/>
        </w:rPr>
        <w:t>considered</w:t>
      </w:r>
      <w:r w:rsidR="00EB2D10" w:rsidRPr="000A6914">
        <w:rPr>
          <w:iCs/>
        </w:rPr>
        <w:t xml:space="preserve"> it </w:t>
      </w:r>
      <w:r w:rsidR="007F00FC" w:rsidRPr="000A6914">
        <w:rPr>
          <w:iCs/>
        </w:rPr>
        <w:t>appropriate</w:t>
      </w:r>
      <w:r w:rsidR="00EB2D10" w:rsidRPr="000A6914">
        <w:rPr>
          <w:iCs/>
        </w:rPr>
        <w:t xml:space="preserve"> for the resubmission to include them. However, </w:t>
      </w:r>
      <w:r w:rsidR="00581F92" w:rsidRPr="000A6914">
        <w:rPr>
          <w:iCs/>
        </w:rPr>
        <w:t xml:space="preserve">when </w:t>
      </w:r>
      <w:r w:rsidR="00BE5A7A" w:rsidRPr="000A6914">
        <w:rPr>
          <w:iCs/>
        </w:rPr>
        <w:t>comparing the ICER to the previous</w:t>
      </w:r>
      <w:r w:rsidR="004003FD" w:rsidRPr="000A6914">
        <w:rPr>
          <w:iCs/>
        </w:rPr>
        <w:t xml:space="preserve"> </w:t>
      </w:r>
      <w:r w:rsidR="007F00FC" w:rsidRPr="000A6914">
        <w:rPr>
          <w:iCs/>
        </w:rPr>
        <w:t>submission</w:t>
      </w:r>
      <w:r w:rsidR="004003FD" w:rsidRPr="000A6914">
        <w:rPr>
          <w:iCs/>
        </w:rPr>
        <w:t xml:space="preserve">, the dMMR ICER would need </w:t>
      </w:r>
      <w:r w:rsidR="007F00FC" w:rsidRPr="000A6914">
        <w:rPr>
          <w:iCs/>
        </w:rPr>
        <w:t>to</w:t>
      </w:r>
      <w:r w:rsidR="004003FD" w:rsidRPr="000A6914">
        <w:rPr>
          <w:iCs/>
        </w:rPr>
        <w:t xml:space="preserve"> be updated to reflect these values. The revised </w:t>
      </w:r>
      <w:r w:rsidR="009551E7" w:rsidRPr="000A6914">
        <w:rPr>
          <w:iCs/>
        </w:rPr>
        <w:t xml:space="preserve">dMMR ICER would be </w:t>
      </w:r>
      <w:r w:rsidR="001A135B" w:rsidRPr="001A135B">
        <w:rPr>
          <w:iCs/>
        </w:rPr>
        <w:t>$45,000 to &lt; $55,000</w:t>
      </w:r>
      <w:r w:rsidR="003732A9" w:rsidRPr="000A6914">
        <w:rPr>
          <w:iCs/>
        </w:rPr>
        <w:t>/</w:t>
      </w:r>
      <w:r w:rsidR="00016E0D" w:rsidRPr="000A6914">
        <w:rPr>
          <w:iCs/>
        </w:rPr>
        <w:t>QALY</w:t>
      </w:r>
      <w:r w:rsidR="007F00FC" w:rsidRPr="000A6914">
        <w:rPr>
          <w:iCs/>
        </w:rPr>
        <w:t xml:space="preserve"> using the Norman 2023 </w:t>
      </w:r>
      <w:r w:rsidR="00513ED2" w:rsidRPr="000A6914">
        <w:rPr>
          <w:iCs/>
        </w:rPr>
        <w:t>utilitie</w:t>
      </w:r>
      <w:r w:rsidR="007F00FC" w:rsidRPr="000A6914">
        <w:rPr>
          <w:iCs/>
        </w:rPr>
        <w:t>s</w:t>
      </w:r>
      <w:r w:rsidR="00016E0D" w:rsidRPr="000A6914">
        <w:rPr>
          <w:iCs/>
        </w:rPr>
        <w:t xml:space="preserve"> (as opposed to </w:t>
      </w:r>
      <w:r w:rsidR="00EC5147" w:rsidRPr="00EC5147">
        <w:rPr>
          <w:iCs/>
        </w:rPr>
        <w:t>$55,000 to &lt; $75,000</w:t>
      </w:r>
      <w:r w:rsidR="003732A9" w:rsidRPr="000A6914">
        <w:rPr>
          <w:iCs/>
        </w:rPr>
        <w:t>/QALY</w:t>
      </w:r>
      <w:r w:rsidR="007A36BC" w:rsidRPr="000A6914">
        <w:rPr>
          <w:iCs/>
        </w:rPr>
        <w:t xml:space="preserve"> accepted by PBAC in Nove</w:t>
      </w:r>
      <w:r w:rsidR="003732A9" w:rsidRPr="000A6914">
        <w:rPr>
          <w:iCs/>
        </w:rPr>
        <w:t>mber</w:t>
      </w:r>
      <w:r w:rsidR="00EC5147">
        <w:rPr>
          <w:iCs/>
        </w:rPr>
        <w:t> </w:t>
      </w:r>
      <w:r w:rsidR="003732A9" w:rsidRPr="000A6914">
        <w:rPr>
          <w:iCs/>
        </w:rPr>
        <w:t>2023)</w:t>
      </w:r>
      <w:r w:rsidR="007F00FC" w:rsidRPr="000A6914">
        <w:rPr>
          <w:iCs/>
        </w:rPr>
        <w:t>.</w:t>
      </w:r>
    </w:p>
    <w:p w14:paraId="089B20A6" w14:textId="0B9146B9" w:rsidR="00D93517" w:rsidRPr="00BF318C" w:rsidRDefault="00D93517" w:rsidP="00641FB3">
      <w:pPr>
        <w:pStyle w:val="3-BodyText"/>
      </w:pPr>
      <w:proofErr w:type="gramStart"/>
      <w:r w:rsidRPr="00BF318C">
        <w:t>Similar to</w:t>
      </w:r>
      <w:proofErr w:type="gramEnd"/>
      <w:r w:rsidRPr="00BF318C">
        <w:t xml:space="preserve"> the November 2023 model, </w:t>
      </w:r>
      <w:r w:rsidR="00484B81" w:rsidRPr="00BF318C">
        <w:t xml:space="preserve">it was assumed that no patients in the DOS+CP arm would receive 2L </w:t>
      </w:r>
      <w:r w:rsidR="00741B1B" w:rsidRPr="00BF318C">
        <w:t>PEM+LEN</w:t>
      </w:r>
      <w:r w:rsidR="001C477B" w:rsidRPr="00BF318C">
        <w:t>, which would be consistent with the current PBS restriction for 2L PEM+LEN which excludes patients who have previously had PD-(L)1 inhibitor treatment</w:t>
      </w:r>
      <w:r w:rsidR="00741B1B" w:rsidRPr="00BF318C">
        <w:t>. This was inconsistent with the results from RUBY at IA2, in which 32.</w:t>
      </w:r>
      <w:r w:rsidR="0075059F" w:rsidRPr="00BF318C">
        <w:t xml:space="preserve">4% of </w:t>
      </w:r>
      <w:r w:rsidR="00704C65" w:rsidRPr="00BF318C">
        <w:t xml:space="preserve">patients who reported any subsequent anti-cancer therapy use had immunotherapy. </w:t>
      </w:r>
      <w:r w:rsidR="00A0064E" w:rsidRPr="00BF318C">
        <w:t>The resubmission argued that ‘there is no evidence that subsequent immunotherapy is effective in patients treated with prior dostarlimab’. This was not reasonable, as it would not be logical for patients to be receiving treatment if it was not deemed to have clinical benefit. Moreover, in the November 2023 submission, both the ESC and the PBAC considered that there was potential overestimate of DOS+CP OS due to 2L immunotherapy use in the DOS+CP arm in RUBY (paragraph 6.77 and 7.8, dostarlimab PSD, November 2023).</w:t>
      </w:r>
      <w:r w:rsidR="00E62688" w:rsidRPr="00BF318C">
        <w:t xml:space="preserve"> </w:t>
      </w:r>
      <w:r w:rsidR="00704C65" w:rsidRPr="00BF318C">
        <w:t xml:space="preserve">In the November 2023 submission, this was partially accounted for by the </w:t>
      </w:r>
      <w:r w:rsidR="00161ACA" w:rsidRPr="00BF318C">
        <w:t xml:space="preserve">convergence, but as discussed in paragraph </w:t>
      </w:r>
      <w:r w:rsidR="00161ACA" w:rsidRPr="00BF318C">
        <w:fldChar w:fldCharType="begin"/>
      </w:r>
      <w:r w:rsidR="00161ACA" w:rsidRPr="00BF318C">
        <w:instrText xml:space="preserve"> REF _Ref190703615 \r \h </w:instrText>
      </w:r>
      <w:r w:rsidR="00BF318C" w:rsidRPr="00BF318C">
        <w:instrText xml:space="preserve"> \* MERGEFORMAT </w:instrText>
      </w:r>
      <w:r w:rsidR="00161ACA" w:rsidRPr="00BF318C">
        <w:fldChar w:fldCharType="separate"/>
      </w:r>
      <w:r w:rsidR="006A3DD4">
        <w:t>6.54</w:t>
      </w:r>
      <w:r w:rsidR="00161ACA" w:rsidRPr="00BF318C">
        <w:fldChar w:fldCharType="end"/>
      </w:r>
      <w:r w:rsidR="00161ACA" w:rsidRPr="00BF318C">
        <w:t>, the convergence applied in the resubmission may not be fit for purpose</w:t>
      </w:r>
      <w:r w:rsidR="001C477B" w:rsidRPr="00BF318C">
        <w:t>, and as such, would favour DOS+CP.</w:t>
      </w:r>
    </w:p>
    <w:p w14:paraId="29BFB89C" w14:textId="0A93469E" w:rsidR="00F21C5F" w:rsidRPr="00BF318C" w:rsidRDefault="00522D05" w:rsidP="00641FB3">
      <w:pPr>
        <w:pStyle w:val="3-BodyText"/>
      </w:pPr>
      <w:bookmarkStart w:id="64" w:name="_Ref190714540"/>
      <w:r w:rsidRPr="00BF318C">
        <w:t xml:space="preserve">The resubmission assumed that 50.3% of patients who progress in the CP arm will be treated with 2L PEM+LEN in the model, based on results from RUBY at IA2. No adjustments to </w:t>
      </w:r>
      <w:r w:rsidR="00D1767B" w:rsidRPr="00BF318C">
        <w:t xml:space="preserve">the OS curve from the CP arm in RUBY at IA2 </w:t>
      </w:r>
      <w:r w:rsidR="00E62688" w:rsidRPr="00BF318C">
        <w:t xml:space="preserve">were </w:t>
      </w:r>
      <w:r w:rsidR="00D1767B" w:rsidRPr="00BF318C">
        <w:t xml:space="preserve">made to account for 2L PEM+LEN use by the resubmission, which may not be reasonable as the PBAC </w:t>
      </w:r>
      <w:r w:rsidR="00C63D9C" w:rsidRPr="00BF318C">
        <w:t xml:space="preserve">have accepted that 2L PEM+LEN would deliver significant improvement in efficacy compared to chemotherapy (paragraph 7.1, pembrolizumab PSD, March 2022 PBAC meeting). As discussed in paragraph </w:t>
      </w:r>
      <w:r w:rsidR="00176EC1" w:rsidRPr="00BF318C">
        <w:fldChar w:fldCharType="begin"/>
      </w:r>
      <w:r w:rsidR="00176EC1" w:rsidRPr="00BF318C">
        <w:instrText xml:space="preserve"> REF _Ref190634974 \r \h </w:instrText>
      </w:r>
      <w:r w:rsidR="00BF318C" w:rsidRPr="00BF318C">
        <w:instrText xml:space="preserve"> \* MERGEFORMAT </w:instrText>
      </w:r>
      <w:r w:rsidR="00176EC1" w:rsidRPr="00BF318C">
        <w:fldChar w:fldCharType="separate"/>
      </w:r>
      <w:r w:rsidR="006A3DD4">
        <w:t>6.17</w:t>
      </w:r>
      <w:r w:rsidR="00176EC1" w:rsidRPr="00BF318C">
        <w:fldChar w:fldCharType="end"/>
      </w:r>
      <w:r w:rsidR="00176EC1" w:rsidRPr="00BF318C">
        <w:t xml:space="preserve">, the characteristics of patients </w:t>
      </w:r>
      <w:r w:rsidR="004C4B84" w:rsidRPr="00BF318C">
        <w:t xml:space="preserve">who used subsequent immunotherapy and the duration of subsequent immunotherapy in RUBY at IA2 was unknown and may not be applicable to the Australian population. Moreover, in RUBY at IA2, not all patients who received subsequent immunotherapy </w:t>
      </w:r>
      <w:r w:rsidR="004C4B84" w:rsidRPr="00BF318C">
        <w:lastRenderedPageBreak/>
        <w:t xml:space="preserve">used 2L PEM+LEN, as </w:t>
      </w:r>
      <w:r w:rsidR="00332476" w:rsidRPr="00BF318C">
        <w:t xml:space="preserve">32% (20/63) of patients who used PEM used it as monotherapy. Reducing the cost of LEN in the model by 32% increased the ICER by </w:t>
      </w:r>
      <w:r w:rsidR="00EC5F4F" w:rsidRPr="006A3DD4">
        <w:rPr>
          <w:color w:val="000000"/>
          <w:w w:val="15"/>
          <w:shd w:val="solid" w:color="000000" w:fill="000000"/>
          <w:fitText w:val="-20" w:id="-662992118"/>
          <w14:textFill>
            <w14:solidFill>
              <w14:srgbClr w14:val="000000">
                <w14:alpha w14:val="100000"/>
              </w14:srgbClr>
            </w14:solidFill>
          </w14:textFill>
        </w:rPr>
        <w:t xml:space="preserve">|  </w:t>
      </w:r>
      <w:r w:rsidR="00EC5F4F" w:rsidRPr="006A3DD4">
        <w:rPr>
          <w:color w:val="000000"/>
          <w:spacing w:val="-69"/>
          <w:w w:val="15"/>
          <w:shd w:val="solid" w:color="000000" w:fill="000000"/>
          <w:fitText w:val="-20" w:id="-662992118"/>
          <w14:textFill>
            <w14:solidFill>
              <w14:srgbClr w14:val="000000">
                <w14:alpha w14:val="100000"/>
              </w14:srgbClr>
            </w14:solidFill>
          </w14:textFill>
        </w:rPr>
        <w:t>|</w:t>
      </w:r>
      <w:r w:rsidR="00332476" w:rsidRPr="00BF318C">
        <w:t>%.</w:t>
      </w:r>
      <w:bookmarkEnd w:id="64"/>
      <w:r w:rsidR="00332476" w:rsidRPr="00BF318C">
        <w:t xml:space="preserve"> </w:t>
      </w:r>
    </w:p>
    <w:p w14:paraId="697ABBC2" w14:textId="0EB64478" w:rsidR="009D32BD" w:rsidRPr="00BF318C" w:rsidRDefault="009D32BD" w:rsidP="00641FB3">
      <w:pPr>
        <w:pStyle w:val="3-BodyText"/>
      </w:pPr>
      <w:r w:rsidRPr="00BF318C">
        <w:t>The resubmission stated that a unit cost of $51,413 (derived from Goldsbury 2018) was used to inform the terminal care costs as this was the value used for PEM+LEN in 2L A/R EC (paragraph 6.72, Pembrolizumab PSD, March 2022 PBAC meeting) and dostarlimab in 1L A/R dMMR EC (paragraph 7.8, Dostarlimab PSD, November 2023</w:t>
      </w:r>
      <w:r w:rsidRPr="00D16F9D">
        <w:t xml:space="preserve"> </w:t>
      </w:r>
      <w:r w:rsidRPr="00BF318C">
        <w:t>PBAC meeting) and was ‘accepted’ by the PBAC. This may not be entirely appropriate, as the ESC had previously noted that these costs were averages of several kinds of cancers, of which none were endometrial. It was unclear whether this average would be representative of endometrial cancer costs. Further, the ESC noted that the terminal care cost was based on the 12 months prior to death and considered this may result in double counting as some of these costs would have accrued in the progressed health state (paragraph 6.72, pembrolizumab PSD, March</w:t>
      </w:r>
      <w:r w:rsidR="00610FE7">
        <w:t> </w:t>
      </w:r>
      <w:r w:rsidRPr="00BF318C">
        <w:t xml:space="preserve">2022 PBAC meeting). As such, the inclusion of both terminal care costs and subsequent therapy costs in the resubmission’s model likely included an element of double counting and favoured DOS, as removal of terminal care costs increased the ICER by </w:t>
      </w:r>
      <w:r w:rsidR="00EC5F4F" w:rsidRPr="006A3DD4">
        <w:rPr>
          <w:color w:val="000000"/>
          <w:w w:val="15"/>
          <w:shd w:val="solid" w:color="000000" w:fill="000000"/>
          <w:fitText w:val="-20" w:id="-662992117"/>
          <w14:textFill>
            <w14:solidFill>
              <w14:srgbClr w14:val="000000">
                <w14:alpha w14:val="100000"/>
              </w14:srgbClr>
            </w14:solidFill>
          </w14:textFill>
        </w:rPr>
        <w:t xml:space="preserve">|  </w:t>
      </w:r>
      <w:r w:rsidR="00EC5F4F" w:rsidRPr="006A3DD4">
        <w:rPr>
          <w:color w:val="000000"/>
          <w:spacing w:val="-69"/>
          <w:w w:val="15"/>
          <w:shd w:val="solid" w:color="000000" w:fill="000000"/>
          <w:fitText w:val="-20" w:id="-662992117"/>
          <w14:textFill>
            <w14:solidFill>
              <w14:srgbClr w14:val="000000">
                <w14:alpha w14:val="100000"/>
              </w14:srgbClr>
            </w14:solidFill>
          </w14:textFill>
        </w:rPr>
        <w:t>|</w:t>
      </w:r>
      <w:r w:rsidRPr="00BF318C">
        <w:t>% in the base case.</w:t>
      </w:r>
      <w:r w:rsidR="007F4104" w:rsidRPr="00BF318C">
        <w:t xml:space="preserve"> </w:t>
      </w:r>
    </w:p>
    <w:p w14:paraId="37B4237B" w14:textId="69784412" w:rsidR="00275C5A" w:rsidRPr="00BF318C" w:rsidRDefault="00332476" w:rsidP="00BB00B3">
      <w:pPr>
        <w:pStyle w:val="3-BodyText"/>
      </w:pPr>
      <w:r w:rsidRPr="00BF318C">
        <w:t xml:space="preserve">The key drivers of the model </w:t>
      </w:r>
      <w:r w:rsidR="00BE743C" w:rsidRPr="00BF318C">
        <w:t xml:space="preserve">are </w:t>
      </w:r>
      <w:r w:rsidRPr="00BF318C">
        <w:t xml:space="preserve">presented in </w:t>
      </w:r>
      <w:r w:rsidRPr="00BF318C">
        <w:fldChar w:fldCharType="begin"/>
      </w:r>
      <w:r w:rsidRPr="00BF318C">
        <w:instrText xml:space="preserve"> REF _Ref104805122 \h </w:instrText>
      </w:r>
      <w:r w:rsidR="00BF318C" w:rsidRPr="00BF318C">
        <w:instrText xml:space="preserve"> \* MERGEFORMAT </w:instrText>
      </w:r>
      <w:r w:rsidRPr="00BF318C">
        <w:fldChar w:fldCharType="separate"/>
      </w:r>
      <w:r w:rsidR="006A3DD4" w:rsidRPr="00D16F9D">
        <w:t xml:space="preserve">Table </w:t>
      </w:r>
      <w:r w:rsidR="006A3DD4">
        <w:rPr>
          <w:noProof/>
        </w:rPr>
        <w:t>11</w:t>
      </w:r>
      <w:r w:rsidRPr="00BF318C">
        <w:fldChar w:fldCharType="end"/>
      </w:r>
      <w:r w:rsidRPr="00BF318C">
        <w:rPr>
          <w:color w:val="0066FF"/>
        </w:rPr>
        <w:t xml:space="preserve">. </w:t>
      </w:r>
      <w:r w:rsidR="008F3992" w:rsidRPr="00BF318C">
        <w:t>These differed</w:t>
      </w:r>
      <w:r w:rsidR="0054595E" w:rsidRPr="00BF318C">
        <w:t xml:space="preserve"> to the November 2023 submission in which the rate of convergence was listed as the </w:t>
      </w:r>
      <w:r w:rsidR="008421A9" w:rsidRPr="00BF318C">
        <w:t>most impactful key driver.</w:t>
      </w:r>
      <w:r w:rsidR="008F3992" w:rsidRPr="00BF318C">
        <w:t xml:space="preserve"> </w:t>
      </w:r>
      <w:r w:rsidR="002F4112" w:rsidRPr="00BF318C">
        <w:t xml:space="preserve">This was due to the change in patient population resulting in differences in incremental benefit, and changes in the extrapolation of OS </w:t>
      </w:r>
      <w:r w:rsidR="00B36980" w:rsidRPr="00BF318C">
        <w:t xml:space="preserve">from being based on Miller 2020 to parametric extrapolations as well as changes </w:t>
      </w:r>
      <w:r w:rsidR="000437C2" w:rsidRPr="00BF318C">
        <w:t>in the utility values, meaning the resubmission model behaves somewhat differently to the November 2023 submission.</w:t>
      </w:r>
    </w:p>
    <w:p w14:paraId="774D46B7" w14:textId="4A52C018" w:rsidR="00D110BD" w:rsidRPr="00D16F9D" w:rsidRDefault="00E16AD8" w:rsidP="007F0900">
      <w:pPr>
        <w:pStyle w:val="Caption"/>
        <w:jc w:val="left"/>
        <w:rPr>
          <w:rStyle w:val="CommentReference"/>
          <w:b/>
          <w:szCs w:val="24"/>
        </w:rPr>
      </w:pPr>
      <w:bookmarkStart w:id="65" w:name="_Ref104805122"/>
      <w:r w:rsidRPr="00D16F9D">
        <w:lastRenderedPageBreak/>
        <w:t xml:space="preserve">Table </w:t>
      </w:r>
      <w:r w:rsidR="00DF038F">
        <w:fldChar w:fldCharType="begin"/>
      </w:r>
      <w:r w:rsidR="00DF038F">
        <w:instrText xml:space="preserve"> SEQ Table \* ARABIC </w:instrText>
      </w:r>
      <w:r w:rsidR="00DF038F">
        <w:fldChar w:fldCharType="separate"/>
      </w:r>
      <w:r w:rsidR="006A3DD4">
        <w:rPr>
          <w:noProof/>
        </w:rPr>
        <w:t>11</w:t>
      </w:r>
      <w:r w:rsidR="00DF038F">
        <w:rPr>
          <w:noProof/>
        </w:rPr>
        <w:fldChar w:fldCharType="end"/>
      </w:r>
      <w:bookmarkEnd w:id="65"/>
      <w:r w:rsidRPr="00D16F9D">
        <w:t>:</w:t>
      </w:r>
      <w:r w:rsidR="00D110BD" w:rsidRPr="00D16F9D">
        <w:rPr>
          <w:rStyle w:val="CommentReference"/>
          <w:b/>
          <w:szCs w:val="24"/>
        </w:rPr>
        <w:t xml:space="preserve"> Key drivers of the model</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28" w:type="dxa"/>
          <w:right w:w="28" w:type="dxa"/>
        </w:tblCellMar>
        <w:tblLook w:val="04A0" w:firstRow="1" w:lastRow="0" w:firstColumn="1" w:lastColumn="0" w:noHBand="0" w:noVBand="1"/>
      </w:tblPr>
      <w:tblGrid>
        <w:gridCol w:w="1129"/>
        <w:gridCol w:w="5104"/>
        <w:gridCol w:w="2784"/>
      </w:tblGrid>
      <w:tr w:rsidR="00537182" w:rsidRPr="00D16F9D" w14:paraId="4DD8026E" w14:textId="77777777" w:rsidTr="00490B17">
        <w:trPr>
          <w:tblHeader/>
        </w:trPr>
        <w:tc>
          <w:tcPr>
            <w:tcW w:w="626" w:type="pct"/>
            <w:vAlign w:val="center"/>
          </w:tcPr>
          <w:p w14:paraId="6A9EC2DA" w14:textId="77777777" w:rsidR="00D110BD" w:rsidRPr="001919CB" w:rsidRDefault="00D110BD" w:rsidP="007F0900">
            <w:pPr>
              <w:pStyle w:val="In-tableHeading"/>
              <w:keepNext/>
            </w:pPr>
            <w:r w:rsidRPr="001919CB">
              <w:t>Description</w:t>
            </w:r>
          </w:p>
        </w:tc>
        <w:tc>
          <w:tcPr>
            <w:tcW w:w="2830" w:type="pct"/>
            <w:vAlign w:val="center"/>
          </w:tcPr>
          <w:p w14:paraId="67A62672" w14:textId="77777777" w:rsidR="00D110BD" w:rsidRPr="001919CB" w:rsidRDefault="00D110BD" w:rsidP="007F0900">
            <w:pPr>
              <w:pStyle w:val="In-tableHeading"/>
              <w:keepNext/>
            </w:pPr>
            <w:r w:rsidRPr="001919CB">
              <w:t>Method/Value</w:t>
            </w:r>
          </w:p>
        </w:tc>
        <w:tc>
          <w:tcPr>
            <w:tcW w:w="1544" w:type="pct"/>
            <w:vAlign w:val="center"/>
          </w:tcPr>
          <w:p w14:paraId="6B352E41" w14:textId="77777777" w:rsidR="00D110BD" w:rsidRPr="001919CB" w:rsidRDefault="00D110BD" w:rsidP="007F0900">
            <w:pPr>
              <w:pStyle w:val="In-tableHeading"/>
              <w:keepNext/>
            </w:pPr>
            <w:r w:rsidRPr="001919CB">
              <w:t>Impact</w:t>
            </w:r>
          </w:p>
          <w:p w14:paraId="6C1DC9EA" w14:textId="15F95FC3" w:rsidR="00490B17" w:rsidRPr="001919CB" w:rsidRDefault="00490B17" w:rsidP="007F0900">
            <w:pPr>
              <w:pStyle w:val="In-tableHeading"/>
              <w:keepNext/>
            </w:pPr>
            <w:r w:rsidRPr="001919CB">
              <w:t>Base case: $</w:t>
            </w:r>
            <w:r w:rsidR="00EC5F4F" w:rsidRPr="00EC5F4F">
              <w:rPr>
                <w:color w:val="000000"/>
                <w:spacing w:val="58"/>
                <w:shd w:val="solid" w:color="000000" w:fill="000000"/>
                <w:fitText w:val="360" w:id="-662992116"/>
                <w14:textFill>
                  <w14:solidFill>
                    <w14:srgbClr w14:val="000000">
                      <w14:alpha w14:val="100000"/>
                    </w14:srgbClr>
                  </w14:solidFill>
                </w14:textFill>
              </w:rPr>
              <w:t>|||</w:t>
            </w:r>
            <w:r w:rsidR="00EC5F4F" w:rsidRPr="00EC5F4F">
              <w:rPr>
                <w:color w:val="000000"/>
                <w:spacing w:val="3"/>
                <w:shd w:val="solid" w:color="000000" w:fill="000000"/>
                <w:fitText w:val="360" w:id="-662992116"/>
                <w14:textFill>
                  <w14:solidFill>
                    <w14:srgbClr w14:val="000000">
                      <w14:alpha w14:val="100000"/>
                    </w14:srgbClr>
                  </w14:solidFill>
                </w14:textFill>
              </w:rPr>
              <w:t>|</w:t>
            </w:r>
            <w:r w:rsidR="00A7107A">
              <w:rPr>
                <w:vertAlign w:val="superscript"/>
              </w:rPr>
              <w:t xml:space="preserve"> 1</w:t>
            </w:r>
            <w:r w:rsidRPr="001919CB">
              <w:t>/QALY gained</w:t>
            </w:r>
            <w:r w:rsidR="00354F64" w:rsidRPr="001919CB">
              <w:t>.</w:t>
            </w:r>
          </w:p>
        </w:tc>
      </w:tr>
      <w:tr w:rsidR="008F3992" w:rsidRPr="00D16F9D" w14:paraId="7408DF83" w14:textId="77777777" w:rsidTr="00490B17">
        <w:tc>
          <w:tcPr>
            <w:tcW w:w="626" w:type="pct"/>
            <w:vAlign w:val="center"/>
          </w:tcPr>
          <w:p w14:paraId="29BF57A6" w14:textId="6FF6841E" w:rsidR="008F3992" w:rsidRPr="00D16F9D" w:rsidRDefault="008421A9" w:rsidP="00CC521B">
            <w:pPr>
              <w:pStyle w:val="TableText0"/>
            </w:pPr>
            <w:r>
              <w:t>Convergence</w:t>
            </w:r>
            <w:r w:rsidR="00EF2B56">
              <w:t xml:space="preserve"> method</w:t>
            </w:r>
          </w:p>
        </w:tc>
        <w:tc>
          <w:tcPr>
            <w:tcW w:w="2830" w:type="pct"/>
            <w:vAlign w:val="center"/>
          </w:tcPr>
          <w:p w14:paraId="2C924D34" w14:textId="7379F288" w:rsidR="008F3992" w:rsidRPr="003433FE" w:rsidRDefault="00EF2B56" w:rsidP="00CC521B">
            <w:pPr>
              <w:pStyle w:val="TableText0"/>
            </w:pPr>
            <w:r w:rsidRPr="003433FE">
              <w:t xml:space="preserve">The base case applied a linear </w:t>
            </w:r>
            <w:r w:rsidR="008421A9" w:rsidRPr="003433FE">
              <w:t>convergence</w:t>
            </w:r>
            <w:r w:rsidRPr="003433FE">
              <w:t xml:space="preserve"> method, which was likely </w:t>
            </w:r>
            <w:r w:rsidR="004F1030" w:rsidRPr="003433FE">
              <w:t>unfit for purpose as it does not appear to be particularly conservative with regards to OS or PFS. An alternative convergence method e.g. assuming the same rate of change in PFS and OS in both the DOS+CP arm and the CP arm after three years may be more appropriate</w:t>
            </w:r>
            <w:r w:rsidR="001F6A0D" w:rsidRPr="003433FE">
              <w:t xml:space="preserve">. Alternatively, using more conservative extrapolations for DOS+CP (e.g. </w:t>
            </w:r>
            <w:r w:rsidR="00881B96" w:rsidRPr="003433FE">
              <w:t>generalised gamma) and more optimistic extrapolations for the CP arm (e.g. exponential) in lieu of extrapolation may</w:t>
            </w:r>
            <w:r w:rsidR="003E098A" w:rsidRPr="003433FE">
              <w:t xml:space="preserve"> also be appropriate. </w:t>
            </w:r>
          </w:p>
        </w:tc>
        <w:tc>
          <w:tcPr>
            <w:tcW w:w="1544" w:type="pct"/>
            <w:vAlign w:val="center"/>
          </w:tcPr>
          <w:p w14:paraId="297A50DC" w14:textId="56333751" w:rsidR="008F3992" w:rsidRPr="00444365" w:rsidRDefault="004F1030" w:rsidP="00CC521B">
            <w:pPr>
              <w:pStyle w:val="TableText0"/>
            </w:pPr>
            <w:r w:rsidRPr="00444365">
              <w:t xml:space="preserve">High. Using </w:t>
            </w:r>
            <w:r w:rsidR="00101462" w:rsidRPr="00444365">
              <w:t xml:space="preserve">the alternate convergence method based on rate of change increased the ICER by </w:t>
            </w:r>
            <w:r w:rsidR="00EC5F4F" w:rsidRPr="00EC5F4F">
              <w:rPr>
                <w:color w:val="000000"/>
                <w:spacing w:val="52"/>
                <w:shd w:val="solid" w:color="000000" w:fill="000000"/>
                <w:fitText w:val="327" w:id="-662992115"/>
                <w14:textFill>
                  <w14:solidFill>
                    <w14:srgbClr w14:val="000000">
                      <w14:alpha w14:val="100000"/>
                    </w14:srgbClr>
                  </w14:solidFill>
                </w14:textFill>
              </w:rPr>
              <w:t>|||</w:t>
            </w:r>
            <w:r w:rsidR="00EC5F4F" w:rsidRPr="00EC5F4F">
              <w:rPr>
                <w:color w:val="000000"/>
                <w:spacing w:val="1"/>
                <w:shd w:val="solid" w:color="000000" w:fill="000000"/>
                <w:fitText w:val="327" w:id="-662992115"/>
                <w14:textFill>
                  <w14:solidFill>
                    <w14:srgbClr w14:val="000000">
                      <w14:alpha w14:val="100000"/>
                    </w14:srgbClr>
                  </w14:solidFill>
                </w14:textFill>
              </w:rPr>
              <w:t>|</w:t>
            </w:r>
            <w:r w:rsidR="00101462" w:rsidRPr="00444365">
              <w:t xml:space="preserve">%. </w:t>
            </w:r>
          </w:p>
          <w:p w14:paraId="541EFC55" w14:textId="77777777" w:rsidR="003E098A" w:rsidRPr="00444365" w:rsidRDefault="003E098A" w:rsidP="00CC521B">
            <w:pPr>
              <w:pStyle w:val="TableText0"/>
            </w:pPr>
          </w:p>
          <w:p w14:paraId="03A88BD3" w14:textId="560D07E0" w:rsidR="003E098A" w:rsidRPr="00D75FB6" w:rsidRDefault="003E098A" w:rsidP="00CC521B">
            <w:pPr>
              <w:pStyle w:val="TableText0"/>
            </w:pPr>
            <w:r w:rsidRPr="00444365">
              <w:t xml:space="preserve">Using Generalised Gamma for DOS+CP OS (most conservative without crossover) and exponential for CP OS (least conservative function) increased the ICER by </w:t>
            </w:r>
            <w:r w:rsidR="00EC5F4F" w:rsidRPr="00EC5F4F">
              <w:rPr>
                <w:color w:val="000000"/>
                <w:spacing w:val="52"/>
                <w:shd w:val="solid" w:color="000000" w:fill="000000"/>
                <w:fitText w:val="327" w:id="-662992114"/>
                <w14:textFill>
                  <w14:solidFill>
                    <w14:srgbClr w14:val="000000">
                      <w14:alpha w14:val="100000"/>
                    </w14:srgbClr>
                  </w14:solidFill>
                </w14:textFill>
              </w:rPr>
              <w:t>|||</w:t>
            </w:r>
            <w:r w:rsidR="00EC5F4F" w:rsidRPr="00EC5F4F">
              <w:rPr>
                <w:color w:val="000000"/>
                <w:spacing w:val="1"/>
                <w:shd w:val="solid" w:color="000000" w:fill="000000"/>
                <w:fitText w:val="327" w:id="-662992114"/>
                <w14:textFill>
                  <w14:solidFill>
                    <w14:srgbClr w14:val="000000">
                      <w14:alpha w14:val="100000"/>
                    </w14:srgbClr>
                  </w14:solidFill>
                </w14:textFill>
              </w:rPr>
              <w:t>|</w:t>
            </w:r>
            <w:r w:rsidRPr="00444365">
              <w:t>%.</w:t>
            </w:r>
            <w:r w:rsidRPr="00D75FB6">
              <w:t xml:space="preserve"> </w:t>
            </w:r>
          </w:p>
        </w:tc>
      </w:tr>
      <w:tr w:rsidR="00537182" w:rsidRPr="00D16F9D" w14:paraId="3DE22150" w14:textId="77777777" w:rsidTr="00490B17">
        <w:tc>
          <w:tcPr>
            <w:tcW w:w="626" w:type="pct"/>
            <w:vAlign w:val="center"/>
          </w:tcPr>
          <w:p w14:paraId="72E20981" w14:textId="1DBA465F" w:rsidR="00D110BD" w:rsidRPr="00D16F9D" w:rsidRDefault="00492469" w:rsidP="00CC521B">
            <w:pPr>
              <w:pStyle w:val="TableText0"/>
            </w:pPr>
            <w:r>
              <w:t>Time horizon</w:t>
            </w:r>
          </w:p>
        </w:tc>
        <w:tc>
          <w:tcPr>
            <w:tcW w:w="2830" w:type="pct"/>
            <w:vAlign w:val="center"/>
          </w:tcPr>
          <w:p w14:paraId="64938802" w14:textId="78E5CCAA" w:rsidR="00106B80" w:rsidRPr="003433FE" w:rsidRDefault="00492469" w:rsidP="00CC521B">
            <w:pPr>
              <w:pStyle w:val="TableText0"/>
            </w:pPr>
            <w:r w:rsidRPr="003433FE">
              <w:t>The base case time horizon (7.5 years) was the same as in the dMMR population from the November 2023 submission</w:t>
            </w:r>
            <w:r w:rsidR="00250BC7" w:rsidRPr="003433FE">
              <w:t xml:space="preserve">. </w:t>
            </w:r>
            <w:r w:rsidR="009D0499" w:rsidRPr="003433FE">
              <w:t>However,</w:t>
            </w:r>
            <w:r w:rsidR="00250BC7" w:rsidRPr="003433FE">
              <w:t xml:space="preserve"> evidence from RUBY indicate that survival outcomes in dMMR were better than in pMMR and a shorter time horizon in the resubmission may be appropriate.</w:t>
            </w:r>
          </w:p>
        </w:tc>
        <w:tc>
          <w:tcPr>
            <w:tcW w:w="1544" w:type="pct"/>
            <w:vAlign w:val="center"/>
          </w:tcPr>
          <w:p w14:paraId="0AD58F2B" w14:textId="360255A0" w:rsidR="00490B17" w:rsidRPr="00D75FB6" w:rsidRDefault="00250BC7" w:rsidP="00CC521B">
            <w:pPr>
              <w:pStyle w:val="TableText0"/>
            </w:pPr>
            <w:r w:rsidRPr="00444365">
              <w:t xml:space="preserve">Moderate. Favours DOS+CP. Using </w:t>
            </w:r>
            <w:r w:rsidR="008E4BA2" w:rsidRPr="00444365">
              <w:t xml:space="preserve">a 5-year time horizon increased the ICER by </w:t>
            </w:r>
            <w:r w:rsidR="00EC5F4F" w:rsidRPr="00EC5F4F">
              <w:rPr>
                <w:color w:val="000000"/>
                <w:spacing w:val="52"/>
                <w:shd w:val="solid" w:color="000000" w:fill="000000"/>
                <w:fitText w:val="328" w:id="-662992113"/>
                <w14:textFill>
                  <w14:solidFill>
                    <w14:srgbClr w14:val="000000">
                      <w14:alpha w14:val="100000"/>
                    </w14:srgbClr>
                  </w14:solidFill>
                </w14:textFill>
              </w:rPr>
              <w:t>|||</w:t>
            </w:r>
            <w:r w:rsidR="00EC5F4F" w:rsidRPr="00EC5F4F">
              <w:rPr>
                <w:color w:val="000000"/>
                <w:spacing w:val="2"/>
                <w:shd w:val="solid" w:color="000000" w:fill="000000"/>
                <w:fitText w:val="328" w:id="-662992113"/>
                <w14:textFill>
                  <w14:solidFill>
                    <w14:srgbClr w14:val="000000">
                      <w14:alpha w14:val="100000"/>
                    </w14:srgbClr>
                  </w14:solidFill>
                </w14:textFill>
              </w:rPr>
              <w:t>|</w:t>
            </w:r>
            <w:r w:rsidR="008E4BA2" w:rsidRPr="00444365">
              <w:t>%</w:t>
            </w:r>
          </w:p>
        </w:tc>
      </w:tr>
      <w:tr w:rsidR="00537182" w:rsidRPr="00D16F9D" w14:paraId="3483847F" w14:textId="77777777" w:rsidTr="00490B17">
        <w:tc>
          <w:tcPr>
            <w:tcW w:w="626" w:type="pct"/>
            <w:vAlign w:val="center"/>
          </w:tcPr>
          <w:p w14:paraId="2724D8D9" w14:textId="36BCC01B" w:rsidR="00D110BD" w:rsidRPr="00D16F9D" w:rsidRDefault="00106B80" w:rsidP="00CC521B">
            <w:pPr>
              <w:pStyle w:val="TableText0"/>
            </w:pPr>
            <w:r w:rsidRPr="00D16F9D">
              <w:t>Utilities</w:t>
            </w:r>
          </w:p>
        </w:tc>
        <w:tc>
          <w:tcPr>
            <w:tcW w:w="2830" w:type="pct"/>
            <w:vAlign w:val="center"/>
          </w:tcPr>
          <w:p w14:paraId="4B9FCE0E" w14:textId="4CDDC36B" w:rsidR="00D110BD" w:rsidRPr="003433FE" w:rsidRDefault="00106B80" w:rsidP="00CC521B">
            <w:pPr>
              <w:pStyle w:val="TableText0"/>
            </w:pPr>
            <w:r w:rsidRPr="003433FE">
              <w:t xml:space="preserve">High values for model health states </w:t>
            </w:r>
            <w:r w:rsidR="00563468" w:rsidRPr="003433FE">
              <w:t>based on Norman 2023 value set compared to Viney 2011 value set as used in the November 2023 submission.</w:t>
            </w:r>
          </w:p>
        </w:tc>
        <w:tc>
          <w:tcPr>
            <w:tcW w:w="1544" w:type="pct"/>
            <w:vAlign w:val="center"/>
          </w:tcPr>
          <w:p w14:paraId="4CB0C507" w14:textId="056913BA" w:rsidR="00D110BD" w:rsidRPr="00D75FB6" w:rsidRDefault="00563468" w:rsidP="00CC521B">
            <w:pPr>
              <w:pStyle w:val="TableText0"/>
            </w:pPr>
            <w:r w:rsidRPr="00444365">
              <w:t>Moderate. Favours DOS+CP. Using utilities from the Viney 2011 value set increased the IC</w:t>
            </w:r>
            <w:r w:rsidR="00531F57" w:rsidRPr="00444365">
              <w:t xml:space="preserve">ER by </w:t>
            </w:r>
            <w:r w:rsidR="00EC5F4F" w:rsidRPr="00EC5F4F">
              <w:rPr>
                <w:color w:val="000000"/>
                <w:spacing w:val="52"/>
                <w:shd w:val="solid" w:color="000000" w:fill="000000"/>
                <w:fitText w:val="327" w:id="-662992112"/>
                <w14:textFill>
                  <w14:solidFill>
                    <w14:srgbClr w14:val="000000">
                      <w14:alpha w14:val="100000"/>
                    </w14:srgbClr>
                  </w14:solidFill>
                </w14:textFill>
              </w:rPr>
              <w:t>|||</w:t>
            </w:r>
            <w:r w:rsidR="00EC5F4F" w:rsidRPr="00EC5F4F">
              <w:rPr>
                <w:color w:val="000000"/>
                <w:spacing w:val="1"/>
                <w:shd w:val="solid" w:color="000000" w:fill="000000"/>
                <w:fitText w:val="327" w:id="-662992112"/>
                <w14:textFill>
                  <w14:solidFill>
                    <w14:srgbClr w14:val="000000">
                      <w14:alpha w14:val="100000"/>
                    </w14:srgbClr>
                  </w14:solidFill>
                </w14:textFill>
              </w:rPr>
              <w:t>|</w:t>
            </w:r>
            <w:r w:rsidR="00531F57" w:rsidRPr="00444365">
              <w:t>%.</w:t>
            </w:r>
            <w:r w:rsidR="00531F57" w:rsidRPr="00D75FB6">
              <w:t xml:space="preserve"> </w:t>
            </w:r>
          </w:p>
        </w:tc>
      </w:tr>
    </w:tbl>
    <w:p w14:paraId="30E97087" w14:textId="72587DFA" w:rsidR="00D110BD" w:rsidRDefault="009D792E" w:rsidP="007F0900">
      <w:pPr>
        <w:pStyle w:val="FooterTableFigure"/>
        <w:keepNext/>
        <w:keepLines/>
      </w:pPr>
      <w:r w:rsidRPr="00D16F9D">
        <w:t xml:space="preserve">Source: </w:t>
      </w:r>
      <w:r w:rsidR="000437C2">
        <w:t>Constructed during the evaluation</w:t>
      </w:r>
      <w:r w:rsidR="00D75FB6">
        <w:t xml:space="preserve"> based on results of sensitivity analyses.</w:t>
      </w:r>
    </w:p>
    <w:p w14:paraId="54B6E734" w14:textId="7DF55D7D" w:rsidR="00D75FB6" w:rsidRDefault="00DD7A16" w:rsidP="007F0900">
      <w:pPr>
        <w:pStyle w:val="FooterTableFigure"/>
        <w:keepNext/>
        <w:keepLines/>
        <w:spacing w:after="0"/>
      </w:pPr>
      <w:r>
        <w:t xml:space="preserve">CP = carboplatin + paclitaxel; dMMR = mismatch repair deficient; DOS = dostarlimab; ICER = incremental cost effectiveness ratio; </w:t>
      </w:r>
      <w:r w:rsidR="00D75FB6">
        <w:t>OS = overall survival; PFS = progression free survival</w:t>
      </w:r>
      <w:r>
        <w:t>; pMMR = mismatch repair proficient; QALY = quality adjusted life years</w:t>
      </w:r>
    </w:p>
    <w:p w14:paraId="3FE6E2F9" w14:textId="77777777" w:rsidR="00AB147E" w:rsidRPr="009A6D58" w:rsidRDefault="00AB147E" w:rsidP="007F0900">
      <w:pPr>
        <w:keepNext/>
        <w:keepLines/>
        <w:rPr>
          <w:rFonts w:ascii="Arial Narrow" w:hAnsi="Arial Narrow"/>
          <w:i/>
          <w:sz w:val="18"/>
          <w:szCs w:val="18"/>
        </w:rPr>
      </w:pPr>
      <w:r w:rsidRPr="009A6D58">
        <w:rPr>
          <w:rFonts w:ascii="Arial Narrow" w:hAnsi="Arial Narrow"/>
          <w:i/>
          <w:sz w:val="18"/>
          <w:szCs w:val="18"/>
        </w:rPr>
        <w:t xml:space="preserve">The redacted values correspond to the following ranges: </w:t>
      </w:r>
    </w:p>
    <w:p w14:paraId="6DBB3833" w14:textId="27FFB492" w:rsidR="00AB147E" w:rsidRPr="00AB147E" w:rsidRDefault="00AB147E" w:rsidP="00AB147E">
      <w:pPr>
        <w:spacing w:after="120"/>
        <w:rPr>
          <w:rFonts w:ascii="Arial Narrow" w:hAnsi="Arial Narrow"/>
          <w:i/>
          <w:sz w:val="18"/>
          <w:szCs w:val="18"/>
        </w:rPr>
      </w:pPr>
      <w:r w:rsidRPr="009A6D58">
        <w:rPr>
          <w:rFonts w:ascii="Arial Narrow" w:hAnsi="Arial Narrow"/>
          <w:i/>
          <w:sz w:val="18"/>
          <w:szCs w:val="18"/>
          <w:vertAlign w:val="superscript"/>
        </w:rPr>
        <w:t>1</w:t>
      </w:r>
      <w:r>
        <w:rPr>
          <w:rFonts w:ascii="Arial Narrow" w:hAnsi="Arial Narrow"/>
          <w:i/>
          <w:sz w:val="18"/>
          <w:szCs w:val="18"/>
        </w:rPr>
        <w:t xml:space="preserve"> </w:t>
      </w:r>
      <w:r w:rsidR="007F0900" w:rsidRPr="007F0900">
        <w:rPr>
          <w:rFonts w:ascii="Arial Narrow" w:hAnsi="Arial Narrow"/>
          <w:i/>
          <w:sz w:val="18"/>
          <w:szCs w:val="18"/>
        </w:rPr>
        <w:t>$55,000 to &lt; $75,000</w:t>
      </w:r>
    </w:p>
    <w:p w14:paraId="2B4AF938" w14:textId="4C6453D5" w:rsidR="008C5739" w:rsidRPr="00660712" w:rsidRDefault="00D1657D" w:rsidP="00D1657D">
      <w:pPr>
        <w:pStyle w:val="3-BodyText"/>
      </w:pPr>
      <w:r w:rsidRPr="00660712">
        <w:t xml:space="preserve">The results of the stepped economic evaluation </w:t>
      </w:r>
      <w:r w:rsidR="00051A8C" w:rsidRPr="00660712">
        <w:t>are</w:t>
      </w:r>
      <w:r w:rsidRPr="00660712">
        <w:t xml:space="preserve"> presented in </w:t>
      </w:r>
      <w:r w:rsidR="00660712" w:rsidRPr="00660712">
        <w:fldChar w:fldCharType="begin"/>
      </w:r>
      <w:r w:rsidR="00660712" w:rsidRPr="00660712">
        <w:instrText xml:space="preserve"> REF _Ref104805160 \h </w:instrText>
      </w:r>
      <w:r w:rsidR="00660712" w:rsidRPr="00660712">
        <w:fldChar w:fldCharType="separate"/>
      </w:r>
      <w:r w:rsidR="006A3DD4" w:rsidRPr="00D16F9D">
        <w:t xml:space="preserve">Table </w:t>
      </w:r>
      <w:r w:rsidR="006A3DD4">
        <w:rPr>
          <w:noProof/>
        </w:rPr>
        <w:t>12</w:t>
      </w:r>
      <w:r w:rsidR="00660712" w:rsidRPr="00660712">
        <w:fldChar w:fldCharType="end"/>
      </w:r>
      <w:r w:rsidR="00660712" w:rsidRPr="00660712">
        <w:t xml:space="preserve">. </w:t>
      </w:r>
    </w:p>
    <w:p w14:paraId="63D487B8" w14:textId="1A8F7FA1" w:rsidR="00D110BD" w:rsidRPr="00D16F9D" w:rsidRDefault="00E16AD8" w:rsidP="00BE743C">
      <w:pPr>
        <w:pStyle w:val="Caption"/>
      </w:pPr>
      <w:bookmarkStart w:id="66" w:name="_Ref104805160"/>
      <w:r w:rsidRPr="00D16F9D">
        <w:lastRenderedPageBreak/>
        <w:t xml:space="preserve">Table </w:t>
      </w:r>
      <w:r w:rsidR="00DF038F">
        <w:fldChar w:fldCharType="begin"/>
      </w:r>
      <w:r w:rsidR="00DF038F">
        <w:instrText xml:space="preserve"> SEQ Table \* ARABIC </w:instrText>
      </w:r>
      <w:r w:rsidR="00DF038F">
        <w:fldChar w:fldCharType="separate"/>
      </w:r>
      <w:r w:rsidR="006A3DD4">
        <w:rPr>
          <w:noProof/>
        </w:rPr>
        <w:t>12</w:t>
      </w:r>
      <w:r w:rsidR="00DF038F">
        <w:rPr>
          <w:noProof/>
        </w:rPr>
        <w:fldChar w:fldCharType="end"/>
      </w:r>
      <w:bookmarkEnd w:id="66"/>
      <w:r w:rsidRPr="00D16F9D">
        <w:t>:</w:t>
      </w:r>
      <w:r w:rsidR="005A373D" w:rsidRPr="00D16F9D">
        <w:rPr>
          <w:rStyle w:val="CommentReference"/>
          <w:b/>
          <w:szCs w:val="24"/>
        </w:rPr>
        <w:t xml:space="preserve"> Results of the stepped economic evaluation</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28" w:type="dxa"/>
          <w:right w:w="28" w:type="dxa"/>
        </w:tblCellMar>
        <w:tblLook w:val="01E0" w:firstRow="1" w:lastRow="1" w:firstColumn="1" w:lastColumn="1" w:noHBand="0" w:noVBand="0"/>
      </w:tblPr>
      <w:tblGrid>
        <w:gridCol w:w="2757"/>
        <w:gridCol w:w="2451"/>
        <w:gridCol w:w="2298"/>
        <w:gridCol w:w="1511"/>
      </w:tblGrid>
      <w:tr w:rsidR="00660712" w:rsidRPr="00D16F9D" w14:paraId="427C6716" w14:textId="77777777" w:rsidTr="002B48FE">
        <w:trPr>
          <w:tblHeader/>
        </w:trPr>
        <w:tc>
          <w:tcPr>
            <w:tcW w:w="1529" w:type="pct"/>
            <w:vAlign w:val="center"/>
          </w:tcPr>
          <w:p w14:paraId="1A9742BE" w14:textId="0DC9C6B9" w:rsidR="00660712" w:rsidRPr="00D16F9D" w:rsidRDefault="00660712" w:rsidP="00BE743C">
            <w:pPr>
              <w:pStyle w:val="In-tableHeading"/>
              <w:keepNext/>
              <w:rPr>
                <w:bCs/>
              </w:rPr>
            </w:pPr>
            <w:r w:rsidRPr="00D16F9D">
              <w:t>Step and component</w:t>
            </w:r>
          </w:p>
        </w:tc>
        <w:tc>
          <w:tcPr>
            <w:tcW w:w="1359" w:type="pct"/>
            <w:vAlign w:val="center"/>
          </w:tcPr>
          <w:p w14:paraId="37E83663" w14:textId="77777777" w:rsidR="00660712" w:rsidRPr="00D16F9D" w:rsidRDefault="00660712" w:rsidP="00BE743C">
            <w:pPr>
              <w:pStyle w:val="In-tableHeading"/>
              <w:keepNext/>
              <w:rPr>
                <w:bCs/>
              </w:rPr>
            </w:pPr>
            <w:r w:rsidRPr="00D16F9D">
              <w:t>DOS+CP</w:t>
            </w:r>
          </w:p>
        </w:tc>
        <w:tc>
          <w:tcPr>
            <w:tcW w:w="1274" w:type="pct"/>
            <w:vAlign w:val="center"/>
          </w:tcPr>
          <w:p w14:paraId="627B32C1" w14:textId="77777777" w:rsidR="00660712" w:rsidRPr="00D16F9D" w:rsidRDefault="00660712" w:rsidP="00BE743C">
            <w:pPr>
              <w:pStyle w:val="In-tableHeading"/>
              <w:keepNext/>
              <w:rPr>
                <w:bCs/>
              </w:rPr>
            </w:pPr>
            <w:r w:rsidRPr="00D16F9D">
              <w:t>CP</w:t>
            </w:r>
          </w:p>
        </w:tc>
        <w:tc>
          <w:tcPr>
            <w:tcW w:w="838" w:type="pct"/>
            <w:vAlign w:val="center"/>
          </w:tcPr>
          <w:p w14:paraId="2B56F832" w14:textId="77777777" w:rsidR="00660712" w:rsidRPr="00D16F9D" w:rsidRDefault="00660712" w:rsidP="00BE743C">
            <w:pPr>
              <w:pStyle w:val="In-tableHeading"/>
              <w:keepNext/>
              <w:rPr>
                <w:bCs/>
              </w:rPr>
            </w:pPr>
            <w:r w:rsidRPr="00D16F9D">
              <w:t>Increment</w:t>
            </w:r>
          </w:p>
        </w:tc>
      </w:tr>
      <w:tr w:rsidR="00660712" w:rsidRPr="00D16F9D" w14:paraId="3B3D01AC" w14:textId="77777777" w:rsidTr="002B48FE">
        <w:tc>
          <w:tcPr>
            <w:tcW w:w="5000" w:type="pct"/>
            <w:gridSpan w:val="4"/>
            <w:vAlign w:val="center"/>
          </w:tcPr>
          <w:p w14:paraId="398B976D" w14:textId="77777777" w:rsidR="00660712" w:rsidRPr="00D16F9D" w:rsidRDefault="00660712" w:rsidP="00CC521B">
            <w:pPr>
              <w:pStyle w:val="TableText0"/>
              <w:rPr>
                <w:vertAlign w:val="superscript"/>
              </w:rPr>
            </w:pPr>
            <w:r w:rsidRPr="00D16F9D">
              <w:t xml:space="preserve">Step 1a: trial-based costs and outcomes (PFS) </w:t>
            </w:r>
            <w:r w:rsidRPr="00D16F9D">
              <w:rPr>
                <w:vertAlign w:val="superscript"/>
              </w:rPr>
              <w:t>a</w:t>
            </w:r>
          </w:p>
        </w:tc>
      </w:tr>
      <w:tr w:rsidR="00660712" w:rsidRPr="00D16F9D" w14:paraId="79EF2A82" w14:textId="77777777" w:rsidTr="002B48FE">
        <w:tc>
          <w:tcPr>
            <w:tcW w:w="1529" w:type="pct"/>
            <w:vAlign w:val="center"/>
          </w:tcPr>
          <w:p w14:paraId="2E75EB7E" w14:textId="77777777" w:rsidR="00660712" w:rsidRPr="00D16F9D" w:rsidRDefault="00660712" w:rsidP="00CC521B">
            <w:pPr>
              <w:pStyle w:val="TableText0"/>
              <w:rPr>
                <w:vertAlign w:val="superscript"/>
              </w:rPr>
            </w:pPr>
            <w:r w:rsidRPr="00D16F9D">
              <w:t xml:space="preserve">Costs </w:t>
            </w:r>
            <w:r w:rsidRPr="00D16F9D">
              <w:rPr>
                <w:vertAlign w:val="superscript"/>
              </w:rPr>
              <w:t>b</w:t>
            </w:r>
          </w:p>
        </w:tc>
        <w:tc>
          <w:tcPr>
            <w:tcW w:w="1359" w:type="pct"/>
            <w:vAlign w:val="center"/>
          </w:tcPr>
          <w:p w14:paraId="7CD8099A" w14:textId="7EABDB50" w:rsidR="00660712" w:rsidRPr="00D16F9D" w:rsidRDefault="00660712" w:rsidP="00CC521B">
            <w:pPr>
              <w:pStyle w:val="TableText0"/>
            </w:pPr>
            <w:r w:rsidRPr="00D16F9D">
              <w:t>$</w:t>
            </w:r>
            <w:r w:rsidR="00EC5F4F" w:rsidRPr="00EC5F4F">
              <w:rPr>
                <w:color w:val="000000"/>
                <w:spacing w:val="52"/>
                <w:shd w:val="solid" w:color="000000" w:fill="000000"/>
                <w:fitText w:val="327" w:id="-662992128"/>
                <w14:textFill>
                  <w14:solidFill>
                    <w14:srgbClr w14:val="000000">
                      <w14:alpha w14:val="100000"/>
                    </w14:srgbClr>
                  </w14:solidFill>
                </w14:textFill>
              </w:rPr>
              <w:t>|||</w:t>
            </w:r>
            <w:r w:rsidR="00EC5F4F" w:rsidRPr="00EC5F4F">
              <w:rPr>
                <w:color w:val="000000"/>
                <w:spacing w:val="1"/>
                <w:shd w:val="solid" w:color="000000" w:fill="000000"/>
                <w:fitText w:val="327" w:id="-662992128"/>
                <w14:textFill>
                  <w14:solidFill>
                    <w14:srgbClr w14:val="000000">
                      <w14:alpha w14:val="100000"/>
                    </w14:srgbClr>
                  </w14:solidFill>
                </w14:textFill>
              </w:rPr>
              <w:t>|</w:t>
            </w:r>
          </w:p>
        </w:tc>
        <w:tc>
          <w:tcPr>
            <w:tcW w:w="1274" w:type="pct"/>
            <w:vAlign w:val="center"/>
          </w:tcPr>
          <w:p w14:paraId="06F54811" w14:textId="77777777" w:rsidR="00660712" w:rsidRPr="00D16F9D" w:rsidRDefault="00660712" w:rsidP="00CC521B">
            <w:pPr>
              <w:pStyle w:val="TableText0"/>
            </w:pPr>
            <w:r w:rsidRPr="00D16F9D">
              <w:t>$2,662</w:t>
            </w:r>
          </w:p>
        </w:tc>
        <w:tc>
          <w:tcPr>
            <w:tcW w:w="838" w:type="pct"/>
            <w:vAlign w:val="center"/>
          </w:tcPr>
          <w:p w14:paraId="0ADA760B" w14:textId="79A54004" w:rsidR="00660712" w:rsidRPr="00D16F9D" w:rsidRDefault="00660712" w:rsidP="00CC521B">
            <w:pPr>
              <w:pStyle w:val="TableText0"/>
            </w:pPr>
            <w:r w:rsidRPr="00D16F9D">
              <w:t>$</w:t>
            </w:r>
            <w:r w:rsidR="00EC5F4F" w:rsidRPr="00EC5F4F">
              <w:rPr>
                <w:color w:val="000000"/>
                <w:spacing w:val="52"/>
                <w:shd w:val="solid" w:color="000000" w:fill="000000"/>
                <w:fitText w:val="327" w:id="-662992127"/>
                <w14:textFill>
                  <w14:solidFill>
                    <w14:srgbClr w14:val="000000">
                      <w14:alpha w14:val="100000"/>
                    </w14:srgbClr>
                  </w14:solidFill>
                </w14:textFill>
              </w:rPr>
              <w:t>|||</w:t>
            </w:r>
            <w:r w:rsidR="00EC5F4F" w:rsidRPr="00EC5F4F">
              <w:rPr>
                <w:color w:val="000000"/>
                <w:spacing w:val="1"/>
                <w:shd w:val="solid" w:color="000000" w:fill="000000"/>
                <w:fitText w:val="327" w:id="-662992127"/>
                <w14:textFill>
                  <w14:solidFill>
                    <w14:srgbClr w14:val="000000">
                      <w14:alpha w14:val="100000"/>
                    </w14:srgbClr>
                  </w14:solidFill>
                </w14:textFill>
              </w:rPr>
              <w:t>|</w:t>
            </w:r>
          </w:p>
        </w:tc>
      </w:tr>
      <w:tr w:rsidR="00660712" w:rsidRPr="00D16F9D" w14:paraId="6FFE4569" w14:textId="77777777" w:rsidTr="002B48FE">
        <w:tc>
          <w:tcPr>
            <w:tcW w:w="1529" w:type="pct"/>
            <w:vAlign w:val="center"/>
          </w:tcPr>
          <w:p w14:paraId="673EA500" w14:textId="01509214" w:rsidR="00660712" w:rsidRPr="00D16F9D" w:rsidRDefault="004F2E45" w:rsidP="00CC521B">
            <w:pPr>
              <w:pStyle w:val="TableText0"/>
              <w:rPr>
                <w:szCs w:val="20"/>
              </w:rPr>
            </w:pPr>
            <w:r w:rsidRPr="004F2E45">
              <w:t>Progression-free LYs</w:t>
            </w:r>
          </w:p>
        </w:tc>
        <w:tc>
          <w:tcPr>
            <w:tcW w:w="1359" w:type="pct"/>
            <w:vAlign w:val="center"/>
          </w:tcPr>
          <w:p w14:paraId="694CE0DE" w14:textId="77777777" w:rsidR="00660712" w:rsidRPr="00D16F9D" w:rsidRDefault="00660712" w:rsidP="00CC521B">
            <w:pPr>
              <w:pStyle w:val="TableText0"/>
            </w:pPr>
            <w:r w:rsidRPr="00D16F9D">
              <w:t>1.2560</w:t>
            </w:r>
          </w:p>
        </w:tc>
        <w:tc>
          <w:tcPr>
            <w:tcW w:w="1274" w:type="pct"/>
            <w:vAlign w:val="center"/>
          </w:tcPr>
          <w:p w14:paraId="455B85C1" w14:textId="77777777" w:rsidR="00660712" w:rsidRPr="00D16F9D" w:rsidRDefault="00660712" w:rsidP="00CC521B">
            <w:pPr>
              <w:pStyle w:val="TableText0"/>
            </w:pPr>
            <w:r w:rsidRPr="00D16F9D">
              <w:t>1.0339</w:t>
            </w:r>
          </w:p>
        </w:tc>
        <w:tc>
          <w:tcPr>
            <w:tcW w:w="838" w:type="pct"/>
            <w:vAlign w:val="center"/>
          </w:tcPr>
          <w:p w14:paraId="63272689" w14:textId="77777777" w:rsidR="00660712" w:rsidRPr="00D16F9D" w:rsidRDefault="00660712" w:rsidP="00CC521B">
            <w:pPr>
              <w:pStyle w:val="TableText0"/>
            </w:pPr>
            <w:r w:rsidRPr="00D16F9D">
              <w:t>0.2221</w:t>
            </w:r>
          </w:p>
        </w:tc>
      </w:tr>
      <w:tr w:rsidR="00660712" w:rsidRPr="00D16F9D" w14:paraId="68AC1485" w14:textId="77777777" w:rsidTr="002B48FE">
        <w:tc>
          <w:tcPr>
            <w:tcW w:w="4162" w:type="pct"/>
            <w:gridSpan w:val="3"/>
            <w:vAlign w:val="center"/>
          </w:tcPr>
          <w:p w14:paraId="08B9BFB7" w14:textId="77777777" w:rsidR="00660712" w:rsidRPr="00D16F9D" w:rsidRDefault="00660712" w:rsidP="00CC521B">
            <w:pPr>
              <w:pStyle w:val="TableText0"/>
              <w:rPr>
                <w:i/>
              </w:rPr>
            </w:pPr>
            <w:r w:rsidRPr="00D16F9D">
              <w:t>Incremental cost/extra PFLY gained</w:t>
            </w:r>
          </w:p>
        </w:tc>
        <w:tc>
          <w:tcPr>
            <w:tcW w:w="838" w:type="pct"/>
            <w:vAlign w:val="center"/>
          </w:tcPr>
          <w:p w14:paraId="58FC789D" w14:textId="621A30A0" w:rsidR="00660712" w:rsidRPr="00750B8E" w:rsidRDefault="00660712" w:rsidP="00CC521B">
            <w:pPr>
              <w:pStyle w:val="TableText0"/>
              <w:rPr>
                <w:vertAlign w:val="superscript"/>
              </w:rPr>
            </w:pPr>
            <w:r w:rsidRPr="00D16F9D">
              <w:t>$</w:t>
            </w:r>
            <w:r w:rsidR="00EC5F4F" w:rsidRPr="00EC5F4F">
              <w:rPr>
                <w:color w:val="000000"/>
                <w:spacing w:val="52"/>
                <w:shd w:val="solid" w:color="000000" w:fill="000000"/>
                <w:fitText w:val="327" w:id="-662992126"/>
                <w14:textFill>
                  <w14:solidFill>
                    <w14:srgbClr w14:val="000000">
                      <w14:alpha w14:val="100000"/>
                    </w14:srgbClr>
                  </w14:solidFill>
                </w14:textFill>
              </w:rPr>
              <w:t>|||</w:t>
            </w:r>
            <w:r w:rsidR="00EC5F4F" w:rsidRPr="00EC5F4F">
              <w:rPr>
                <w:color w:val="000000"/>
                <w:spacing w:val="1"/>
                <w:shd w:val="solid" w:color="000000" w:fill="000000"/>
                <w:fitText w:val="327" w:id="-662992126"/>
                <w14:textFill>
                  <w14:solidFill>
                    <w14:srgbClr w14:val="000000">
                      <w14:alpha w14:val="100000"/>
                    </w14:srgbClr>
                  </w14:solidFill>
                </w14:textFill>
              </w:rPr>
              <w:t>|</w:t>
            </w:r>
            <w:r w:rsidR="00750B8E">
              <w:t xml:space="preserve"> </w:t>
            </w:r>
            <w:r w:rsidR="00750B8E">
              <w:rPr>
                <w:vertAlign w:val="superscript"/>
              </w:rPr>
              <w:t>1</w:t>
            </w:r>
          </w:p>
        </w:tc>
      </w:tr>
      <w:tr w:rsidR="00660712" w:rsidRPr="00D16F9D" w14:paraId="7E36F666" w14:textId="77777777" w:rsidTr="002B48FE">
        <w:tc>
          <w:tcPr>
            <w:tcW w:w="5000" w:type="pct"/>
            <w:gridSpan w:val="4"/>
            <w:vAlign w:val="center"/>
          </w:tcPr>
          <w:p w14:paraId="2C9C2B54" w14:textId="77777777" w:rsidR="00660712" w:rsidRPr="00D16F9D" w:rsidRDefault="00660712" w:rsidP="00CC521B">
            <w:pPr>
              <w:pStyle w:val="TableText0"/>
              <w:rPr>
                <w:i/>
                <w:vertAlign w:val="superscript"/>
              </w:rPr>
            </w:pPr>
            <w:r w:rsidRPr="00D16F9D">
              <w:t xml:space="preserve">Step 1b: trial-based costs and outcomes (OS) </w:t>
            </w:r>
            <w:r w:rsidRPr="00D16F9D">
              <w:rPr>
                <w:vertAlign w:val="superscript"/>
              </w:rPr>
              <w:t>c</w:t>
            </w:r>
          </w:p>
        </w:tc>
      </w:tr>
      <w:tr w:rsidR="00660712" w:rsidRPr="00D16F9D" w14:paraId="06BD48B0" w14:textId="77777777" w:rsidTr="002B48FE">
        <w:tc>
          <w:tcPr>
            <w:tcW w:w="1529" w:type="pct"/>
            <w:vAlign w:val="center"/>
          </w:tcPr>
          <w:p w14:paraId="1D97B2CC" w14:textId="77777777" w:rsidR="00660712" w:rsidRPr="00D16F9D" w:rsidRDefault="00660712" w:rsidP="00CC521B">
            <w:pPr>
              <w:pStyle w:val="TableText0"/>
              <w:rPr>
                <w:vertAlign w:val="superscript"/>
              </w:rPr>
            </w:pPr>
            <w:r w:rsidRPr="00D16F9D">
              <w:t xml:space="preserve">Costs </w:t>
            </w:r>
            <w:r w:rsidRPr="00D16F9D">
              <w:rPr>
                <w:vertAlign w:val="superscript"/>
              </w:rPr>
              <w:t>b</w:t>
            </w:r>
          </w:p>
        </w:tc>
        <w:tc>
          <w:tcPr>
            <w:tcW w:w="1359" w:type="pct"/>
            <w:vAlign w:val="center"/>
          </w:tcPr>
          <w:p w14:paraId="5FB30CCE" w14:textId="2FA28CF6" w:rsidR="00660712" w:rsidRPr="00D16F9D" w:rsidRDefault="00660712" w:rsidP="00CC521B">
            <w:pPr>
              <w:pStyle w:val="TableText0"/>
            </w:pPr>
            <w:r w:rsidRPr="00D16F9D">
              <w:t>$</w:t>
            </w:r>
            <w:r w:rsidR="00EC5F4F" w:rsidRPr="00EC5F4F">
              <w:rPr>
                <w:color w:val="000000"/>
                <w:spacing w:val="52"/>
                <w:shd w:val="solid" w:color="000000" w:fill="000000"/>
                <w:fitText w:val="327" w:id="-662992125"/>
                <w14:textFill>
                  <w14:solidFill>
                    <w14:srgbClr w14:val="000000">
                      <w14:alpha w14:val="100000"/>
                    </w14:srgbClr>
                  </w14:solidFill>
                </w14:textFill>
              </w:rPr>
              <w:t>|||</w:t>
            </w:r>
            <w:r w:rsidR="00EC5F4F" w:rsidRPr="00EC5F4F">
              <w:rPr>
                <w:color w:val="000000"/>
                <w:spacing w:val="1"/>
                <w:shd w:val="solid" w:color="000000" w:fill="000000"/>
                <w:fitText w:val="327" w:id="-662992125"/>
                <w14:textFill>
                  <w14:solidFill>
                    <w14:srgbClr w14:val="000000">
                      <w14:alpha w14:val="100000"/>
                    </w14:srgbClr>
                  </w14:solidFill>
                </w14:textFill>
              </w:rPr>
              <w:t>|</w:t>
            </w:r>
          </w:p>
        </w:tc>
        <w:tc>
          <w:tcPr>
            <w:tcW w:w="1274" w:type="pct"/>
            <w:vAlign w:val="center"/>
          </w:tcPr>
          <w:p w14:paraId="72FF2CB9" w14:textId="77777777" w:rsidR="00660712" w:rsidRPr="00D16F9D" w:rsidRDefault="00660712" w:rsidP="00CC521B">
            <w:pPr>
              <w:pStyle w:val="TableText0"/>
            </w:pPr>
            <w:r w:rsidRPr="00D16F9D">
              <w:t>$2,662</w:t>
            </w:r>
          </w:p>
        </w:tc>
        <w:tc>
          <w:tcPr>
            <w:tcW w:w="838" w:type="pct"/>
            <w:vAlign w:val="center"/>
          </w:tcPr>
          <w:p w14:paraId="4263B902" w14:textId="412480FB" w:rsidR="00660712" w:rsidRPr="00D16F9D" w:rsidRDefault="00660712" w:rsidP="00CC521B">
            <w:pPr>
              <w:pStyle w:val="TableText0"/>
            </w:pPr>
            <w:r w:rsidRPr="00D16F9D">
              <w:t>$</w:t>
            </w:r>
            <w:r w:rsidR="00EC5F4F" w:rsidRPr="00EC5F4F">
              <w:rPr>
                <w:color w:val="000000"/>
                <w:spacing w:val="52"/>
                <w:shd w:val="solid" w:color="000000" w:fill="000000"/>
                <w:fitText w:val="327" w:id="-662992124"/>
                <w14:textFill>
                  <w14:solidFill>
                    <w14:srgbClr w14:val="000000">
                      <w14:alpha w14:val="100000"/>
                    </w14:srgbClr>
                  </w14:solidFill>
                </w14:textFill>
              </w:rPr>
              <w:t>|||</w:t>
            </w:r>
            <w:r w:rsidR="00EC5F4F" w:rsidRPr="00EC5F4F">
              <w:rPr>
                <w:color w:val="000000"/>
                <w:spacing w:val="1"/>
                <w:shd w:val="solid" w:color="000000" w:fill="000000"/>
                <w:fitText w:val="327" w:id="-662992124"/>
                <w14:textFill>
                  <w14:solidFill>
                    <w14:srgbClr w14:val="000000">
                      <w14:alpha w14:val="100000"/>
                    </w14:srgbClr>
                  </w14:solidFill>
                </w14:textFill>
              </w:rPr>
              <w:t>|</w:t>
            </w:r>
          </w:p>
        </w:tc>
      </w:tr>
      <w:tr w:rsidR="00660712" w:rsidRPr="00D16F9D" w14:paraId="72CC59E4" w14:textId="77777777" w:rsidTr="002B48FE">
        <w:tc>
          <w:tcPr>
            <w:tcW w:w="1529" w:type="pct"/>
            <w:vAlign w:val="center"/>
          </w:tcPr>
          <w:p w14:paraId="269A3BF1" w14:textId="77777777" w:rsidR="00660712" w:rsidRPr="00D16F9D" w:rsidRDefault="00660712" w:rsidP="00CC521B">
            <w:pPr>
              <w:pStyle w:val="TableText0"/>
              <w:rPr>
                <w:vertAlign w:val="superscript"/>
              </w:rPr>
            </w:pPr>
            <w:r w:rsidRPr="00D16F9D">
              <w:t>LY</w:t>
            </w:r>
          </w:p>
        </w:tc>
        <w:tc>
          <w:tcPr>
            <w:tcW w:w="1359" w:type="pct"/>
            <w:vAlign w:val="center"/>
          </w:tcPr>
          <w:p w14:paraId="05FA4247" w14:textId="6CC744F8" w:rsidR="00660712" w:rsidRPr="00B11CD9" w:rsidRDefault="00D31B57" w:rsidP="00CC521B">
            <w:pPr>
              <w:pStyle w:val="TableText0"/>
            </w:pPr>
            <w:r w:rsidRPr="00B11CD9">
              <w:t>2.4512</w:t>
            </w:r>
          </w:p>
        </w:tc>
        <w:tc>
          <w:tcPr>
            <w:tcW w:w="1274" w:type="pct"/>
            <w:vAlign w:val="center"/>
          </w:tcPr>
          <w:p w14:paraId="6CCD5A55" w14:textId="3EEFF086" w:rsidR="00660712" w:rsidRPr="00B11CD9" w:rsidRDefault="00D31B57" w:rsidP="00CC521B">
            <w:pPr>
              <w:pStyle w:val="TableText0"/>
            </w:pPr>
            <w:r w:rsidRPr="00B11CD9">
              <w:t>2.2317</w:t>
            </w:r>
          </w:p>
        </w:tc>
        <w:tc>
          <w:tcPr>
            <w:tcW w:w="838" w:type="pct"/>
            <w:vAlign w:val="center"/>
          </w:tcPr>
          <w:p w14:paraId="1D0F6618" w14:textId="29189ECB" w:rsidR="00660712" w:rsidRPr="00B11CD9" w:rsidRDefault="00D31B57" w:rsidP="00CC521B">
            <w:pPr>
              <w:pStyle w:val="TableText0"/>
            </w:pPr>
            <w:r w:rsidRPr="00B11CD9">
              <w:t>0.2196</w:t>
            </w:r>
          </w:p>
        </w:tc>
      </w:tr>
      <w:tr w:rsidR="00660712" w:rsidRPr="00D16F9D" w14:paraId="5CAC8D81" w14:textId="77777777" w:rsidTr="002B48FE">
        <w:tc>
          <w:tcPr>
            <w:tcW w:w="4162" w:type="pct"/>
            <w:gridSpan w:val="3"/>
            <w:vAlign w:val="center"/>
          </w:tcPr>
          <w:p w14:paraId="24A1825B" w14:textId="77777777" w:rsidR="00660712" w:rsidRPr="00D16F9D" w:rsidRDefault="00660712" w:rsidP="00CC521B">
            <w:pPr>
              <w:pStyle w:val="TableText0"/>
            </w:pPr>
            <w:r w:rsidRPr="00D16F9D">
              <w:t>Incremental cost/extra LY gained</w:t>
            </w:r>
          </w:p>
        </w:tc>
        <w:tc>
          <w:tcPr>
            <w:tcW w:w="838" w:type="pct"/>
            <w:vAlign w:val="center"/>
          </w:tcPr>
          <w:p w14:paraId="6312A0B8" w14:textId="04BCDF0F" w:rsidR="00660712" w:rsidRPr="00D16F9D" w:rsidRDefault="00660712" w:rsidP="00CC521B">
            <w:pPr>
              <w:pStyle w:val="TableText0"/>
            </w:pPr>
            <w:r w:rsidRPr="00D16F9D">
              <w:t>$</w:t>
            </w:r>
            <w:r w:rsidR="00EC5F4F" w:rsidRPr="00EC5F4F">
              <w:rPr>
                <w:color w:val="000000"/>
                <w:spacing w:val="52"/>
                <w:shd w:val="solid" w:color="000000" w:fill="000000"/>
                <w:fitText w:val="327" w:id="-662992123"/>
                <w14:textFill>
                  <w14:solidFill>
                    <w14:srgbClr w14:val="000000">
                      <w14:alpha w14:val="100000"/>
                    </w14:srgbClr>
                  </w14:solidFill>
                </w14:textFill>
              </w:rPr>
              <w:t>|||</w:t>
            </w:r>
            <w:r w:rsidR="00EC5F4F" w:rsidRPr="00EC5F4F">
              <w:rPr>
                <w:color w:val="000000"/>
                <w:spacing w:val="1"/>
                <w:shd w:val="solid" w:color="000000" w:fill="000000"/>
                <w:fitText w:val="327" w:id="-662992123"/>
                <w14:textFill>
                  <w14:solidFill>
                    <w14:srgbClr w14:val="000000">
                      <w14:alpha w14:val="100000"/>
                    </w14:srgbClr>
                  </w14:solidFill>
                </w14:textFill>
              </w:rPr>
              <w:t>|</w:t>
            </w:r>
            <w:r w:rsidR="00750B8E">
              <w:t xml:space="preserve"> </w:t>
            </w:r>
            <w:r w:rsidR="00750B8E">
              <w:rPr>
                <w:vertAlign w:val="superscript"/>
              </w:rPr>
              <w:t>1</w:t>
            </w:r>
          </w:p>
        </w:tc>
      </w:tr>
      <w:tr w:rsidR="00660712" w:rsidRPr="00D16F9D" w14:paraId="1BC3C213" w14:textId="77777777" w:rsidTr="002B48FE">
        <w:tc>
          <w:tcPr>
            <w:tcW w:w="5000" w:type="pct"/>
            <w:gridSpan w:val="4"/>
            <w:vAlign w:val="center"/>
          </w:tcPr>
          <w:p w14:paraId="62BD85D2" w14:textId="77777777" w:rsidR="00660712" w:rsidRPr="004F2E45" w:rsidRDefault="00660712" w:rsidP="00BE743C">
            <w:pPr>
              <w:pStyle w:val="In-tableHeading"/>
              <w:keepNext/>
            </w:pPr>
            <w:r w:rsidRPr="004F2E45">
              <w:t>Step 2: Extrapolation to 7.5 years</w:t>
            </w:r>
          </w:p>
        </w:tc>
      </w:tr>
      <w:tr w:rsidR="00660712" w:rsidRPr="00D16F9D" w14:paraId="4BAE26EA" w14:textId="77777777" w:rsidTr="002B48FE">
        <w:tc>
          <w:tcPr>
            <w:tcW w:w="1529" w:type="pct"/>
            <w:vAlign w:val="center"/>
          </w:tcPr>
          <w:p w14:paraId="3FF92540" w14:textId="77777777" w:rsidR="00660712" w:rsidRPr="00D16F9D" w:rsidRDefault="00660712" w:rsidP="00CC521B">
            <w:pPr>
              <w:pStyle w:val="TableText0"/>
              <w:rPr>
                <w:vertAlign w:val="superscript"/>
              </w:rPr>
            </w:pPr>
            <w:r w:rsidRPr="00D16F9D">
              <w:t>Costs</w:t>
            </w:r>
          </w:p>
        </w:tc>
        <w:tc>
          <w:tcPr>
            <w:tcW w:w="1359" w:type="pct"/>
            <w:vAlign w:val="center"/>
          </w:tcPr>
          <w:p w14:paraId="5416D3A1" w14:textId="379A8424" w:rsidR="00660712" w:rsidRPr="00D16F9D" w:rsidRDefault="00660712" w:rsidP="00CC521B">
            <w:pPr>
              <w:pStyle w:val="TableText0"/>
            </w:pPr>
            <w:r w:rsidRPr="00D16F9D">
              <w:t>$</w:t>
            </w:r>
            <w:r w:rsidR="00EC5F4F" w:rsidRPr="00EC5F4F">
              <w:rPr>
                <w:color w:val="000000"/>
                <w:spacing w:val="52"/>
                <w:shd w:val="solid" w:color="000000" w:fill="000000"/>
                <w:fitText w:val="327" w:id="-662992122"/>
                <w14:textFill>
                  <w14:solidFill>
                    <w14:srgbClr w14:val="000000">
                      <w14:alpha w14:val="100000"/>
                    </w14:srgbClr>
                  </w14:solidFill>
                </w14:textFill>
              </w:rPr>
              <w:t>|||</w:t>
            </w:r>
            <w:r w:rsidR="00EC5F4F" w:rsidRPr="00EC5F4F">
              <w:rPr>
                <w:color w:val="000000"/>
                <w:spacing w:val="1"/>
                <w:shd w:val="solid" w:color="000000" w:fill="000000"/>
                <w:fitText w:val="327" w:id="-662992122"/>
                <w14:textFill>
                  <w14:solidFill>
                    <w14:srgbClr w14:val="000000">
                      <w14:alpha w14:val="100000"/>
                    </w14:srgbClr>
                  </w14:solidFill>
                </w14:textFill>
              </w:rPr>
              <w:t>|</w:t>
            </w:r>
          </w:p>
        </w:tc>
        <w:tc>
          <w:tcPr>
            <w:tcW w:w="1274" w:type="pct"/>
            <w:vAlign w:val="center"/>
          </w:tcPr>
          <w:p w14:paraId="0AC196FE" w14:textId="77777777" w:rsidR="00660712" w:rsidRPr="00D16F9D" w:rsidRDefault="00660712" w:rsidP="00CC521B">
            <w:pPr>
              <w:pStyle w:val="TableText0"/>
            </w:pPr>
            <w:r w:rsidRPr="00D16F9D">
              <w:t>$2,662</w:t>
            </w:r>
          </w:p>
        </w:tc>
        <w:tc>
          <w:tcPr>
            <w:tcW w:w="838" w:type="pct"/>
            <w:vAlign w:val="center"/>
          </w:tcPr>
          <w:p w14:paraId="3FCA3709" w14:textId="610E14F6" w:rsidR="00660712" w:rsidRPr="00D16F9D" w:rsidRDefault="00660712" w:rsidP="00CC521B">
            <w:pPr>
              <w:pStyle w:val="TableText0"/>
            </w:pPr>
            <w:r w:rsidRPr="00D16F9D">
              <w:t>$</w:t>
            </w:r>
            <w:r w:rsidR="00EC5F4F" w:rsidRPr="00EC5F4F">
              <w:rPr>
                <w:color w:val="000000"/>
                <w:spacing w:val="52"/>
                <w:shd w:val="solid" w:color="000000" w:fill="000000"/>
                <w:fitText w:val="327" w:id="-662992121"/>
                <w14:textFill>
                  <w14:solidFill>
                    <w14:srgbClr w14:val="000000">
                      <w14:alpha w14:val="100000"/>
                    </w14:srgbClr>
                  </w14:solidFill>
                </w14:textFill>
              </w:rPr>
              <w:t>|||</w:t>
            </w:r>
            <w:r w:rsidR="00EC5F4F" w:rsidRPr="00EC5F4F">
              <w:rPr>
                <w:color w:val="000000"/>
                <w:spacing w:val="1"/>
                <w:shd w:val="solid" w:color="000000" w:fill="000000"/>
                <w:fitText w:val="327" w:id="-662992121"/>
                <w14:textFill>
                  <w14:solidFill>
                    <w14:srgbClr w14:val="000000">
                      <w14:alpha w14:val="100000"/>
                    </w14:srgbClr>
                  </w14:solidFill>
                </w14:textFill>
              </w:rPr>
              <w:t>|</w:t>
            </w:r>
          </w:p>
        </w:tc>
      </w:tr>
      <w:tr w:rsidR="00660712" w:rsidRPr="00D16F9D" w14:paraId="127167BF" w14:textId="77777777" w:rsidTr="002B48FE">
        <w:tc>
          <w:tcPr>
            <w:tcW w:w="1529" w:type="pct"/>
            <w:vAlign w:val="center"/>
          </w:tcPr>
          <w:p w14:paraId="7317C642" w14:textId="77777777" w:rsidR="00660712" w:rsidRPr="00D16F9D" w:rsidRDefault="00660712" w:rsidP="00CC521B">
            <w:pPr>
              <w:pStyle w:val="TableText0"/>
            </w:pPr>
            <w:r w:rsidRPr="00D16F9D">
              <w:t>LY</w:t>
            </w:r>
          </w:p>
        </w:tc>
        <w:tc>
          <w:tcPr>
            <w:tcW w:w="1359" w:type="pct"/>
            <w:vAlign w:val="center"/>
          </w:tcPr>
          <w:p w14:paraId="721DB75A" w14:textId="77777777" w:rsidR="00660712" w:rsidRPr="00D16F9D" w:rsidRDefault="00660712" w:rsidP="00CC521B">
            <w:pPr>
              <w:pStyle w:val="TableText0"/>
            </w:pPr>
            <w:r w:rsidRPr="00D16F9D">
              <w:t>3.2330</w:t>
            </w:r>
          </w:p>
        </w:tc>
        <w:tc>
          <w:tcPr>
            <w:tcW w:w="1274" w:type="pct"/>
            <w:vAlign w:val="center"/>
          </w:tcPr>
          <w:p w14:paraId="790FEEC1" w14:textId="77777777" w:rsidR="00660712" w:rsidRPr="00D16F9D" w:rsidRDefault="00660712" w:rsidP="00CC521B">
            <w:pPr>
              <w:pStyle w:val="TableText0"/>
            </w:pPr>
            <w:r w:rsidRPr="00D16F9D">
              <w:t>2.7676</w:t>
            </w:r>
          </w:p>
        </w:tc>
        <w:tc>
          <w:tcPr>
            <w:tcW w:w="838" w:type="pct"/>
            <w:vAlign w:val="center"/>
          </w:tcPr>
          <w:p w14:paraId="73475414" w14:textId="77777777" w:rsidR="00660712" w:rsidRPr="00D16F9D" w:rsidRDefault="00660712" w:rsidP="00CC521B">
            <w:pPr>
              <w:pStyle w:val="TableText0"/>
            </w:pPr>
            <w:r w:rsidRPr="00D16F9D">
              <w:t>0.4654</w:t>
            </w:r>
          </w:p>
        </w:tc>
      </w:tr>
      <w:tr w:rsidR="00660712" w:rsidRPr="00D16F9D" w14:paraId="0362EF17" w14:textId="77777777" w:rsidTr="002B48FE">
        <w:tc>
          <w:tcPr>
            <w:tcW w:w="1529" w:type="pct"/>
            <w:vAlign w:val="center"/>
          </w:tcPr>
          <w:p w14:paraId="23A5D431" w14:textId="16E7CC47" w:rsidR="00660712" w:rsidRPr="00D16F9D" w:rsidRDefault="004F2E45" w:rsidP="00CC521B">
            <w:pPr>
              <w:pStyle w:val="TableText0"/>
              <w:rPr>
                <w:szCs w:val="20"/>
              </w:rPr>
            </w:pPr>
            <w:r w:rsidRPr="004F2E45">
              <w:t>Progression-free LYs</w:t>
            </w:r>
          </w:p>
        </w:tc>
        <w:tc>
          <w:tcPr>
            <w:tcW w:w="1359" w:type="pct"/>
            <w:vAlign w:val="center"/>
          </w:tcPr>
          <w:p w14:paraId="2BCA326B" w14:textId="77777777" w:rsidR="00660712" w:rsidRPr="00D16F9D" w:rsidRDefault="00660712" w:rsidP="00CC521B">
            <w:pPr>
              <w:pStyle w:val="TableText0"/>
            </w:pPr>
            <w:r w:rsidRPr="00D16F9D">
              <w:t>1.5132</w:t>
            </w:r>
          </w:p>
        </w:tc>
        <w:tc>
          <w:tcPr>
            <w:tcW w:w="1274" w:type="pct"/>
            <w:vAlign w:val="center"/>
          </w:tcPr>
          <w:p w14:paraId="06FD0BD1" w14:textId="77777777" w:rsidR="00660712" w:rsidRPr="00D16F9D" w:rsidRDefault="00660712" w:rsidP="00CC521B">
            <w:pPr>
              <w:pStyle w:val="TableText0"/>
            </w:pPr>
            <w:r w:rsidRPr="00D16F9D">
              <w:t>1.1348</w:t>
            </w:r>
          </w:p>
        </w:tc>
        <w:tc>
          <w:tcPr>
            <w:tcW w:w="838" w:type="pct"/>
            <w:vAlign w:val="center"/>
          </w:tcPr>
          <w:p w14:paraId="34BAF558" w14:textId="77777777" w:rsidR="00660712" w:rsidRPr="00D16F9D" w:rsidRDefault="00660712" w:rsidP="00CC521B">
            <w:pPr>
              <w:pStyle w:val="TableText0"/>
            </w:pPr>
            <w:r w:rsidRPr="00D16F9D">
              <w:t>0.3784</w:t>
            </w:r>
          </w:p>
        </w:tc>
      </w:tr>
      <w:tr w:rsidR="00660712" w:rsidRPr="00D16F9D" w14:paraId="1FDF3E9F" w14:textId="77777777" w:rsidTr="002B48FE">
        <w:tc>
          <w:tcPr>
            <w:tcW w:w="4162" w:type="pct"/>
            <w:gridSpan w:val="3"/>
            <w:vAlign w:val="center"/>
          </w:tcPr>
          <w:p w14:paraId="057AE8BA" w14:textId="77777777" w:rsidR="00660712" w:rsidRPr="00D16F9D" w:rsidRDefault="00660712" w:rsidP="00CC521B">
            <w:pPr>
              <w:pStyle w:val="TableText0"/>
            </w:pPr>
            <w:r w:rsidRPr="00D16F9D">
              <w:t>Incremental cost/extra LY gained</w:t>
            </w:r>
          </w:p>
        </w:tc>
        <w:tc>
          <w:tcPr>
            <w:tcW w:w="838" w:type="pct"/>
            <w:vAlign w:val="center"/>
          </w:tcPr>
          <w:p w14:paraId="573ED0DB" w14:textId="574F53A8" w:rsidR="00660712" w:rsidRPr="00D16F9D" w:rsidRDefault="00660712" w:rsidP="00CC521B">
            <w:pPr>
              <w:pStyle w:val="TableText0"/>
            </w:pPr>
            <w:r w:rsidRPr="00D16F9D">
              <w:t>$</w:t>
            </w:r>
            <w:r w:rsidR="00EC5F4F" w:rsidRPr="00EC5F4F">
              <w:rPr>
                <w:color w:val="000000"/>
                <w:spacing w:val="52"/>
                <w:shd w:val="solid" w:color="000000" w:fill="000000"/>
                <w:fitText w:val="327" w:id="-662992120"/>
                <w14:textFill>
                  <w14:solidFill>
                    <w14:srgbClr w14:val="000000">
                      <w14:alpha w14:val="100000"/>
                    </w14:srgbClr>
                  </w14:solidFill>
                </w14:textFill>
              </w:rPr>
              <w:t>|||</w:t>
            </w:r>
            <w:r w:rsidR="00EC5F4F" w:rsidRPr="00EC5F4F">
              <w:rPr>
                <w:color w:val="000000"/>
                <w:spacing w:val="1"/>
                <w:shd w:val="solid" w:color="000000" w:fill="000000"/>
                <w:fitText w:val="327" w:id="-662992120"/>
                <w14:textFill>
                  <w14:solidFill>
                    <w14:srgbClr w14:val="000000">
                      <w14:alpha w14:val="100000"/>
                    </w14:srgbClr>
                  </w14:solidFill>
                </w14:textFill>
              </w:rPr>
              <w:t>|</w:t>
            </w:r>
            <w:r w:rsidR="00750B8E">
              <w:t xml:space="preserve"> </w:t>
            </w:r>
            <w:r w:rsidR="00750B8E">
              <w:rPr>
                <w:vertAlign w:val="superscript"/>
              </w:rPr>
              <w:t>2</w:t>
            </w:r>
          </w:p>
        </w:tc>
      </w:tr>
      <w:tr w:rsidR="00660712" w:rsidRPr="00D16F9D" w14:paraId="26D48D50" w14:textId="77777777" w:rsidTr="002B48FE">
        <w:tc>
          <w:tcPr>
            <w:tcW w:w="4162" w:type="pct"/>
            <w:gridSpan w:val="3"/>
            <w:vAlign w:val="center"/>
          </w:tcPr>
          <w:p w14:paraId="5272242A" w14:textId="77777777" w:rsidR="00660712" w:rsidRPr="00D16F9D" w:rsidRDefault="00660712" w:rsidP="00CC521B">
            <w:pPr>
              <w:pStyle w:val="TableText0"/>
            </w:pPr>
            <w:r w:rsidRPr="00D16F9D">
              <w:t>Incremental cost/extra PFLY gained</w:t>
            </w:r>
          </w:p>
        </w:tc>
        <w:tc>
          <w:tcPr>
            <w:tcW w:w="838" w:type="pct"/>
            <w:vAlign w:val="center"/>
          </w:tcPr>
          <w:p w14:paraId="7FE24741" w14:textId="2D2001B8" w:rsidR="00660712" w:rsidRPr="00D16F9D" w:rsidRDefault="00660712" w:rsidP="00CC521B">
            <w:pPr>
              <w:pStyle w:val="TableText0"/>
            </w:pPr>
            <w:r w:rsidRPr="00D16F9D">
              <w:t>$</w:t>
            </w:r>
            <w:r w:rsidR="00EC5F4F" w:rsidRPr="00EC5F4F">
              <w:rPr>
                <w:color w:val="000000"/>
                <w:spacing w:val="52"/>
                <w:shd w:val="solid" w:color="000000" w:fill="000000"/>
                <w:fitText w:val="327" w:id="-662992119"/>
                <w14:textFill>
                  <w14:solidFill>
                    <w14:srgbClr w14:val="000000">
                      <w14:alpha w14:val="100000"/>
                    </w14:srgbClr>
                  </w14:solidFill>
                </w14:textFill>
              </w:rPr>
              <w:t>|||</w:t>
            </w:r>
            <w:r w:rsidR="00EC5F4F" w:rsidRPr="00EC5F4F">
              <w:rPr>
                <w:color w:val="000000"/>
                <w:spacing w:val="1"/>
                <w:shd w:val="solid" w:color="000000" w:fill="000000"/>
                <w:fitText w:val="327" w:id="-662992119"/>
                <w14:textFill>
                  <w14:solidFill>
                    <w14:srgbClr w14:val="000000">
                      <w14:alpha w14:val="100000"/>
                    </w14:srgbClr>
                  </w14:solidFill>
                </w14:textFill>
              </w:rPr>
              <w:t>|</w:t>
            </w:r>
            <w:r w:rsidR="00750B8E">
              <w:t xml:space="preserve"> </w:t>
            </w:r>
            <w:r w:rsidR="00750B8E">
              <w:rPr>
                <w:vertAlign w:val="superscript"/>
              </w:rPr>
              <w:t>3</w:t>
            </w:r>
          </w:p>
        </w:tc>
      </w:tr>
      <w:tr w:rsidR="00660712" w:rsidRPr="00D16F9D" w14:paraId="3D28F748" w14:textId="77777777" w:rsidTr="002B48FE">
        <w:tc>
          <w:tcPr>
            <w:tcW w:w="5000" w:type="pct"/>
            <w:gridSpan w:val="4"/>
            <w:vAlign w:val="center"/>
          </w:tcPr>
          <w:p w14:paraId="433E03EA" w14:textId="77777777" w:rsidR="00660712" w:rsidRPr="00D16F9D" w:rsidRDefault="00660712" w:rsidP="00BE743C">
            <w:pPr>
              <w:pStyle w:val="In-tableHeading"/>
              <w:keepNext/>
            </w:pPr>
            <w:r w:rsidRPr="00D16F9D">
              <w:t>Step 3: Translation of outcomes to QALYs</w:t>
            </w:r>
          </w:p>
        </w:tc>
      </w:tr>
      <w:tr w:rsidR="00660712" w:rsidRPr="00D16F9D" w14:paraId="13D9442C" w14:textId="77777777" w:rsidTr="002B48FE">
        <w:tc>
          <w:tcPr>
            <w:tcW w:w="1529" w:type="pct"/>
            <w:vAlign w:val="center"/>
          </w:tcPr>
          <w:p w14:paraId="67A365BD" w14:textId="77777777" w:rsidR="00660712" w:rsidRPr="00D16F9D" w:rsidRDefault="00660712" w:rsidP="00CC521B">
            <w:pPr>
              <w:pStyle w:val="TableText0"/>
              <w:rPr>
                <w:vertAlign w:val="superscript"/>
              </w:rPr>
            </w:pPr>
            <w:r w:rsidRPr="00D16F9D">
              <w:t>Costs</w:t>
            </w:r>
          </w:p>
        </w:tc>
        <w:tc>
          <w:tcPr>
            <w:tcW w:w="1359" w:type="pct"/>
            <w:vAlign w:val="center"/>
          </w:tcPr>
          <w:p w14:paraId="0282E2AC" w14:textId="5FF6F06C" w:rsidR="00660712" w:rsidRPr="00D16F9D" w:rsidRDefault="00660712" w:rsidP="00CC521B">
            <w:pPr>
              <w:pStyle w:val="TableText0"/>
            </w:pPr>
            <w:r w:rsidRPr="00D16F9D">
              <w:t>$</w:t>
            </w:r>
            <w:r w:rsidR="00EC5F4F" w:rsidRPr="00EC5F4F">
              <w:rPr>
                <w:color w:val="000000"/>
                <w:spacing w:val="52"/>
                <w:shd w:val="solid" w:color="000000" w:fill="000000"/>
                <w:fitText w:val="327" w:id="-662992118"/>
                <w14:textFill>
                  <w14:solidFill>
                    <w14:srgbClr w14:val="000000">
                      <w14:alpha w14:val="100000"/>
                    </w14:srgbClr>
                  </w14:solidFill>
                </w14:textFill>
              </w:rPr>
              <w:t>|||</w:t>
            </w:r>
            <w:r w:rsidR="00EC5F4F" w:rsidRPr="00EC5F4F">
              <w:rPr>
                <w:color w:val="000000"/>
                <w:spacing w:val="1"/>
                <w:shd w:val="solid" w:color="000000" w:fill="000000"/>
                <w:fitText w:val="327" w:id="-662992118"/>
                <w14:textFill>
                  <w14:solidFill>
                    <w14:srgbClr w14:val="000000">
                      <w14:alpha w14:val="100000"/>
                    </w14:srgbClr>
                  </w14:solidFill>
                </w14:textFill>
              </w:rPr>
              <w:t>|</w:t>
            </w:r>
          </w:p>
        </w:tc>
        <w:tc>
          <w:tcPr>
            <w:tcW w:w="1274" w:type="pct"/>
            <w:vAlign w:val="center"/>
          </w:tcPr>
          <w:p w14:paraId="723EA03F" w14:textId="77777777" w:rsidR="00660712" w:rsidRPr="00D16F9D" w:rsidRDefault="00660712" w:rsidP="00CC521B">
            <w:pPr>
              <w:pStyle w:val="TableText0"/>
            </w:pPr>
            <w:r w:rsidRPr="00D16F9D">
              <w:t>$2,662</w:t>
            </w:r>
          </w:p>
        </w:tc>
        <w:tc>
          <w:tcPr>
            <w:tcW w:w="838" w:type="pct"/>
            <w:vAlign w:val="center"/>
          </w:tcPr>
          <w:p w14:paraId="679680D4" w14:textId="100605AE" w:rsidR="00660712" w:rsidRPr="00D16F9D" w:rsidRDefault="00660712" w:rsidP="00CC521B">
            <w:pPr>
              <w:pStyle w:val="TableText0"/>
              <w:rPr>
                <w:i/>
              </w:rPr>
            </w:pPr>
            <w:r w:rsidRPr="00D16F9D">
              <w:t>$</w:t>
            </w:r>
            <w:r w:rsidR="00EC5F4F" w:rsidRPr="00EC5F4F">
              <w:rPr>
                <w:color w:val="000000"/>
                <w:spacing w:val="52"/>
                <w:shd w:val="solid" w:color="000000" w:fill="000000"/>
                <w:fitText w:val="327" w:id="-662992117"/>
                <w14:textFill>
                  <w14:solidFill>
                    <w14:srgbClr w14:val="000000">
                      <w14:alpha w14:val="100000"/>
                    </w14:srgbClr>
                  </w14:solidFill>
                </w14:textFill>
              </w:rPr>
              <w:t>|||</w:t>
            </w:r>
            <w:r w:rsidR="00EC5F4F" w:rsidRPr="00EC5F4F">
              <w:rPr>
                <w:color w:val="000000"/>
                <w:spacing w:val="1"/>
                <w:shd w:val="solid" w:color="000000" w:fill="000000"/>
                <w:fitText w:val="327" w:id="-662992117"/>
                <w14:textFill>
                  <w14:solidFill>
                    <w14:srgbClr w14:val="000000">
                      <w14:alpha w14:val="100000"/>
                    </w14:srgbClr>
                  </w14:solidFill>
                </w14:textFill>
              </w:rPr>
              <w:t>|</w:t>
            </w:r>
          </w:p>
        </w:tc>
      </w:tr>
      <w:tr w:rsidR="00660712" w:rsidRPr="00D16F9D" w14:paraId="1ACE813C" w14:textId="77777777" w:rsidTr="002B48FE">
        <w:tc>
          <w:tcPr>
            <w:tcW w:w="1529" w:type="pct"/>
            <w:vAlign w:val="center"/>
          </w:tcPr>
          <w:p w14:paraId="111908D4" w14:textId="77777777" w:rsidR="00660712" w:rsidRPr="00D16F9D" w:rsidRDefault="00660712" w:rsidP="00CC521B">
            <w:pPr>
              <w:pStyle w:val="TableText0"/>
            </w:pPr>
            <w:r w:rsidRPr="00D16F9D">
              <w:t>QALY</w:t>
            </w:r>
          </w:p>
        </w:tc>
        <w:tc>
          <w:tcPr>
            <w:tcW w:w="1359" w:type="pct"/>
            <w:vAlign w:val="center"/>
          </w:tcPr>
          <w:p w14:paraId="08747361" w14:textId="77777777" w:rsidR="00660712" w:rsidRPr="00D16F9D" w:rsidRDefault="00660712" w:rsidP="00CC521B">
            <w:pPr>
              <w:pStyle w:val="TableText0"/>
            </w:pPr>
            <w:r w:rsidRPr="00D16F9D">
              <w:t>2.7498</w:t>
            </w:r>
          </w:p>
        </w:tc>
        <w:tc>
          <w:tcPr>
            <w:tcW w:w="1274" w:type="pct"/>
            <w:vAlign w:val="center"/>
          </w:tcPr>
          <w:p w14:paraId="767AF2DA" w14:textId="77777777" w:rsidR="00660712" w:rsidRPr="00D16F9D" w:rsidRDefault="00660712" w:rsidP="00CC521B">
            <w:pPr>
              <w:pStyle w:val="TableText0"/>
            </w:pPr>
            <w:r w:rsidRPr="00D16F9D">
              <w:t>2.3465</w:t>
            </w:r>
          </w:p>
        </w:tc>
        <w:tc>
          <w:tcPr>
            <w:tcW w:w="838" w:type="pct"/>
            <w:vAlign w:val="center"/>
          </w:tcPr>
          <w:p w14:paraId="65C39240" w14:textId="77777777" w:rsidR="00660712" w:rsidRPr="00D16F9D" w:rsidRDefault="00660712" w:rsidP="00CC521B">
            <w:pPr>
              <w:pStyle w:val="TableText0"/>
            </w:pPr>
            <w:r w:rsidRPr="00D16F9D">
              <w:t>0.4033</w:t>
            </w:r>
          </w:p>
        </w:tc>
      </w:tr>
      <w:tr w:rsidR="00660712" w:rsidRPr="00D16F9D" w14:paraId="42C64BC0" w14:textId="77777777" w:rsidTr="002B48FE">
        <w:tc>
          <w:tcPr>
            <w:tcW w:w="4162" w:type="pct"/>
            <w:gridSpan w:val="3"/>
            <w:vAlign w:val="center"/>
          </w:tcPr>
          <w:p w14:paraId="7F40A86B" w14:textId="77777777" w:rsidR="00660712" w:rsidRPr="00D16F9D" w:rsidRDefault="00660712" w:rsidP="00CC521B">
            <w:pPr>
              <w:pStyle w:val="TableText0"/>
            </w:pPr>
            <w:r w:rsidRPr="00D16F9D">
              <w:t>Incremental cost/extra QALY gained</w:t>
            </w:r>
          </w:p>
        </w:tc>
        <w:tc>
          <w:tcPr>
            <w:tcW w:w="838" w:type="pct"/>
            <w:vAlign w:val="center"/>
          </w:tcPr>
          <w:p w14:paraId="6E8A17F7" w14:textId="6894C79E" w:rsidR="00660712" w:rsidRPr="00D16F9D" w:rsidRDefault="00660712" w:rsidP="00CC521B">
            <w:pPr>
              <w:pStyle w:val="TableText0"/>
            </w:pPr>
            <w:r w:rsidRPr="00D16F9D">
              <w:t>$</w:t>
            </w:r>
            <w:r w:rsidR="00EC5F4F" w:rsidRPr="00EC5F4F">
              <w:rPr>
                <w:color w:val="000000"/>
                <w:spacing w:val="52"/>
                <w:shd w:val="solid" w:color="000000" w:fill="000000"/>
                <w:fitText w:val="327" w:id="-662992116"/>
                <w14:textFill>
                  <w14:solidFill>
                    <w14:srgbClr w14:val="000000">
                      <w14:alpha w14:val="100000"/>
                    </w14:srgbClr>
                  </w14:solidFill>
                </w14:textFill>
              </w:rPr>
              <w:t>|||</w:t>
            </w:r>
            <w:r w:rsidR="00EC5F4F" w:rsidRPr="00EC5F4F">
              <w:rPr>
                <w:color w:val="000000"/>
                <w:spacing w:val="1"/>
                <w:shd w:val="solid" w:color="000000" w:fill="000000"/>
                <w:fitText w:val="327" w:id="-662992116"/>
                <w14:textFill>
                  <w14:solidFill>
                    <w14:srgbClr w14:val="000000">
                      <w14:alpha w14:val="100000"/>
                    </w14:srgbClr>
                  </w14:solidFill>
                </w14:textFill>
              </w:rPr>
              <w:t>|</w:t>
            </w:r>
            <w:r w:rsidR="002C3F2D">
              <w:t xml:space="preserve"> </w:t>
            </w:r>
            <w:r w:rsidR="002C3F2D">
              <w:rPr>
                <w:vertAlign w:val="superscript"/>
              </w:rPr>
              <w:t>3</w:t>
            </w:r>
          </w:p>
        </w:tc>
      </w:tr>
      <w:tr w:rsidR="00660712" w:rsidRPr="00D16F9D" w14:paraId="70958562" w14:textId="77777777" w:rsidTr="002B48FE">
        <w:tc>
          <w:tcPr>
            <w:tcW w:w="5000" w:type="pct"/>
            <w:gridSpan w:val="4"/>
            <w:vAlign w:val="center"/>
          </w:tcPr>
          <w:p w14:paraId="4C54E9AE" w14:textId="77777777" w:rsidR="00660712" w:rsidRPr="00D16F9D" w:rsidRDefault="00660712" w:rsidP="00BE743C">
            <w:pPr>
              <w:pStyle w:val="In-tableHeading"/>
              <w:keepNext/>
            </w:pPr>
            <w:r w:rsidRPr="00D16F9D">
              <w:t>Step 4: Curve convergence</w:t>
            </w:r>
          </w:p>
        </w:tc>
      </w:tr>
      <w:tr w:rsidR="00660712" w:rsidRPr="00D16F9D" w14:paraId="38B5DC0E" w14:textId="77777777" w:rsidTr="002B48FE">
        <w:tc>
          <w:tcPr>
            <w:tcW w:w="1529" w:type="pct"/>
            <w:vAlign w:val="center"/>
          </w:tcPr>
          <w:p w14:paraId="332B0440" w14:textId="77777777" w:rsidR="00660712" w:rsidRPr="00D16F9D" w:rsidRDefault="00660712" w:rsidP="00CC521B">
            <w:pPr>
              <w:pStyle w:val="TableText0"/>
              <w:rPr>
                <w:vertAlign w:val="superscript"/>
              </w:rPr>
            </w:pPr>
            <w:r w:rsidRPr="00D16F9D">
              <w:t>Costs</w:t>
            </w:r>
          </w:p>
        </w:tc>
        <w:tc>
          <w:tcPr>
            <w:tcW w:w="1359" w:type="pct"/>
            <w:vAlign w:val="center"/>
          </w:tcPr>
          <w:p w14:paraId="144EEAA3" w14:textId="5B133A1A" w:rsidR="00660712" w:rsidRPr="00D16F9D" w:rsidRDefault="00660712" w:rsidP="00CC521B">
            <w:pPr>
              <w:pStyle w:val="TableText0"/>
            </w:pPr>
            <w:r w:rsidRPr="00D16F9D">
              <w:t>$</w:t>
            </w:r>
            <w:r w:rsidR="00EC5F4F" w:rsidRPr="00EC5F4F">
              <w:rPr>
                <w:color w:val="000000"/>
                <w:spacing w:val="52"/>
                <w:shd w:val="solid" w:color="000000" w:fill="000000"/>
                <w:fitText w:val="327" w:id="-662992115"/>
                <w14:textFill>
                  <w14:solidFill>
                    <w14:srgbClr w14:val="000000">
                      <w14:alpha w14:val="100000"/>
                    </w14:srgbClr>
                  </w14:solidFill>
                </w14:textFill>
              </w:rPr>
              <w:t>|||</w:t>
            </w:r>
            <w:r w:rsidR="00EC5F4F" w:rsidRPr="00EC5F4F">
              <w:rPr>
                <w:color w:val="000000"/>
                <w:spacing w:val="1"/>
                <w:shd w:val="solid" w:color="000000" w:fill="000000"/>
                <w:fitText w:val="327" w:id="-662992115"/>
                <w14:textFill>
                  <w14:solidFill>
                    <w14:srgbClr w14:val="000000">
                      <w14:alpha w14:val="100000"/>
                    </w14:srgbClr>
                  </w14:solidFill>
                </w14:textFill>
              </w:rPr>
              <w:t>|</w:t>
            </w:r>
          </w:p>
        </w:tc>
        <w:tc>
          <w:tcPr>
            <w:tcW w:w="1274" w:type="pct"/>
            <w:vAlign w:val="center"/>
          </w:tcPr>
          <w:p w14:paraId="328C2B75" w14:textId="77777777" w:rsidR="00660712" w:rsidRPr="00D16F9D" w:rsidRDefault="00660712" w:rsidP="00CC521B">
            <w:pPr>
              <w:pStyle w:val="TableText0"/>
            </w:pPr>
            <w:r w:rsidRPr="00D16F9D">
              <w:t>$2,662</w:t>
            </w:r>
          </w:p>
        </w:tc>
        <w:tc>
          <w:tcPr>
            <w:tcW w:w="838" w:type="pct"/>
            <w:vAlign w:val="center"/>
          </w:tcPr>
          <w:p w14:paraId="466C02D7" w14:textId="753161F5" w:rsidR="00660712" w:rsidRPr="00D16F9D" w:rsidRDefault="00660712" w:rsidP="00CC521B">
            <w:pPr>
              <w:pStyle w:val="TableText0"/>
            </w:pPr>
            <w:r w:rsidRPr="00D16F9D">
              <w:t>$</w:t>
            </w:r>
            <w:r w:rsidR="00EC5F4F" w:rsidRPr="00EC5F4F">
              <w:rPr>
                <w:color w:val="000000"/>
                <w:spacing w:val="52"/>
                <w:shd w:val="solid" w:color="000000" w:fill="000000"/>
                <w:fitText w:val="327" w:id="-662992114"/>
                <w14:textFill>
                  <w14:solidFill>
                    <w14:srgbClr w14:val="000000">
                      <w14:alpha w14:val="100000"/>
                    </w14:srgbClr>
                  </w14:solidFill>
                </w14:textFill>
              </w:rPr>
              <w:t>|||</w:t>
            </w:r>
            <w:r w:rsidR="00EC5F4F" w:rsidRPr="00EC5F4F">
              <w:rPr>
                <w:color w:val="000000"/>
                <w:spacing w:val="1"/>
                <w:shd w:val="solid" w:color="000000" w:fill="000000"/>
                <w:fitText w:val="327" w:id="-662992114"/>
                <w14:textFill>
                  <w14:solidFill>
                    <w14:srgbClr w14:val="000000">
                      <w14:alpha w14:val="100000"/>
                    </w14:srgbClr>
                  </w14:solidFill>
                </w14:textFill>
              </w:rPr>
              <w:t>|</w:t>
            </w:r>
          </w:p>
        </w:tc>
      </w:tr>
      <w:tr w:rsidR="00660712" w:rsidRPr="00D16F9D" w14:paraId="3DCDACEE" w14:textId="77777777" w:rsidTr="002B48FE">
        <w:tc>
          <w:tcPr>
            <w:tcW w:w="1529" w:type="pct"/>
            <w:vAlign w:val="center"/>
          </w:tcPr>
          <w:p w14:paraId="33C7D8C8" w14:textId="3E138D57" w:rsidR="00660712" w:rsidRPr="004F2E45" w:rsidRDefault="004F2E45" w:rsidP="00CC521B">
            <w:pPr>
              <w:pStyle w:val="TableText0"/>
              <w:rPr>
                <w:szCs w:val="20"/>
              </w:rPr>
            </w:pPr>
            <w:r w:rsidRPr="004F2E45">
              <w:t>Progression-free LYs</w:t>
            </w:r>
          </w:p>
        </w:tc>
        <w:tc>
          <w:tcPr>
            <w:tcW w:w="1359" w:type="pct"/>
          </w:tcPr>
          <w:p w14:paraId="14D44661" w14:textId="77777777" w:rsidR="00660712" w:rsidRPr="00D16F9D" w:rsidRDefault="00660712" w:rsidP="00CC521B">
            <w:pPr>
              <w:pStyle w:val="TableText0"/>
            </w:pPr>
            <w:r w:rsidRPr="00D16F9D">
              <w:t>1.5436</w:t>
            </w:r>
          </w:p>
        </w:tc>
        <w:tc>
          <w:tcPr>
            <w:tcW w:w="1274" w:type="pct"/>
          </w:tcPr>
          <w:p w14:paraId="2E9CA2EC" w14:textId="77777777" w:rsidR="00660712" w:rsidRPr="00D16F9D" w:rsidRDefault="00660712" w:rsidP="00CC521B">
            <w:pPr>
              <w:pStyle w:val="TableText0"/>
            </w:pPr>
            <w:r w:rsidRPr="00D16F9D">
              <w:t>1.1348</w:t>
            </w:r>
          </w:p>
        </w:tc>
        <w:tc>
          <w:tcPr>
            <w:tcW w:w="838" w:type="pct"/>
          </w:tcPr>
          <w:p w14:paraId="4A230D9A" w14:textId="77777777" w:rsidR="00660712" w:rsidRPr="00D16F9D" w:rsidRDefault="00660712" w:rsidP="00CC521B">
            <w:pPr>
              <w:pStyle w:val="TableText0"/>
            </w:pPr>
            <w:r w:rsidRPr="00D16F9D">
              <w:t>0.4088</w:t>
            </w:r>
          </w:p>
        </w:tc>
      </w:tr>
      <w:tr w:rsidR="00660712" w:rsidRPr="00D16F9D" w14:paraId="319A676A" w14:textId="77777777" w:rsidTr="002B48FE">
        <w:tc>
          <w:tcPr>
            <w:tcW w:w="1529" w:type="pct"/>
            <w:vAlign w:val="center"/>
          </w:tcPr>
          <w:p w14:paraId="166FF417" w14:textId="77777777" w:rsidR="00660712" w:rsidRPr="00D16F9D" w:rsidRDefault="00660712" w:rsidP="00CC521B">
            <w:pPr>
              <w:pStyle w:val="TableText0"/>
            </w:pPr>
            <w:r w:rsidRPr="00D16F9D">
              <w:t>LY</w:t>
            </w:r>
          </w:p>
        </w:tc>
        <w:tc>
          <w:tcPr>
            <w:tcW w:w="1359" w:type="pct"/>
          </w:tcPr>
          <w:p w14:paraId="5FF3D0B9" w14:textId="77777777" w:rsidR="00660712" w:rsidRPr="00D16F9D" w:rsidRDefault="00660712" w:rsidP="00CC521B">
            <w:pPr>
              <w:pStyle w:val="TableText0"/>
              <w:rPr>
                <w:szCs w:val="20"/>
              </w:rPr>
            </w:pPr>
            <w:r w:rsidRPr="00D16F9D">
              <w:t>3.2296</w:t>
            </w:r>
          </w:p>
        </w:tc>
        <w:tc>
          <w:tcPr>
            <w:tcW w:w="1274" w:type="pct"/>
          </w:tcPr>
          <w:p w14:paraId="279B3628" w14:textId="77777777" w:rsidR="00660712" w:rsidRPr="00D16F9D" w:rsidRDefault="00660712" w:rsidP="00CC521B">
            <w:pPr>
              <w:pStyle w:val="TableText0"/>
              <w:rPr>
                <w:szCs w:val="20"/>
              </w:rPr>
            </w:pPr>
            <w:r w:rsidRPr="00D16F9D">
              <w:t>2.7676</w:t>
            </w:r>
          </w:p>
        </w:tc>
        <w:tc>
          <w:tcPr>
            <w:tcW w:w="838" w:type="pct"/>
          </w:tcPr>
          <w:p w14:paraId="0879540F" w14:textId="77777777" w:rsidR="00660712" w:rsidRPr="00D16F9D" w:rsidRDefault="00660712" w:rsidP="00CC521B">
            <w:pPr>
              <w:pStyle w:val="TableText0"/>
            </w:pPr>
            <w:r w:rsidRPr="00D16F9D">
              <w:t>0.4621</w:t>
            </w:r>
          </w:p>
        </w:tc>
      </w:tr>
      <w:tr w:rsidR="00660712" w:rsidRPr="00D16F9D" w14:paraId="301817DC" w14:textId="77777777" w:rsidTr="002B48FE">
        <w:tc>
          <w:tcPr>
            <w:tcW w:w="1529" w:type="pct"/>
            <w:vAlign w:val="center"/>
          </w:tcPr>
          <w:p w14:paraId="0B7E2E8B" w14:textId="77777777" w:rsidR="00660712" w:rsidRPr="00D16F9D" w:rsidRDefault="00660712" w:rsidP="00CC521B">
            <w:pPr>
              <w:pStyle w:val="TableText0"/>
            </w:pPr>
            <w:r w:rsidRPr="00D16F9D">
              <w:t>QALY</w:t>
            </w:r>
          </w:p>
        </w:tc>
        <w:tc>
          <w:tcPr>
            <w:tcW w:w="1359" w:type="pct"/>
          </w:tcPr>
          <w:p w14:paraId="02CC4698" w14:textId="77777777" w:rsidR="00660712" w:rsidRPr="00D16F9D" w:rsidRDefault="00660712" w:rsidP="00CC521B">
            <w:pPr>
              <w:pStyle w:val="TableText0"/>
              <w:rPr>
                <w:szCs w:val="20"/>
              </w:rPr>
            </w:pPr>
            <w:r w:rsidRPr="00D16F9D">
              <w:t>2.7484</w:t>
            </w:r>
          </w:p>
        </w:tc>
        <w:tc>
          <w:tcPr>
            <w:tcW w:w="1274" w:type="pct"/>
          </w:tcPr>
          <w:p w14:paraId="71BCDC41" w14:textId="77777777" w:rsidR="00660712" w:rsidRPr="00D16F9D" w:rsidRDefault="00660712" w:rsidP="00CC521B">
            <w:pPr>
              <w:pStyle w:val="TableText0"/>
              <w:rPr>
                <w:szCs w:val="20"/>
              </w:rPr>
            </w:pPr>
            <w:r w:rsidRPr="00D16F9D">
              <w:t>2.3465</w:t>
            </w:r>
          </w:p>
        </w:tc>
        <w:tc>
          <w:tcPr>
            <w:tcW w:w="838" w:type="pct"/>
          </w:tcPr>
          <w:p w14:paraId="755A9BCE" w14:textId="77777777" w:rsidR="00660712" w:rsidRPr="00D16F9D" w:rsidRDefault="00660712" w:rsidP="00CC521B">
            <w:pPr>
              <w:pStyle w:val="TableText0"/>
            </w:pPr>
            <w:r w:rsidRPr="00D16F9D">
              <w:t>0.4019</w:t>
            </w:r>
          </w:p>
        </w:tc>
      </w:tr>
      <w:tr w:rsidR="00660712" w:rsidRPr="00D16F9D" w14:paraId="32E59FAB" w14:textId="77777777" w:rsidTr="002B48FE">
        <w:tc>
          <w:tcPr>
            <w:tcW w:w="4162" w:type="pct"/>
            <w:gridSpan w:val="3"/>
            <w:vAlign w:val="center"/>
          </w:tcPr>
          <w:p w14:paraId="27582DA9" w14:textId="0EDD62BB" w:rsidR="00660712" w:rsidRPr="00D16F9D" w:rsidRDefault="00660712" w:rsidP="00CC521B">
            <w:pPr>
              <w:pStyle w:val="TableText0"/>
            </w:pPr>
            <w:r w:rsidRPr="00D16F9D">
              <w:t xml:space="preserve">Incremental cost/extra </w:t>
            </w:r>
            <w:r w:rsidR="004F2E45">
              <w:t xml:space="preserve">progression-free </w:t>
            </w:r>
            <w:r w:rsidRPr="00D16F9D">
              <w:t>LY gained</w:t>
            </w:r>
          </w:p>
        </w:tc>
        <w:tc>
          <w:tcPr>
            <w:tcW w:w="838" w:type="pct"/>
            <w:vAlign w:val="center"/>
          </w:tcPr>
          <w:p w14:paraId="7CDC84F5" w14:textId="2A83BBA7" w:rsidR="00660712" w:rsidRPr="00D16F9D" w:rsidRDefault="00660712" w:rsidP="00CC521B">
            <w:pPr>
              <w:pStyle w:val="TableText0"/>
            </w:pPr>
            <w:r w:rsidRPr="00D16F9D">
              <w:t>$</w:t>
            </w:r>
            <w:r w:rsidR="00EC5F4F" w:rsidRPr="00EC5F4F">
              <w:rPr>
                <w:color w:val="000000"/>
                <w:spacing w:val="52"/>
                <w:shd w:val="solid" w:color="000000" w:fill="000000"/>
                <w:fitText w:val="327" w:id="-662992113"/>
                <w14:textFill>
                  <w14:solidFill>
                    <w14:srgbClr w14:val="000000">
                      <w14:alpha w14:val="100000"/>
                    </w14:srgbClr>
                  </w14:solidFill>
                </w14:textFill>
              </w:rPr>
              <w:t>|||</w:t>
            </w:r>
            <w:r w:rsidR="00EC5F4F" w:rsidRPr="00EC5F4F">
              <w:rPr>
                <w:color w:val="000000"/>
                <w:spacing w:val="1"/>
                <w:shd w:val="solid" w:color="000000" w:fill="000000"/>
                <w:fitText w:val="327" w:id="-662992113"/>
                <w14:textFill>
                  <w14:solidFill>
                    <w14:srgbClr w14:val="000000">
                      <w14:alpha w14:val="100000"/>
                    </w14:srgbClr>
                  </w14:solidFill>
                </w14:textFill>
              </w:rPr>
              <w:t>|</w:t>
            </w:r>
            <w:r w:rsidR="002C3F2D">
              <w:t xml:space="preserve"> </w:t>
            </w:r>
            <w:r w:rsidR="002C3F2D">
              <w:rPr>
                <w:vertAlign w:val="superscript"/>
              </w:rPr>
              <w:t>2</w:t>
            </w:r>
          </w:p>
        </w:tc>
      </w:tr>
      <w:tr w:rsidR="00660712" w:rsidRPr="00D16F9D" w14:paraId="4D78264D" w14:textId="77777777" w:rsidTr="002B48FE">
        <w:tc>
          <w:tcPr>
            <w:tcW w:w="4162" w:type="pct"/>
            <w:gridSpan w:val="3"/>
            <w:vAlign w:val="center"/>
          </w:tcPr>
          <w:p w14:paraId="2E2B35EB" w14:textId="77777777" w:rsidR="00660712" w:rsidRPr="00D16F9D" w:rsidRDefault="00660712" w:rsidP="00CC521B">
            <w:pPr>
              <w:pStyle w:val="TableText0"/>
            </w:pPr>
            <w:r w:rsidRPr="00D16F9D">
              <w:t>Incremental cost/extra LY gained</w:t>
            </w:r>
          </w:p>
        </w:tc>
        <w:tc>
          <w:tcPr>
            <w:tcW w:w="838" w:type="pct"/>
            <w:vAlign w:val="center"/>
          </w:tcPr>
          <w:p w14:paraId="4AC04732" w14:textId="3365692D" w:rsidR="00660712" w:rsidRPr="00D16F9D" w:rsidRDefault="00660712" w:rsidP="00CC521B">
            <w:pPr>
              <w:pStyle w:val="TableText0"/>
            </w:pPr>
            <w:r w:rsidRPr="00D16F9D">
              <w:t>$</w:t>
            </w:r>
            <w:r w:rsidR="00EC5F4F" w:rsidRPr="00EC5F4F">
              <w:rPr>
                <w:color w:val="000000"/>
                <w:spacing w:val="52"/>
                <w:shd w:val="solid" w:color="000000" w:fill="000000"/>
                <w:fitText w:val="327" w:id="-662992112"/>
                <w14:textFill>
                  <w14:solidFill>
                    <w14:srgbClr w14:val="000000">
                      <w14:alpha w14:val="100000"/>
                    </w14:srgbClr>
                  </w14:solidFill>
                </w14:textFill>
              </w:rPr>
              <w:t>|||</w:t>
            </w:r>
            <w:r w:rsidR="00EC5F4F" w:rsidRPr="00EC5F4F">
              <w:rPr>
                <w:color w:val="000000"/>
                <w:spacing w:val="1"/>
                <w:shd w:val="solid" w:color="000000" w:fill="000000"/>
                <w:fitText w:val="327" w:id="-662992112"/>
                <w14:textFill>
                  <w14:solidFill>
                    <w14:srgbClr w14:val="000000">
                      <w14:alpha w14:val="100000"/>
                    </w14:srgbClr>
                  </w14:solidFill>
                </w14:textFill>
              </w:rPr>
              <w:t>|</w:t>
            </w:r>
            <w:r w:rsidR="002C3F2D">
              <w:t xml:space="preserve"> </w:t>
            </w:r>
            <w:r w:rsidR="002C3F2D">
              <w:rPr>
                <w:vertAlign w:val="superscript"/>
              </w:rPr>
              <w:t>2</w:t>
            </w:r>
          </w:p>
        </w:tc>
      </w:tr>
      <w:tr w:rsidR="00660712" w:rsidRPr="00D16F9D" w14:paraId="2BCF7B8B" w14:textId="77777777" w:rsidTr="002B48FE">
        <w:tc>
          <w:tcPr>
            <w:tcW w:w="4162" w:type="pct"/>
            <w:gridSpan w:val="3"/>
            <w:vAlign w:val="center"/>
          </w:tcPr>
          <w:p w14:paraId="15622959" w14:textId="77777777" w:rsidR="00660712" w:rsidRPr="00D16F9D" w:rsidRDefault="00660712" w:rsidP="00CC521B">
            <w:pPr>
              <w:pStyle w:val="TableText0"/>
            </w:pPr>
            <w:r w:rsidRPr="00D16F9D">
              <w:t>Incremental cost/extra QALY gained</w:t>
            </w:r>
          </w:p>
        </w:tc>
        <w:tc>
          <w:tcPr>
            <w:tcW w:w="838" w:type="pct"/>
            <w:vAlign w:val="center"/>
          </w:tcPr>
          <w:p w14:paraId="71D8F8D8" w14:textId="69A91A0C" w:rsidR="00660712" w:rsidRPr="00D16F9D" w:rsidRDefault="00660712" w:rsidP="00CC521B">
            <w:pPr>
              <w:pStyle w:val="TableText0"/>
            </w:pPr>
            <w:r w:rsidRPr="00D16F9D">
              <w:t>$</w:t>
            </w:r>
            <w:r w:rsidR="00EC5F4F" w:rsidRPr="00EC5F4F">
              <w:rPr>
                <w:color w:val="000000"/>
                <w:spacing w:val="52"/>
                <w:shd w:val="solid" w:color="000000" w:fill="000000"/>
                <w:fitText w:val="327" w:id="-662992128"/>
                <w14:textFill>
                  <w14:solidFill>
                    <w14:srgbClr w14:val="000000">
                      <w14:alpha w14:val="100000"/>
                    </w14:srgbClr>
                  </w14:solidFill>
                </w14:textFill>
              </w:rPr>
              <w:t>|||</w:t>
            </w:r>
            <w:r w:rsidR="00EC5F4F" w:rsidRPr="00EC5F4F">
              <w:rPr>
                <w:color w:val="000000"/>
                <w:spacing w:val="1"/>
                <w:shd w:val="solid" w:color="000000" w:fill="000000"/>
                <w:fitText w:val="327" w:id="-662992128"/>
                <w14:textFill>
                  <w14:solidFill>
                    <w14:srgbClr w14:val="000000">
                      <w14:alpha w14:val="100000"/>
                    </w14:srgbClr>
                  </w14:solidFill>
                </w14:textFill>
              </w:rPr>
              <w:t>|</w:t>
            </w:r>
            <w:r w:rsidR="002C3F2D">
              <w:t xml:space="preserve"> </w:t>
            </w:r>
            <w:r w:rsidR="002C3F2D">
              <w:rPr>
                <w:vertAlign w:val="superscript"/>
              </w:rPr>
              <w:t>3</w:t>
            </w:r>
          </w:p>
        </w:tc>
      </w:tr>
      <w:tr w:rsidR="00660712" w:rsidRPr="00D16F9D" w14:paraId="4C8A98D0" w14:textId="77777777" w:rsidTr="002B48FE">
        <w:tc>
          <w:tcPr>
            <w:tcW w:w="5000" w:type="pct"/>
            <w:gridSpan w:val="4"/>
            <w:vAlign w:val="center"/>
          </w:tcPr>
          <w:p w14:paraId="51C34DC0" w14:textId="77777777" w:rsidR="00660712" w:rsidRPr="00D16F9D" w:rsidRDefault="00660712" w:rsidP="00BE743C">
            <w:pPr>
              <w:pStyle w:val="In-tableHeading"/>
              <w:keepNext/>
            </w:pPr>
            <w:r w:rsidRPr="00D16F9D">
              <w:t>Step 5: Inclusion of health care resource use</w:t>
            </w:r>
          </w:p>
        </w:tc>
      </w:tr>
      <w:tr w:rsidR="00660712" w:rsidRPr="00D16F9D" w14:paraId="688EE5AA" w14:textId="77777777" w:rsidTr="002B48FE">
        <w:tc>
          <w:tcPr>
            <w:tcW w:w="1529" w:type="pct"/>
            <w:vAlign w:val="center"/>
          </w:tcPr>
          <w:p w14:paraId="7C154A23" w14:textId="77777777" w:rsidR="00660712" w:rsidRPr="00D16F9D" w:rsidRDefault="00660712" w:rsidP="00CC521B">
            <w:pPr>
              <w:pStyle w:val="TableText0"/>
              <w:rPr>
                <w:vertAlign w:val="superscript"/>
              </w:rPr>
            </w:pPr>
            <w:r w:rsidRPr="00D16F9D">
              <w:t>Costs</w:t>
            </w:r>
          </w:p>
        </w:tc>
        <w:tc>
          <w:tcPr>
            <w:tcW w:w="1359" w:type="pct"/>
          </w:tcPr>
          <w:p w14:paraId="57CA141A" w14:textId="186C9AA0" w:rsidR="00660712" w:rsidRPr="00D16F9D" w:rsidRDefault="00660712" w:rsidP="00CC521B">
            <w:pPr>
              <w:pStyle w:val="TableText0"/>
            </w:pPr>
            <w:r w:rsidRPr="00D16F9D">
              <w:t>$</w:t>
            </w:r>
            <w:r w:rsidR="00EC5F4F" w:rsidRPr="00EC5F4F">
              <w:rPr>
                <w:color w:val="000000"/>
                <w:spacing w:val="52"/>
                <w:shd w:val="solid" w:color="000000" w:fill="000000"/>
                <w:fitText w:val="327" w:id="-662992127"/>
                <w14:textFill>
                  <w14:solidFill>
                    <w14:srgbClr w14:val="000000">
                      <w14:alpha w14:val="100000"/>
                    </w14:srgbClr>
                  </w14:solidFill>
                </w14:textFill>
              </w:rPr>
              <w:t>|||</w:t>
            </w:r>
            <w:r w:rsidR="00EC5F4F" w:rsidRPr="00EC5F4F">
              <w:rPr>
                <w:color w:val="000000"/>
                <w:spacing w:val="1"/>
                <w:shd w:val="solid" w:color="000000" w:fill="000000"/>
                <w:fitText w:val="327" w:id="-662992127"/>
                <w14:textFill>
                  <w14:solidFill>
                    <w14:srgbClr w14:val="000000">
                      <w14:alpha w14:val="100000"/>
                    </w14:srgbClr>
                  </w14:solidFill>
                </w14:textFill>
              </w:rPr>
              <w:t>|</w:t>
            </w:r>
          </w:p>
        </w:tc>
        <w:tc>
          <w:tcPr>
            <w:tcW w:w="1274" w:type="pct"/>
          </w:tcPr>
          <w:p w14:paraId="7E721F27" w14:textId="77777777" w:rsidR="00660712" w:rsidRPr="00D16F9D" w:rsidRDefault="00660712" w:rsidP="00CC521B">
            <w:pPr>
              <w:pStyle w:val="TableText0"/>
            </w:pPr>
            <w:r w:rsidRPr="00D16F9D">
              <w:t>$70,281</w:t>
            </w:r>
          </w:p>
        </w:tc>
        <w:tc>
          <w:tcPr>
            <w:tcW w:w="838" w:type="pct"/>
          </w:tcPr>
          <w:p w14:paraId="7B222914" w14:textId="14DC24ED" w:rsidR="00660712" w:rsidRPr="00D16F9D" w:rsidRDefault="00660712" w:rsidP="00CC521B">
            <w:pPr>
              <w:pStyle w:val="TableText0"/>
              <w:rPr>
                <w:i/>
                <w:iCs/>
                <w:szCs w:val="20"/>
              </w:rPr>
            </w:pPr>
            <w:r w:rsidRPr="00D16F9D">
              <w:t>$</w:t>
            </w:r>
            <w:r w:rsidR="00EC5F4F" w:rsidRPr="00EC5F4F">
              <w:rPr>
                <w:color w:val="000000"/>
                <w:spacing w:val="52"/>
                <w:shd w:val="solid" w:color="000000" w:fill="000000"/>
                <w:fitText w:val="327" w:id="-662992126"/>
                <w14:textFill>
                  <w14:solidFill>
                    <w14:srgbClr w14:val="000000">
                      <w14:alpha w14:val="100000"/>
                    </w14:srgbClr>
                  </w14:solidFill>
                </w14:textFill>
              </w:rPr>
              <w:t>|||</w:t>
            </w:r>
            <w:r w:rsidR="00EC5F4F" w:rsidRPr="00EC5F4F">
              <w:rPr>
                <w:color w:val="000000"/>
                <w:spacing w:val="1"/>
                <w:shd w:val="solid" w:color="000000" w:fill="000000"/>
                <w:fitText w:val="327" w:id="-662992126"/>
                <w14:textFill>
                  <w14:solidFill>
                    <w14:srgbClr w14:val="000000">
                      <w14:alpha w14:val="100000"/>
                    </w14:srgbClr>
                  </w14:solidFill>
                </w14:textFill>
              </w:rPr>
              <w:t>|</w:t>
            </w:r>
          </w:p>
        </w:tc>
      </w:tr>
      <w:tr w:rsidR="00660712" w:rsidRPr="00D16F9D" w14:paraId="68029DF8" w14:textId="77777777" w:rsidTr="002B48FE">
        <w:tc>
          <w:tcPr>
            <w:tcW w:w="1529" w:type="pct"/>
            <w:vAlign w:val="center"/>
          </w:tcPr>
          <w:p w14:paraId="4D0D9F45" w14:textId="77777777" w:rsidR="00660712" w:rsidRPr="00D16F9D" w:rsidRDefault="00660712" w:rsidP="00CC521B">
            <w:pPr>
              <w:pStyle w:val="TableText0"/>
            </w:pPr>
            <w:r w:rsidRPr="00D16F9D">
              <w:t>LY</w:t>
            </w:r>
          </w:p>
        </w:tc>
        <w:tc>
          <w:tcPr>
            <w:tcW w:w="1359" w:type="pct"/>
          </w:tcPr>
          <w:p w14:paraId="1EA40537" w14:textId="77777777" w:rsidR="00660712" w:rsidRPr="00D16F9D" w:rsidRDefault="00660712" w:rsidP="00CC521B">
            <w:pPr>
              <w:pStyle w:val="TableText0"/>
              <w:rPr>
                <w:szCs w:val="20"/>
              </w:rPr>
            </w:pPr>
            <w:r w:rsidRPr="00D16F9D">
              <w:t>3.2296</w:t>
            </w:r>
          </w:p>
        </w:tc>
        <w:tc>
          <w:tcPr>
            <w:tcW w:w="1274" w:type="pct"/>
          </w:tcPr>
          <w:p w14:paraId="1568DF15" w14:textId="77777777" w:rsidR="00660712" w:rsidRPr="00D16F9D" w:rsidRDefault="00660712" w:rsidP="00CC521B">
            <w:pPr>
              <w:pStyle w:val="TableText0"/>
              <w:rPr>
                <w:szCs w:val="20"/>
              </w:rPr>
            </w:pPr>
            <w:r w:rsidRPr="00D16F9D">
              <w:t>2.7676</w:t>
            </w:r>
          </w:p>
        </w:tc>
        <w:tc>
          <w:tcPr>
            <w:tcW w:w="838" w:type="pct"/>
          </w:tcPr>
          <w:p w14:paraId="7342E2C5" w14:textId="77777777" w:rsidR="00660712" w:rsidRPr="00D16F9D" w:rsidRDefault="00660712" w:rsidP="00CC521B">
            <w:pPr>
              <w:pStyle w:val="TableText0"/>
            </w:pPr>
            <w:r w:rsidRPr="00D16F9D">
              <w:t>0.4621</w:t>
            </w:r>
          </w:p>
        </w:tc>
      </w:tr>
      <w:tr w:rsidR="00AE4263" w:rsidRPr="00D16F9D" w14:paraId="391987E2" w14:textId="77777777" w:rsidTr="002B48FE">
        <w:tc>
          <w:tcPr>
            <w:tcW w:w="1529" w:type="pct"/>
          </w:tcPr>
          <w:p w14:paraId="62802A8F" w14:textId="2156E80C" w:rsidR="00AE4263" w:rsidRPr="00D16F9D" w:rsidRDefault="00AE4263" w:rsidP="00CC521B">
            <w:pPr>
              <w:pStyle w:val="TableText0"/>
              <w:rPr>
                <w:szCs w:val="20"/>
              </w:rPr>
            </w:pPr>
            <w:r w:rsidRPr="00D16F9D">
              <w:t>Progression-free LYs</w:t>
            </w:r>
          </w:p>
        </w:tc>
        <w:tc>
          <w:tcPr>
            <w:tcW w:w="1359" w:type="pct"/>
          </w:tcPr>
          <w:p w14:paraId="69ED8810" w14:textId="3EB05DE8" w:rsidR="00AE4263" w:rsidRPr="00D16F9D" w:rsidRDefault="00AE4263" w:rsidP="00CC521B">
            <w:pPr>
              <w:pStyle w:val="TableText0"/>
              <w:rPr>
                <w:i/>
                <w:iCs/>
              </w:rPr>
            </w:pPr>
            <w:r w:rsidRPr="00D16F9D">
              <w:t>1.5436</w:t>
            </w:r>
          </w:p>
        </w:tc>
        <w:tc>
          <w:tcPr>
            <w:tcW w:w="1274" w:type="pct"/>
          </w:tcPr>
          <w:p w14:paraId="5889BF07" w14:textId="0F0F67A6" w:rsidR="00AE4263" w:rsidRPr="00D16F9D" w:rsidRDefault="00AE4263" w:rsidP="00CC521B">
            <w:pPr>
              <w:pStyle w:val="TableText0"/>
              <w:rPr>
                <w:i/>
                <w:iCs/>
              </w:rPr>
            </w:pPr>
            <w:r w:rsidRPr="00D16F9D">
              <w:t>1.1348</w:t>
            </w:r>
          </w:p>
        </w:tc>
        <w:tc>
          <w:tcPr>
            <w:tcW w:w="838" w:type="pct"/>
          </w:tcPr>
          <w:p w14:paraId="37725AFE" w14:textId="5D080107" w:rsidR="00AE4263" w:rsidRPr="00D16F9D" w:rsidRDefault="00AE4263" w:rsidP="00CC521B">
            <w:pPr>
              <w:pStyle w:val="TableText0"/>
              <w:rPr>
                <w:szCs w:val="20"/>
              </w:rPr>
            </w:pPr>
            <w:r w:rsidRPr="00D16F9D">
              <w:t>0.4088</w:t>
            </w:r>
          </w:p>
        </w:tc>
      </w:tr>
      <w:tr w:rsidR="00AE4263" w:rsidRPr="00D16F9D" w14:paraId="56BB8190" w14:textId="77777777" w:rsidTr="002B48FE">
        <w:tc>
          <w:tcPr>
            <w:tcW w:w="1529" w:type="pct"/>
          </w:tcPr>
          <w:p w14:paraId="5AB1A489" w14:textId="1E10DCBE" w:rsidR="00AE4263" w:rsidRPr="00D16F9D" w:rsidRDefault="00AE4263" w:rsidP="00CC521B">
            <w:pPr>
              <w:pStyle w:val="TableText0"/>
              <w:rPr>
                <w:szCs w:val="20"/>
              </w:rPr>
            </w:pPr>
            <w:r w:rsidRPr="00D16F9D">
              <w:t>Progressed disease LYs</w:t>
            </w:r>
          </w:p>
        </w:tc>
        <w:tc>
          <w:tcPr>
            <w:tcW w:w="1359" w:type="pct"/>
          </w:tcPr>
          <w:p w14:paraId="6C01F35C" w14:textId="171C4C73" w:rsidR="00AE4263" w:rsidRPr="00D16F9D" w:rsidRDefault="00AE4263" w:rsidP="00CC521B">
            <w:pPr>
              <w:pStyle w:val="TableText0"/>
              <w:rPr>
                <w:i/>
                <w:iCs/>
              </w:rPr>
            </w:pPr>
            <w:r w:rsidRPr="00D16F9D">
              <w:t>1.6860</w:t>
            </w:r>
          </w:p>
        </w:tc>
        <w:tc>
          <w:tcPr>
            <w:tcW w:w="1274" w:type="pct"/>
          </w:tcPr>
          <w:p w14:paraId="21E1F73A" w14:textId="33ADA8A0" w:rsidR="00AE4263" w:rsidRPr="00D16F9D" w:rsidRDefault="00AE4263" w:rsidP="00CC521B">
            <w:pPr>
              <w:pStyle w:val="TableText0"/>
              <w:rPr>
                <w:i/>
                <w:iCs/>
              </w:rPr>
            </w:pPr>
            <w:r w:rsidRPr="00D16F9D">
              <w:t>1.6327</w:t>
            </w:r>
          </w:p>
        </w:tc>
        <w:tc>
          <w:tcPr>
            <w:tcW w:w="838" w:type="pct"/>
          </w:tcPr>
          <w:p w14:paraId="74D627A3" w14:textId="282ADB97" w:rsidR="00AE4263" w:rsidRPr="00D16F9D" w:rsidRDefault="00AE4263" w:rsidP="00CC521B">
            <w:pPr>
              <w:pStyle w:val="TableText0"/>
              <w:rPr>
                <w:szCs w:val="20"/>
              </w:rPr>
            </w:pPr>
            <w:r w:rsidRPr="00D16F9D">
              <w:t>0.0533</w:t>
            </w:r>
          </w:p>
        </w:tc>
      </w:tr>
      <w:tr w:rsidR="00AE4263" w:rsidRPr="00D16F9D" w14:paraId="6F0F1BFF" w14:textId="77777777" w:rsidTr="002B48FE">
        <w:tc>
          <w:tcPr>
            <w:tcW w:w="1529" w:type="pct"/>
            <w:vAlign w:val="center"/>
          </w:tcPr>
          <w:p w14:paraId="47731D6B" w14:textId="77777777" w:rsidR="00AE4263" w:rsidRPr="00D16F9D" w:rsidRDefault="00AE4263" w:rsidP="00CC521B">
            <w:pPr>
              <w:pStyle w:val="TableText0"/>
            </w:pPr>
            <w:r w:rsidRPr="00D16F9D">
              <w:t>QALY</w:t>
            </w:r>
          </w:p>
        </w:tc>
        <w:tc>
          <w:tcPr>
            <w:tcW w:w="1359" w:type="pct"/>
          </w:tcPr>
          <w:p w14:paraId="263C620C" w14:textId="77777777" w:rsidR="00AE4263" w:rsidRPr="00D16F9D" w:rsidRDefault="00AE4263" w:rsidP="00CC521B">
            <w:pPr>
              <w:pStyle w:val="TableText0"/>
              <w:rPr>
                <w:szCs w:val="20"/>
              </w:rPr>
            </w:pPr>
            <w:r w:rsidRPr="00D16F9D">
              <w:t>2.7484</w:t>
            </w:r>
          </w:p>
        </w:tc>
        <w:tc>
          <w:tcPr>
            <w:tcW w:w="1274" w:type="pct"/>
          </w:tcPr>
          <w:p w14:paraId="758A2778" w14:textId="77777777" w:rsidR="00AE4263" w:rsidRPr="00D16F9D" w:rsidRDefault="00AE4263" w:rsidP="00CC521B">
            <w:pPr>
              <w:pStyle w:val="TableText0"/>
              <w:rPr>
                <w:szCs w:val="20"/>
              </w:rPr>
            </w:pPr>
            <w:r w:rsidRPr="00D16F9D">
              <w:t>2.3465</w:t>
            </w:r>
          </w:p>
        </w:tc>
        <w:tc>
          <w:tcPr>
            <w:tcW w:w="838" w:type="pct"/>
          </w:tcPr>
          <w:p w14:paraId="501920E0" w14:textId="77777777" w:rsidR="00AE4263" w:rsidRPr="00D16F9D" w:rsidRDefault="00AE4263" w:rsidP="00CC521B">
            <w:pPr>
              <w:pStyle w:val="TableText0"/>
            </w:pPr>
            <w:r w:rsidRPr="00D16F9D">
              <w:t>0.4019</w:t>
            </w:r>
          </w:p>
        </w:tc>
      </w:tr>
      <w:tr w:rsidR="00AE4263" w:rsidRPr="00D16F9D" w14:paraId="27052CAC" w14:textId="77777777" w:rsidTr="002B48FE">
        <w:tc>
          <w:tcPr>
            <w:tcW w:w="1529" w:type="pct"/>
          </w:tcPr>
          <w:p w14:paraId="2592371E" w14:textId="05C3F47E" w:rsidR="00AE4263" w:rsidRPr="00D16F9D" w:rsidRDefault="00AE4263" w:rsidP="00CC521B">
            <w:pPr>
              <w:pStyle w:val="TableText0"/>
              <w:rPr>
                <w:szCs w:val="20"/>
              </w:rPr>
            </w:pPr>
            <w:r w:rsidRPr="00D16F9D">
              <w:t>Progression-free QALYs</w:t>
            </w:r>
          </w:p>
        </w:tc>
        <w:tc>
          <w:tcPr>
            <w:tcW w:w="1359" w:type="pct"/>
          </w:tcPr>
          <w:p w14:paraId="75594460" w14:textId="1802F431" w:rsidR="00AE4263" w:rsidRPr="00D16F9D" w:rsidRDefault="00AE4263" w:rsidP="00CC521B">
            <w:pPr>
              <w:pStyle w:val="TableText0"/>
              <w:rPr>
                <w:i/>
                <w:iCs/>
              </w:rPr>
            </w:pPr>
            <w:r w:rsidRPr="00D16F9D">
              <w:t>1.3522</w:t>
            </w:r>
          </w:p>
        </w:tc>
        <w:tc>
          <w:tcPr>
            <w:tcW w:w="1274" w:type="pct"/>
          </w:tcPr>
          <w:p w14:paraId="7CA105D7" w14:textId="445EC8C1" w:rsidR="00AE4263" w:rsidRPr="00D16F9D" w:rsidRDefault="00AE4263" w:rsidP="00CC521B">
            <w:pPr>
              <w:pStyle w:val="TableText0"/>
              <w:rPr>
                <w:i/>
                <w:iCs/>
              </w:rPr>
            </w:pPr>
            <w:r w:rsidRPr="00D16F9D">
              <w:t>0.9941</w:t>
            </w:r>
          </w:p>
        </w:tc>
        <w:tc>
          <w:tcPr>
            <w:tcW w:w="838" w:type="pct"/>
          </w:tcPr>
          <w:p w14:paraId="486A09C2" w14:textId="03485C7F" w:rsidR="00AE4263" w:rsidRPr="00D16F9D" w:rsidRDefault="00AE4263" w:rsidP="00CC521B">
            <w:pPr>
              <w:pStyle w:val="TableText0"/>
              <w:rPr>
                <w:szCs w:val="20"/>
              </w:rPr>
            </w:pPr>
            <w:r w:rsidRPr="00D16F9D">
              <w:t>0.3581</w:t>
            </w:r>
          </w:p>
        </w:tc>
      </w:tr>
      <w:tr w:rsidR="00AE4263" w:rsidRPr="00D16F9D" w14:paraId="0817D7B3" w14:textId="77777777" w:rsidTr="002B48FE">
        <w:tc>
          <w:tcPr>
            <w:tcW w:w="1529" w:type="pct"/>
          </w:tcPr>
          <w:p w14:paraId="58A9701E" w14:textId="49873F51" w:rsidR="00AE4263" w:rsidRPr="00D16F9D" w:rsidRDefault="00AE4263" w:rsidP="00CC521B">
            <w:pPr>
              <w:pStyle w:val="TableText0"/>
              <w:rPr>
                <w:szCs w:val="20"/>
              </w:rPr>
            </w:pPr>
            <w:r w:rsidRPr="00D16F9D">
              <w:t>Progressed disease QALYs</w:t>
            </w:r>
          </w:p>
        </w:tc>
        <w:tc>
          <w:tcPr>
            <w:tcW w:w="1359" w:type="pct"/>
          </w:tcPr>
          <w:p w14:paraId="773F11CD" w14:textId="0A113973" w:rsidR="00AE4263" w:rsidRPr="00D16F9D" w:rsidRDefault="00AE4263" w:rsidP="00CC521B">
            <w:pPr>
              <w:pStyle w:val="TableText0"/>
              <w:rPr>
                <w:i/>
                <w:iCs/>
              </w:rPr>
            </w:pPr>
            <w:r w:rsidRPr="00D16F9D">
              <w:t>1.3968</w:t>
            </w:r>
          </w:p>
        </w:tc>
        <w:tc>
          <w:tcPr>
            <w:tcW w:w="1274" w:type="pct"/>
          </w:tcPr>
          <w:p w14:paraId="499ADCAF" w14:textId="51D5A4EE" w:rsidR="00AE4263" w:rsidRPr="00D16F9D" w:rsidRDefault="00AE4263" w:rsidP="00CC521B">
            <w:pPr>
              <w:pStyle w:val="TableText0"/>
              <w:rPr>
                <w:i/>
                <w:iCs/>
              </w:rPr>
            </w:pPr>
            <w:r w:rsidRPr="00D16F9D">
              <w:t>1.3527</w:t>
            </w:r>
          </w:p>
        </w:tc>
        <w:tc>
          <w:tcPr>
            <w:tcW w:w="838" w:type="pct"/>
          </w:tcPr>
          <w:p w14:paraId="5510FF1D" w14:textId="0C25191E" w:rsidR="00AE4263" w:rsidRPr="00D16F9D" w:rsidRDefault="00AE4263" w:rsidP="00CC521B">
            <w:pPr>
              <w:pStyle w:val="TableText0"/>
              <w:rPr>
                <w:szCs w:val="20"/>
              </w:rPr>
            </w:pPr>
            <w:r w:rsidRPr="00D16F9D">
              <w:t>0.0441</w:t>
            </w:r>
          </w:p>
        </w:tc>
      </w:tr>
      <w:tr w:rsidR="00AE4263" w:rsidRPr="00B11CD9" w14:paraId="775C58D5" w14:textId="77777777" w:rsidTr="002B48FE">
        <w:tc>
          <w:tcPr>
            <w:tcW w:w="4162" w:type="pct"/>
            <w:gridSpan w:val="3"/>
            <w:vAlign w:val="center"/>
          </w:tcPr>
          <w:p w14:paraId="31B1F1AF" w14:textId="77777777" w:rsidR="00AE4263" w:rsidRPr="00B11CD9" w:rsidRDefault="00AE4263" w:rsidP="00CC521B">
            <w:pPr>
              <w:pStyle w:val="TableText0"/>
              <w:rPr>
                <w:b/>
              </w:rPr>
            </w:pPr>
            <w:r w:rsidRPr="00B11CD9">
              <w:t>Incremental cost/extra LY gained</w:t>
            </w:r>
          </w:p>
        </w:tc>
        <w:tc>
          <w:tcPr>
            <w:tcW w:w="838" w:type="pct"/>
          </w:tcPr>
          <w:p w14:paraId="12919DB8" w14:textId="1EE853A8" w:rsidR="00AE4263" w:rsidRPr="00B11CD9" w:rsidRDefault="00AE4263" w:rsidP="00CC521B">
            <w:pPr>
              <w:pStyle w:val="TableText0"/>
              <w:rPr>
                <w:i/>
                <w:iCs/>
                <w:szCs w:val="20"/>
              </w:rPr>
            </w:pPr>
            <w:r w:rsidRPr="00B11CD9">
              <w:t>$</w:t>
            </w:r>
            <w:r w:rsidR="00EC5F4F" w:rsidRPr="00EC5F4F">
              <w:rPr>
                <w:color w:val="000000"/>
                <w:spacing w:val="52"/>
                <w:shd w:val="solid" w:color="000000" w:fill="000000"/>
                <w:fitText w:val="327" w:id="-662992125"/>
                <w14:textFill>
                  <w14:solidFill>
                    <w14:srgbClr w14:val="000000">
                      <w14:alpha w14:val="100000"/>
                    </w14:srgbClr>
                  </w14:solidFill>
                </w14:textFill>
              </w:rPr>
              <w:t>|||</w:t>
            </w:r>
            <w:r w:rsidR="00EC5F4F" w:rsidRPr="00EC5F4F">
              <w:rPr>
                <w:color w:val="000000"/>
                <w:spacing w:val="1"/>
                <w:shd w:val="solid" w:color="000000" w:fill="000000"/>
                <w:fitText w:val="327" w:id="-662992125"/>
                <w14:textFill>
                  <w14:solidFill>
                    <w14:srgbClr w14:val="000000">
                      <w14:alpha w14:val="100000"/>
                    </w14:srgbClr>
                  </w14:solidFill>
                </w14:textFill>
              </w:rPr>
              <w:t>|</w:t>
            </w:r>
            <w:r w:rsidR="002C3F2D">
              <w:t xml:space="preserve"> </w:t>
            </w:r>
            <w:r w:rsidR="00D17278">
              <w:rPr>
                <w:vertAlign w:val="superscript"/>
              </w:rPr>
              <w:t>4</w:t>
            </w:r>
          </w:p>
        </w:tc>
      </w:tr>
      <w:tr w:rsidR="00AE4263" w:rsidRPr="00B11CD9" w14:paraId="246781D3" w14:textId="77777777" w:rsidTr="002B48FE">
        <w:tc>
          <w:tcPr>
            <w:tcW w:w="4162" w:type="pct"/>
            <w:gridSpan w:val="3"/>
            <w:vAlign w:val="center"/>
          </w:tcPr>
          <w:p w14:paraId="2CC8DE0A" w14:textId="77777777" w:rsidR="00AE4263" w:rsidRPr="00B11CD9" w:rsidRDefault="00AE4263" w:rsidP="00CC521B">
            <w:pPr>
              <w:pStyle w:val="TableText0"/>
            </w:pPr>
            <w:r w:rsidRPr="00B11CD9">
              <w:t>Incremental cost/extra QALY gained (base case)</w:t>
            </w:r>
          </w:p>
        </w:tc>
        <w:tc>
          <w:tcPr>
            <w:tcW w:w="838" w:type="pct"/>
          </w:tcPr>
          <w:p w14:paraId="30FAE672" w14:textId="4760090C" w:rsidR="00AE4263" w:rsidRPr="00B11CD9" w:rsidRDefault="00AE4263" w:rsidP="00CC521B">
            <w:pPr>
              <w:pStyle w:val="TableText0"/>
              <w:rPr>
                <w:i/>
                <w:szCs w:val="20"/>
              </w:rPr>
            </w:pPr>
            <w:r w:rsidRPr="00B11CD9">
              <w:t>$</w:t>
            </w:r>
            <w:r w:rsidR="00EC5F4F" w:rsidRPr="0032129B">
              <w:rPr>
                <w:color w:val="000000"/>
                <w:spacing w:val="52"/>
                <w:shd w:val="solid" w:color="000000" w:fill="000000"/>
                <w:fitText w:val="327" w:id="-662992124"/>
                <w14:textFill>
                  <w14:solidFill>
                    <w14:srgbClr w14:val="000000">
                      <w14:alpha w14:val="100000"/>
                    </w14:srgbClr>
                  </w14:solidFill>
                </w14:textFill>
              </w:rPr>
              <w:t>|||</w:t>
            </w:r>
            <w:r w:rsidR="00EC5F4F" w:rsidRPr="0032129B">
              <w:rPr>
                <w:color w:val="000000"/>
                <w:spacing w:val="1"/>
                <w:shd w:val="solid" w:color="000000" w:fill="000000"/>
                <w:fitText w:val="327" w:id="-662992124"/>
                <w14:textFill>
                  <w14:solidFill>
                    <w14:srgbClr w14:val="000000">
                      <w14:alpha w14:val="100000"/>
                    </w14:srgbClr>
                  </w14:solidFill>
                </w14:textFill>
              </w:rPr>
              <w:t>|</w:t>
            </w:r>
            <w:r w:rsidR="00D17278">
              <w:t xml:space="preserve"> </w:t>
            </w:r>
            <w:r w:rsidR="00D17278">
              <w:rPr>
                <w:vertAlign w:val="superscript"/>
              </w:rPr>
              <w:t>4</w:t>
            </w:r>
          </w:p>
        </w:tc>
      </w:tr>
    </w:tbl>
    <w:p w14:paraId="31EC5066" w14:textId="1E78BF9A" w:rsidR="00660712" w:rsidRPr="00B11CD9" w:rsidRDefault="00660712" w:rsidP="00BE743C">
      <w:pPr>
        <w:pStyle w:val="FooterTableFigure"/>
        <w:keepNext/>
      </w:pPr>
      <w:r w:rsidRPr="00B11CD9">
        <w:t>Source: Table 106, pp 168</w:t>
      </w:r>
      <w:r w:rsidR="00405C1A" w:rsidRPr="00B11CD9">
        <w:t xml:space="preserve"> and Table 108, p169 of the resubmission</w:t>
      </w:r>
      <w:r w:rsidRPr="00B11CD9">
        <w:t xml:space="preserve"> and resubmission’s economic model spreadsheet</w:t>
      </w:r>
    </w:p>
    <w:p w14:paraId="51D51D3D" w14:textId="78473F47" w:rsidR="00660712" w:rsidRPr="00B11CD9" w:rsidRDefault="00660712" w:rsidP="00BE743C">
      <w:pPr>
        <w:pStyle w:val="FooterTableFigure"/>
        <w:keepNext/>
        <w:spacing w:after="0"/>
      </w:pPr>
      <w:r w:rsidRPr="00B11CD9">
        <w:t>CP = carboplatin-paclitaxel; dMMR = mismatch repair deficient; DOS = dostarlimab; ICER = incremental cost-effectiveness ratio; LY= life year; QALY = quality adjusted life year; TTD = time to treatment discontinuation.</w:t>
      </w:r>
    </w:p>
    <w:p w14:paraId="77CF923C" w14:textId="78556339" w:rsidR="00660712" w:rsidRPr="00D16F9D" w:rsidRDefault="00660712" w:rsidP="00BE743C">
      <w:pPr>
        <w:pStyle w:val="FooterTableFigure"/>
        <w:keepNext/>
        <w:spacing w:after="0"/>
      </w:pPr>
      <w:r w:rsidRPr="00B11CD9">
        <w:t>Text in italics</w:t>
      </w:r>
      <w:r w:rsidRPr="00D16F9D">
        <w:t xml:space="preserve"> indicate values updated during the evaluation.</w:t>
      </w:r>
    </w:p>
    <w:p w14:paraId="712A0945" w14:textId="77777777" w:rsidR="00660712" w:rsidRPr="00D16F9D" w:rsidRDefault="00660712" w:rsidP="00BE743C">
      <w:pPr>
        <w:pStyle w:val="FooterTableFigure"/>
        <w:keepNext/>
        <w:spacing w:after="0"/>
      </w:pPr>
      <w:r w:rsidRPr="00D16F9D">
        <w:t>a time horizon of 46 months assumed based on maximum duration of OS KM data for RUBY at IA2</w:t>
      </w:r>
    </w:p>
    <w:p w14:paraId="74B29778" w14:textId="70A6D6E9" w:rsidR="00660712" w:rsidRPr="00D16F9D" w:rsidRDefault="00660712" w:rsidP="00BE743C">
      <w:pPr>
        <w:pStyle w:val="FooterTableFigure"/>
        <w:keepNext/>
        <w:spacing w:after="0"/>
      </w:pPr>
      <w:r w:rsidRPr="00D16F9D">
        <w:t xml:space="preserve">b KM data for TTD for DOS used until 33 months compared to 25.82 </w:t>
      </w:r>
      <w:r w:rsidR="009D0499" w:rsidRPr="00D16F9D">
        <w:t>months</w:t>
      </w:r>
      <w:r w:rsidRPr="00D16F9D">
        <w:t xml:space="preserve"> from step 2 onwards</w:t>
      </w:r>
    </w:p>
    <w:p w14:paraId="0269DD18" w14:textId="77777777" w:rsidR="00660712" w:rsidRDefault="00660712" w:rsidP="00BE743C">
      <w:pPr>
        <w:pStyle w:val="FooterTableFigure"/>
        <w:keepNext/>
        <w:spacing w:after="0"/>
      </w:pPr>
      <w:r w:rsidRPr="00D16F9D">
        <w:t>c time horizon of 33 months assumed based on maximum duration of PFSS KM data for RUBY at IA1</w:t>
      </w:r>
    </w:p>
    <w:p w14:paraId="26684B30" w14:textId="77777777" w:rsidR="00954686" w:rsidRPr="009A6D58" w:rsidRDefault="00954686" w:rsidP="00954686">
      <w:pPr>
        <w:rPr>
          <w:rFonts w:ascii="Arial Narrow" w:hAnsi="Arial Narrow"/>
          <w:i/>
          <w:sz w:val="18"/>
          <w:szCs w:val="18"/>
        </w:rPr>
      </w:pPr>
      <w:r w:rsidRPr="009A6D58">
        <w:rPr>
          <w:rFonts w:ascii="Arial Narrow" w:hAnsi="Arial Narrow"/>
          <w:i/>
          <w:sz w:val="18"/>
          <w:szCs w:val="18"/>
        </w:rPr>
        <w:t xml:space="preserve">The redacted values correspond to the following ranges: </w:t>
      </w:r>
    </w:p>
    <w:p w14:paraId="0A194543" w14:textId="5F0B267D" w:rsidR="00954686" w:rsidRPr="009A6D58" w:rsidRDefault="00954686" w:rsidP="00954686">
      <w:pPr>
        <w:rPr>
          <w:rFonts w:ascii="Arial Narrow" w:hAnsi="Arial Narrow"/>
          <w:i/>
          <w:sz w:val="18"/>
          <w:szCs w:val="18"/>
        </w:rPr>
      </w:pPr>
      <w:r w:rsidRPr="009A6D58">
        <w:rPr>
          <w:rFonts w:ascii="Arial Narrow" w:hAnsi="Arial Narrow"/>
          <w:i/>
          <w:sz w:val="18"/>
          <w:szCs w:val="18"/>
          <w:vertAlign w:val="superscript"/>
        </w:rPr>
        <w:t>1</w:t>
      </w:r>
      <w:r>
        <w:rPr>
          <w:rFonts w:ascii="Arial Narrow" w:hAnsi="Arial Narrow"/>
          <w:i/>
          <w:sz w:val="18"/>
          <w:szCs w:val="18"/>
        </w:rPr>
        <w:t xml:space="preserve"> </w:t>
      </w:r>
      <w:r w:rsidR="007C2833" w:rsidRPr="007C2833">
        <w:rPr>
          <w:rFonts w:ascii="Arial Narrow" w:hAnsi="Arial Narrow"/>
          <w:i/>
          <w:sz w:val="18"/>
          <w:szCs w:val="18"/>
        </w:rPr>
        <w:t>$155,000 to &lt; $255,000</w:t>
      </w:r>
    </w:p>
    <w:p w14:paraId="0682C022" w14:textId="4C8DABC8" w:rsidR="00954686" w:rsidRPr="009A6D58" w:rsidRDefault="00954686" w:rsidP="00954686">
      <w:pPr>
        <w:rPr>
          <w:rFonts w:ascii="Arial Narrow" w:hAnsi="Arial Narrow"/>
          <w:i/>
          <w:sz w:val="18"/>
          <w:szCs w:val="18"/>
        </w:rPr>
      </w:pPr>
      <w:r w:rsidRPr="009A6D58">
        <w:rPr>
          <w:rFonts w:ascii="Arial Narrow" w:hAnsi="Arial Narrow"/>
          <w:i/>
          <w:sz w:val="18"/>
          <w:szCs w:val="18"/>
          <w:vertAlign w:val="superscript"/>
        </w:rPr>
        <w:t>2</w:t>
      </w:r>
      <w:r>
        <w:rPr>
          <w:rFonts w:ascii="Arial Narrow" w:hAnsi="Arial Narrow"/>
          <w:i/>
          <w:sz w:val="18"/>
          <w:szCs w:val="18"/>
        </w:rPr>
        <w:t xml:space="preserve"> </w:t>
      </w:r>
      <w:r w:rsidR="00566D4F" w:rsidRPr="00566D4F">
        <w:rPr>
          <w:rFonts w:ascii="Arial Narrow" w:hAnsi="Arial Narrow"/>
          <w:i/>
          <w:sz w:val="18"/>
          <w:szCs w:val="18"/>
        </w:rPr>
        <w:t>$95,000 to &lt; $115,000</w:t>
      </w:r>
    </w:p>
    <w:p w14:paraId="611192F2" w14:textId="731D1D63" w:rsidR="00954686" w:rsidRDefault="00954686" w:rsidP="00954686">
      <w:pPr>
        <w:rPr>
          <w:rFonts w:ascii="Arial Narrow" w:hAnsi="Arial Narrow"/>
          <w:i/>
          <w:sz w:val="18"/>
          <w:szCs w:val="18"/>
        </w:rPr>
      </w:pPr>
      <w:r w:rsidRPr="009A6D58">
        <w:rPr>
          <w:rFonts w:ascii="Arial Narrow" w:hAnsi="Arial Narrow"/>
          <w:i/>
          <w:sz w:val="18"/>
          <w:szCs w:val="18"/>
          <w:vertAlign w:val="superscript"/>
        </w:rPr>
        <w:t>3</w:t>
      </w:r>
      <w:r>
        <w:rPr>
          <w:rFonts w:ascii="Arial Narrow" w:hAnsi="Arial Narrow"/>
          <w:i/>
          <w:sz w:val="18"/>
          <w:szCs w:val="18"/>
        </w:rPr>
        <w:t xml:space="preserve"> </w:t>
      </w:r>
      <w:r w:rsidR="007303C9" w:rsidRPr="007303C9">
        <w:rPr>
          <w:rFonts w:ascii="Arial Narrow" w:hAnsi="Arial Narrow"/>
          <w:i/>
          <w:sz w:val="18"/>
          <w:szCs w:val="18"/>
        </w:rPr>
        <w:t>$115,000 to &lt; $135,000</w:t>
      </w:r>
    </w:p>
    <w:p w14:paraId="1F664DB2" w14:textId="297AB93B" w:rsidR="00954686" w:rsidRPr="00954686" w:rsidRDefault="00954686" w:rsidP="00954686">
      <w:pPr>
        <w:spacing w:after="120"/>
        <w:rPr>
          <w:rFonts w:ascii="Arial Narrow" w:hAnsi="Arial Narrow"/>
          <w:i/>
          <w:sz w:val="18"/>
          <w:szCs w:val="18"/>
        </w:rPr>
      </w:pPr>
      <w:r>
        <w:rPr>
          <w:rFonts w:ascii="Arial Narrow" w:hAnsi="Arial Narrow"/>
          <w:i/>
          <w:sz w:val="18"/>
          <w:szCs w:val="18"/>
          <w:vertAlign w:val="superscript"/>
        </w:rPr>
        <w:t>4</w:t>
      </w:r>
      <w:r>
        <w:rPr>
          <w:rFonts w:ascii="Arial Narrow" w:hAnsi="Arial Narrow"/>
          <w:i/>
          <w:sz w:val="18"/>
          <w:szCs w:val="18"/>
        </w:rPr>
        <w:t xml:space="preserve"> </w:t>
      </w:r>
      <w:r w:rsidR="00DB5515" w:rsidRPr="00DB5515">
        <w:rPr>
          <w:rFonts w:ascii="Arial Narrow" w:hAnsi="Arial Narrow"/>
          <w:i/>
          <w:sz w:val="18"/>
          <w:szCs w:val="18"/>
        </w:rPr>
        <w:t>$55,000 to &lt; $75,000</w:t>
      </w:r>
    </w:p>
    <w:p w14:paraId="7F62E9C0" w14:textId="5B4FBE6D" w:rsidR="00196350" w:rsidRDefault="00196350" w:rsidP="00332476">
      <w:pPr>
        <w:pStyle w:val="3-BodyText"/>
      </w:pPr>
      <w:r w:rsidRPr="000A6914">
        <w:rPr>
          <w:iCs/>
        </w:rPr>
        <w:t>The PSCR acknowledged</w:t>
      </w:r>
      <w:r w:rsidR="002D5D42" w:rsidRPr="000A6914">
        <w:rPr>
          <w:iCs/>
        </w:rPr>
        <w:t xml:space="preserve"> uncertainty regarding the magnitude of benefit, and that a more conservative approach beyond the trial-based period was required. The most conservative scenario suggested by the evaluation (∆LYG: 0.3608), which assumes the </w:t>
      </w:r>
      <w:r w:rsidR="002D5D42" w:rsidRPr="000A6914">
        <w:rPr>
          <w:iCs/>
        </w:rPr>
        <w:lastRenderedPageBreak/>
        <w:t>same rate of change in PFS and OS in both treatment arms (i.e., apply PFS and OS from CP for DOS+CP) after three years was accepted as a reasonable basis for consideration as an alternative base case for the economic model.</w:t>
      </w:r>
      <w:r w:rsidR="00295F17" w:rsidRPr="000A6914">
        <w:rPr>
          <w:iCs/>
        </w:rPr>
        <w:t xml:space="preserve"> </w:t>
      </w:r>
      <w:r w:rsidR="008C3FB1" w:rsidRPr="000A6914">
        <w:rPr>
          <w:iCs/>
        </w:rPr>
        <w:t xml:space="preserve">The resulting ICER was </w:t>
      </w:r>
      <w:r w:rsidR="005C7C9C" w:rsidRPr="005C7C9C">
        <w:rPr>
          <w:iCs/>
        </w:rPr>
        <w:t>$75,000 to &lt; $95,000</w:t>
      </w:r>
      <w:r w:rsidR="008C3FB1" w:rsidRPr="000A6914">
        <w:rPr>
          <w:iCs/>
        </w:rPr>
        <w:t xml:space="preserve">/QALY (see underlined sensitivity analysis in </w:t>
      </w:r>
      <w:r w:rsidR="008C3FB1" w:rsidRPr="000A6914">
        <w:rPr>
          <w:iCs/>
        </w:rPr>
        <w:fldChar w:fldCharType="begin"/>
      </w:r>
      <w:r w:rsidR="008C3FB1" w:rsidRPr="000A6914">
        <w:rPr>
          <w:iCs/>
        </w:rPr>
        <w:instrText xml:space="preserve"> REF _Ref104804865 \h  \* MERGEFORMAT </w:instrText>
      </w:r>
      <w:r w:rsidR="008C3FB1" w:rsidRPr="000A6914">
        <w:rPr>
          <w:iCs/>
        </w:rPr>
      </w:r>
      <w:r w:rsidR="008C3FB1" w:rsidRPr="000A6914">
        <w:rPr>
          <w:iCs/>
        </w:rPr>
        <w:fldChar w:fldCharType="separate"/>
      </w:r>
      <w:r w:rsidR="006A3DD4" w:rsidRPr="006A3DD4">
        <w:rPr>
          <w:iCs/>
        </w:rPr>
        <w:t xml:space="preserve">Table </w:t>
      </w:r>
      <w:r w:rsidR="006A3DD4" w:rsidRPr="006A3DD4">
        <w:rPr>
          <w:iCs/>
          <w:noProof/>
        </w:rPr>
        <w:t>14</w:t>
      </w:r>
      <w:r w:rsidR="008C3FB1" w:rsidRPr="000A6914">
        <w:rPr>
          <w:iCs/>
        </w:rPr>
        <w:fldChar w:fldCharType="end"/>
      </w:r>
      <w:r w:rsidR="008C3FB1" w:rsidRPr="000A6914">
        <w:rPr>
          <w:iCs/>
        </w:rPr>
        <w:t xml:space="preserve">). </w:t>
      </w:r>
      <w:r w:rsidR="00295F17" w:rsidRPr="000A6914">
        <w:rPr>
          <w:iCs/>
        </w:rPr>
        <w:t xml:space="preserve">The ESC agreed with </w:t>
      </w:r>
      <w:r w:rsidR="002673BB" w:rsidRPr="000A6914">
        <w:rPr>
          <w:iCs/>
        </w:rPr>
        <w:t xml:space="preserve">revised based, but </w:t>
      </w:r>
      <w:r w:rsidR="000A3DE8" w:rsidRPr="000A6914">
        <w:rPr>
          <w:iCs/>
        </w:rPr>
        <w:t>further considered a shorter 5-year time horizon would be more appropriate in this setting given poorer overall survival outcomes in the pMMR population, relative to dMMR patients.</w:t>
      </w:r>
    </w:p>
    <w:p w14:paraId="1284A312" w14:textId="3D945A8F" w:rsidR="004F2E45" w:rsidRPr="00BF318C" w:rsidRDefault="004F2E45" w:rsidP="00332476">
      <w:pPr>
        <w:pStyle w:val="3-BodyText"/>
      </w:pPr>
      <w:r w:rsidRPr="00BF318C">
        <w:t xml:space="preserve">The extrapolation to 7.5 years (Steps 2 and 3) and the inclusion of health care resource use (Step 5) had the largest impact on the ICER. The extrapolation from 46 months to 90 months (7.5 years) resulted in a 70% increase in progression free </w:t>
      </w:r>
      <w:r w:rsidR="00E25CB9" w:rsidRPr="00BF318C">
        <w:t>LYG</w:t>
      </w:r>
      <w:r w:rsidRPr="00BF318C">
        <w:t xml:space="preserve"> and 138% increase in LY gained, and the inclusion of health care resources increased the cost of CP arm substantially compared to the DOS+CP arm due to the inclusion of 2L immunotherapy only in the CP arm and the terminal care costs favouring DOS+CP</w:t>
      </w:r>
      <w:r w:rsidRPr="000A6914">
        <w:rPr>
          <w:iCs/>
        </w:rPr>
        <w:t xml:space="preserve"> </w:t>
      </w:r>
      <w:r w:rsidRPr="00BF318C">
        <w:t xml:space="preserve">primarily due to discounting (as the convergence applied in the base case assumed the same number of deaths in both arms by the end of the time horizon). </w:t>
      </w:r>
    </w:p>
    <w:p w14:paraId="1A22CF78" w14:textId="525AEBDC" w:rsidR="00332476" w:rsidRPr="00BF318C" w:rsidRDefault="009D272F" w:rsidP="00332476">
      <w:pPr>
        <w:pStyle w:val="3-BodyText"/>
      </w:pPr>
      <w:r w:rsidRPr="00BF318C">
        <w:t>T</w:t>
      </w:r>
      <w:r w:rsidR="00C81013" w:rsidRPr="00BF318C">
        <w:t xml:space="preserve">he model assumed that patients treated with DOS+CP would have a longer survival in both PF and PD health states compared to the CP arm. This may not be reasonable as 50.7% of patients who progressed from 1L treatment in the CP arm were assumed to be treated with 2L PEM+LEN whereas all patients who progressed in the DOS+CP arm were </w:t>
      </w:r>
      <w:r w:rsidR="006F3891" w:rsidRPr="00BF318C">
        <w:t xml:space="preserve">assumed to be </w:t>
      </w:r>
      <w:r w:rsidR="00C81013" w:rsidRPr="00BF318C">
        <w:t>treated only with chemotherapy</w:t>
      </w:r>
      <w:r w:rsidR="00377F3D" w:rsidRPr="00BF318C">
        <w:t xml:space="preserve"> in the cost calculations</w:t>
      </w:r>
      <w:r w:rsidR="00C81013" w:rsidRPr="00BF318C">
        <w:t>. The PBAC had previously accepted that 2L PEM+LEN provided additional benefit for some patients with A/R EC who have progressed on previous treatment (Paragraph 7.1, pembrolizumab PSD, March 2022 PBAC meeting). For comparison, the November</w:t>
      </w:r>
      <w:r w:rsidR="00763714">
        <w:t> </w:t>
      </w:r>
      <w:r w:rsidR="00C81013" w:rsidRPr="00BF318C">
        <w:t>2023 model for DOS+CP in dMMR EC estimated, the CP arm had a 43% longer undiscounted survival time (47% when discounted) in PD compared to the DOS+CP arm, which would be more consistent with the efficacy of 2L PEM+LEN, which is only available to patients in the CP arm.</w:t>
      </w:r>
      <w:r w:rsidRPr="00BF318C">
        <w:t xml:space="preserve"> This indicated that the resubmission’s model was likely biased in favour of DOS+CP. </w:t>
      </w:r>
    </w:p>
    <w:p w14:paraId="123589C6" w14:textId="0122A475" w:rsidR="00AF59EF" w:rsidRPr="00BF318C" w:rsidRDefault="00AF59EF" w:rsidP="00332476">
      <w:pPr>
        <w:pStyle w:val="3-BodyText"/>
      </w:pPr>
      <w:r w:rsidRPr="00BF318C">
        <w:t xml:space="preserve">In the November 2023 consideration of DOS+CP, the PBAC considered that for any resubmission in the pMMR population, the economic evaluation (and financial estimates) should be revised to be consistent with those accepted for the dMMR population. (Paragraph 7.22, dostarlimab PSD, November 2023). </w:t>
      </w:r>
      <w:r w:rsidR="00E4739F" w:rsidRPr="00BF318C">
        <w:t>While the resubmission claimed that the ICER in the resubmission for pMMR patients (</w:t>
      </w:r>
      <w:r w:rsidR="00C62AA8" w:rsidRPr="00C62AA8">
        <w:t>$55,000 to &lt; $75,000</w:t>
      </w:r>
      <w:r w:rsidR="00E4739F" w:rsidRPr="00BF318C">
        <w:t>/QALY in the base case) was comparable to the November 2023 model accepted by the PBAC for dMMR patients (</w:t>
      </w:r>
      <w:r w:rsidR="007548D3" w:rsidRPr="00C62AA8">
        <w:t>$55,000 to &lt; $75,000</w:t>
      </w:r>
      <w:r w:rsidR="00E4739F" w:rsidRPr="00BF318C">
        <w:t>/QALY), this was not a fair comparison</w:t>
      </w:r>
      <w:r w:rsidR="00F271ED" w:rsidRPr="000A6914">
        <w:rPr>
          <w:iCs/>
        </w:rPr>
        <w:t>, or a reasonable conclusion</w:t>
      </w:r>
      <w:r w:rsidR="00F271ED">
        <w:t>,</w:t>
      </w:r>
      <w:r w:rsidR="00E4739F" w:rsidRPr="00BF318C">
        <w:t xml:space="preserve"> </w:t>
      </w:r>
      <w:r w:rsidR="00BB2F20" w:rsidRPr="00BF318C">
        <w:t>due to the different utility values applied</w:t>
      </w:r>
      <w:r w:rsidR="00E4739F" w:rsidRPr="00BF318C">
        <w:t xml:space="preserve">. A comparison of the results in the pMMR and dMMR subgroups using the resubmission’s model and different utility sources and the November 2023 model in dMMR patients previously considered by the PBAC is summarised in </w:t>
      </w:r>
      <w:r w:rsidR="003C368F" w:rsidRPr="00BF318C">
        <w:fldChar w:fldCharType="begin"/>
      </w:r>
      <w:r w:rsidR="003C368F" w:rsidRPr="00BF318C">
        <w:instrText xml:space="preserve"> REF _Ref190707782 \h  \* MERGEFORMAT </w:instrText>
      </w:r>
      <w:r w:rsidR="003C368F" w:rsidRPr="00BF318C">
        <w:fldChar w:fldCharType="separate"/>
      </w:r>
      <w:r w:rsidR="006A3DD4">
        <w:t xml:space="preserve">Table </w:t>
      </w:r>
      <w:r w:rsidR="006A3DD4">
        <w:rPr>
          <w:noProof/>
        </w:rPr>
        <w:t>13</w:t>
      </w:r>
      <w:r w:rsidR="003C368F" w:rsidRPr="00BF318C">
        <w:fldChar w:fldCharType="end"/>
      </w:r>
      <w:r w:rsidR="003C368F" w:rsidRPr="00BF318C">
        <w:t>.</w:t>
      </w:r>
      <w:r w:rsidR="00BB2F20" w:rsidRPr="00BF318C">
        <w:t xml:space="preserve"> Additional inconsistencies between the resubmission and the November 2023 are discussed in paragraph </w:t>
      </w:r>
      <w:r w:rsidR="00BB2F20" w:rsidRPr="00BF318C">
        <w:fldChar w:fldCharType="begin"/>
      </w:r>
      <w:r w:rsidR="00BB2F20" w:rsidRPr="00BF318C">
        <w:instrText xml:space="preserve"> REF _Ref190711288 \r \h </w:instrText>
      </w:r>
      <w:r w:rsidR="00BF318C">
        <w:instrText xml:space="preserve"> \* MERGEFORMAT </w:instrText>
      </w:r>
      <w:r w:rsidR="00BB2F20" w:rsidRPr="00BF318C">
        <w:fldChar w:fldCharType="separate"/>
      </w:r>
      <w:r w:rsidR="006A3DD4">
        <w:t>6.72</w:t>
      </w:r>
      <w:r w:rsidR="00BB2F20" w:rsidRPr="00BF318C">
        <w:fldChar w:fldCharType="end"/>
      </w:r>
      <w:r w:rsidR="00BB2F20" w:rsidRPr="00BF318C">
        <w:t>.</w:t>
      </w:r>
    </w:p>
    <w:p w14:paraId="06D398B1" w14:textId="1F9CC1F6" w:rsidR="003C368F" w:rsidRPr="009D62E4" w:rsidRDefault="003C368F" w:rsidP="003C368F">
      <w:pPr>
        <w:pStyle w:val="Caption"/>
        <w:rPr>
          <w:b w:val="0"/>
          <w:bCs w:val="0"/>
          <w:szCs w:val="20"/>
        </w:rPr>
      </w:pPr>
      <w:bookmarkStart w:id="67" w:name="_Ref190707782"/>
      <w:r>
        <w:lastRenderedPageBreak/>
        <w:t xml:space="preserve">Table </w:t>
      </w:r>
      <w:r w:rsidR="00DF038F">
        <w:fldChar w:fldCharType="begin"/>
      </w:r>
      <w:r w:rsidR="00DF038F">
        <w:instrText xml:space="preserve"> SEQ Table \* ARABIC </w:instrText>
      </w:r>
      <w:r w:rsidR="00DF038F">
        <w:fldChar w:fldCharType="separate"/>
      </w:r>
      <w:r w:rsidR="006A3DD4">
        <w:rPr>
          <w:noProof/>
        </w:rPr>
        <w:t>13</w:t>
      </w:r>
      <w:r w:rsidR="00DF038F">
        <w:rPr>
          <w:noProof/>
        </w:rPr>
        <w:fldChar w:fldCharType="end"/>
      </w:r>
      <w:bookmarkEnd w:id="67"/>
      <w:r>
        <w:t xml:space="preserve">: </w:t>
      </w:r>
      <w:r w:rsidRPr="00D16F9D">
        <w:rPr>
          <w:szCs w:val="20"/>
        </w:rPr>
        <w:t xml:space="preserve">Comparison of economic evaluation results in May 2025 resubmission and November 2023 submission </w:t>
      </w:r>
      <w:r w:rsidRPr="009D62E4">
        <w:rPr>
          <w:szCs w:val="20"/>
        </w:rPr>
        <w:t>using different utility values</w:t>
      </w:r>
    </w:p>
    <w:tbl>
      <w:tblPr>
        <w:tblStyle w:val="TableGrid"/>
        <w:tblW w:w="0" w:type="auto"/>
        <w:tblLook w:val="04A0" w:firstRow="1" w:lastRow="0" w:firstColumn="1" w:lastColumn="0" w:noHBand="0" w:noVBand="1"/>
      </w:tblPr>
      <w:tblGrid>
        <w:gridCol w:w="2263"/>
        <w:gridCol w:w="1403"/>
        <w:gridCol w:w="1293"/>
        <w:gridCol w:w="1400"/>
        <w:gridCol w:w="1293"/>
        <w:gridCol w:w="1365"/>
      </w:tblGrid>
      <w:tr w:rsidR="003C368F" w:rsidRPr="009D62E4" w14:paraId="00B17C00" w14:textId="77777777" w:rsidTr="002B48FE">
        <w:tc>
          <w:tcPr>
            <w:tcW w:w="2263" w:type="dxa"/>
            <w:vAlign w:val="center"/>
          </w:tcPr>
          <w:p w14:paraId="7E9570B9" w14:textId="77777777" w:rsidR="003C368F" w:rsidRPr="009D62E4" w:rsidRDefault="003C368F" w:rsidP="002B48FE">
            <w:pPr>
              <w:keepNext/>
              <w:keepLines/>
              <w:jc w:val="left"/>
              <w:rPr>
                <w:rFonts w:ascii="Arial Narrow" w:hAnsi="Arial Narrow"/>
                <w:sz w:val="20"/>
                <w:szCs w:val="20"/>
              </w:rPr>
            </w:pPr>
          </w:p>
        </w:tc>
        <w:tc>
          <w:tcPr>
            <w:tcW w:w="2696" w:type="dxa"/>
            <w:gridSpan w:val="2"/>
            <w:vAlign w:val="center"/>
          </w:tcPr>
          <w:p w14:paraId="461272C6" w14:textId="5F2453E3" w:rsidR="003C368F" w:rsidRPr="009D62E4" w:rsidRDefault="003C368F" w:rsidP="002B48FE">
            <w:pPr>
              <w:keepNext/>
              <w:keepLines/>
              <w:jc w:val="center"/>
              <w:rPr>
                <w:rFonts w:ascii="Arial Narrow" w:hAnsi="Arial Narrow"/>
                <w:b/>
                <w:bCs/>
                <w:sz w:val="20"/>
                <w:szCs w:val="20"/>
              </w:rPr>
            </w:pPr>
            <w:r w:rsidRPr="009D62E4">
              <w:rPr>
                <w:rFonts w:ascii="Arial Narrow" w:hAnsi="Arial Narrow"/>
                <w:b/>
                <w:bCs/>
                <w:sz w:val="20"/>
                <w:szCs w:val="20"/>
              </w:rPr>
              <w:t xml:space="preserve">pMMR </w:t>
            </w:r>
          </w:p>
          <w:p w14:paraId="4CCA02A6" w14:textId="77777777" w:rsidR="003C368F" w:rsidRPr="009D62E4" w:rsidRDefault="003C368F" w:rsidP="002B48FE">
            <w:pPr>
              <w:keepNext/>
              <w:keepLines/>
              <w:jc w:val="center"/>
              <w:rPr>
                <w:rFonts w:ascii="Arial Narrow" w:hAnsi="Arial Narrow"/>
                <w:b/>
                <w:bCs/>
                <w:sz w:val="20"/>
                <w:szCs w:val="20"/>
              </w:rPr>
            </w:pPr>
            <w:r w:rsidRPr="009D62E4">
              <w:rPr>
                <w:rFonts w:ascii="Arial Narrow" w:hAnsi="Arial Narrow"/>
                <w:b/>
                <w:bCs/>
                <w:sz w:val="20"/>
                <w:szCs w:val="20"/>
              </w:rPr>
              <w:t>(May 2025 resubmission model)</w:t>
            </w:r>
          </w:p>
        </w:tc>
        <w:tc>
          <w:tcPr>
            <w:tcW w:w="4058" w:type="dxa"/>
            <w:gridSpan w:val="3"/>
            <w:vAlign w:val="center"/>
          </w:tcPr>
          <w:p w14:paraId="7CD489A5" w14:textId="54AAC4FA" w:rsidR="003C368F" w:rsidRPr="009D62E4" w:rsidRDefault="003C368F" w:rsidP="002B48FE">
            <w:pPr>
              <w:keepNext/>
              <w:keepLines/>
              <w:jc w:val="center"/>
              <w:rPr>
                <w:rFonts w:ascii="Arial Narrow" w:hAnsi="Arial Narrow"/>
                <w:b/>
                <w:bCs/>
                <w:sz w:val="20"/>
                <w:szCs w:val="20"/>
              </w:rPr>
            </w:pPr>
            <w:r w:rsidRPr="009D62E4">
              <w:rPr>
                <w:rFonts w:ascii="Arial Narrow" w:hAnsi="Arial Narrow"/>
                <w:b/>
                <w:bCs/>
                <w:sz w:val="20"/>
                <w:szCs w:val="20"/>
              </w:rPr>
              <w:t>dMMR</w:t>
            </w:r>
          </w:p>
        </w:tc>
      </w:tr>
      <w:tr w:rsidR="003C368F" w:rsidRPr="009D62E4" w14:paraId="7D256018" w14:textId="77777777" w:rsidTr="002B48FE">
        <w:tc>
          <w:tcPr>
            <w:tcW w:w="2263" w:type="dxa"/>
            <w:vAlign w:val="center"/>
          </w:tcPr>
          <w:p w14:paraId="33EEC59F" w14:textId="77777777" w:rsidR="003C368F" w:rsidRPr="009D62E4" w:rsidRDefault="003C368F" w:rsidP="002B48FE">
            <w:pPr>
              <w:keepNext/>
              <w:keepLines/>
              <w:jc w:val="left"/>
              <w:rPr>
                <w:rFonts w:ascii="Arial Narrow" w:hAnsi="Arial Narrow"/>
                <w:sz w:val="20"/>
                <w:szCs w:val="20"/>
              </w:rPr>
            </w:pPr>
          </w:p>
        </w:tc>
        <w:tc>
          <w:tcPr>
            <w:tcW w:w="1403" w:type="dxa"/>
            <w:vAlign w:val="center"/>
          </w:tcPr>
          <w:p w14:paraId="6A203263" w14:textId="77777777" w:rsidR="003C368F" w:rsidRPr="009D62E4" w:rsidRDefault="003C368F" w:rsidP="002B48FE">
            <w:pPr>
              <w:keepNext/>
              <w:keepLines/>
              <w:jc w:val="center"/>
              <w:rPr>
                <w:rFonts w:ascii="Arial Narrow" w:hAnsi="Arial Narrow"/>
                <w:b/>
                <w:bCs/>
                <w:sz w:val="20"/>
                <w:szCs w:val="20"/>
              </w:rPr>
            </w:pPr>
            <w:r w:rsidRPr="009D62E4">
              <w:rPr>
                <w:rFonts w:ascii="Arial Narrow" w:hAnsi="Arial Narrow"/>
                <w:b/>
                <w:bCs/>
                <w:sz w:val="20"/>
                <w:szCs w:val="20"/>
              </w:rPr>
              <w:t xml:space="preserve">Norman 2023 utilities </w:t>
            </w:r>
          </w:p>
          <w:p w14:paraId="7039EC32" w14:textId="77777777" w:rsidR="003C368F" w:rsidRPr="009D62E4" w:rsidRDefault="003C368F" w:rsidP="002B48FE">
            <w:pPr>
              <w:keepNext/>
              <w:keepLines/>
              <w:jc w:val="center"/>
              <w:rPr>
                <w:rFonts w:ascii="Arial Narrow" w:hAnsi="Arial Narrow"/>
                <w:b/>
                <w:bCs/>
                <w:sz w:val="20"/>
                <w:szCs w:val="20"/>
              </w:rPr>
            </w:pPr>
            <w:r w:rsidRPr="009D62E4">
              <w:rPr>
                <w:rFonts w:ascii="Arial Narrow" w:hAnsi="Arial Narrow"/>
                <w:b/>
                <w:bCs/>
                <w:sz w:val="20"/>
                <w:szCs w:val="20"/>
              </w:rPr>
              <w:t>(base case)</w:t>
            </w:r>
          </w:p>
        </w:tc>
        <w:tc>
          <w:tcPr>
            <w:tcW w:w="1293" w:type="dxa"/>
            <w:vAlign w:val="center"/>
          </w:tcPr>
          <w:p w14:paraId="792735CB" w14:textId="77777777" w:rsidR="003C368F" w:rsidRPr="009D62E4" w:rsidRDefault="003C368F" w:rsidP="002B48FE">
            <w:pPr>
              <w:keepNext/>
              <w:keepLines/>
              <w:jc w:val="center"/>
              <w:rPr>
                <w:rFonts w:ascii="Arial Narrow" w:hAnsi="Arial Narrow"/>
                <w:b/>
                <w:bCs/>
                <w:sz w:val="20"/>
                <w:szCs w:val="20"/>
              </w:rPr>
            </w:pPr>
            <w:r w:rsidRPr="009D62E4">
              <w:rPr>
                <w:rFonts w:ascii="Arial Narrow" w:hAnsi="Arial Narrow"/>
                <w:b/>
                <w:bCs/>
                <w:sz w:val="20"/>
                <w:szCs w:val="20"/>
              </w:rPr>
              <w:t>Viney 2011 utilities</w:t>
            </w:r>
          </w:p>
        </w:tc>
        <w:tc>
          <w:tcPr>
            <w:tcW w:w="1400" w:type="dxa"/>
            <w:vAlign w:val="center"/>
          </w:tcPr>
          <w:p w14:paraId="7047A1DB" w14:textId="77777777" w:rsidR="003C368F" w:rsidRPr="009D62E4" w:rsidRDefault="003C368F" w:rsidP="002B48FE">
            <w:pPr>
              <w:keepNext/>
              <w:keepLines/>
              <w:jc w:val="center"/>
              <w:rPr>
                <w:rFonts w:ascii="Arial Narrow" w:hAnsi="Arial Narrow"/>
                <w:b/>
                <w:bCs/>
                <w:sz w:val="20"/>
                <w:szCs w:val="20"/>
              </w:rPr>
            </w:pPr>
            <w:r w:rsidRPr="009D62E4">
              <w:rPr>
                <w:rFonts w:ascii="Arial Narrow" w:hAnsi="Arial Narrow"/>
                <w:b/>
                <w:bCs/>
                <w:sz w:val="20"/>
                <w:szCs w:val="20"/>
              </w:rPr>
              <w:t>Norman 2023 utilities, May 2025 model</w:t>
            </w:r>
          </w:p>
        </w:tc>
        <w:tc>
          <w:tcPr>
            <w:tcW w:w="1293" w:type="dxa"/>
            <w:vAlign w:val="center"/>
          </w:tcPr>
          <w:p w14:paraId="07194B2B" w14:textId="77777777" w:rsidR="003C368F" w:rsidRPr="009D62E4" w:rsidRDefault="003C368F" w:rsidP="002B48FE">
            <w:pPr>
              <w:keepNext/>
              <w:keepLines/>
              <w:jc w:val="center"/>
              <w:rPr>
                <w:rFonts w:ascii="Arial Narrow" w:hAnsi="Arial Narrow"/>
                <w:b/>
                <w:bCs/>
                <w:sz w:val="20"/>
                <w:szCs w:val="20"/>
              </w:rPr>
            </w:pPr>
            <w:r w:rsidRPr="009D62E4">
              <w:rPr>
                <w:rFonts w:ascii="Arial Narrow" w:hAnsi="Arial Narrow"/>
                <w:b/>
                <w:bCs/>
                <w:sz w:val="20"/>
                <w:szCs w:val="20"/>
              </w:rPr>
              <w:t>Viney 2011 utilities, May 2025 model</w:t>
            </w:r>
          </w:p>
        </w:tc>
        <w:tc>
          <w:tcPr>
            <w:tcW w:w="1365" w:type="dxa"/>
            <w:vAlign w:val="center"/>
          </w:tcPr>
          <w:p w14:paraId="706566CB" w14:textId="77777777" w:rsidR="003C368F" w:rsidRPr="009D62E4" w:rsidRDefault="003C368F" w:rsidP="002B48FE">
            <w:pPr>
              <w:keepNext/>
              <w:keepLines/>
              <w:jc w:val="center"/>
              <w:rPr>
                <w:rFonts w:ascii="Arial Narrow" w:hAnsi="Arial Narrow"/>
                <w:b/>
                <w:bCs/>
                <w:sz w:val="20"/>
                <w:szCs w:val="20"/>
              </w:rPr>
            </w:pPr>
            <w:r w:rsidRPr="009D62E4">
              <w:rPr>
                <w:rFonts w:ascii="Arial Narrow" w:hAnsi="Arial Narrow"/>
                <w:b/>
                <w:bCs/>
                <w:sz w:val="20"/>
                <w:szCs w:val="20"/>
              </w:rPr>
              <w:t>Viney 2011 utilities, Nov 2023 model</w:t>
            </w:r>
          </w:p>
        </w:tc>
      </w:tr>
      <w:tr w:rsidR="003C368F" w:rsidRPr="009D62E4" w14:paraId="2994E416" w14:textId="77777777" w:rsidTr="002B48FE">
        <w:tc>
          <w:tcPr>
            <w:tcW w:w="2263" w:type="dxa"/>
            <w:vAlign w:val="center"/>
          </w:tcPr>
          <w:p w14:paraId="1DE47DB8" w14:textId="77777777" w:rsidR="003C368F" w:rsidRPr="009D62E4" w:rsidRDefault="003C368F" w:rsidP="002B48FE">
            <w:pPr>
              <w:keepNext/>
              <w:keepLines/>
              <w:jc w:val="left"/>
              <w:rPr>
                <w:rFonts w:ascii="Arial Narrow" w:hAnsi="Arial Narrow"/>
                <w:sz w:val="20"/>
                <w:szCs w:val="20"/>
              </w:rPr>
            </w:pPr>
            <w:r w:rsidRPr="009D62E4">
              <w:rPr>
                <w:rFonts w:ascii="Arial Narrow" w:hAnsi="Arial Narrow"/>
                <w:sz w:val="20"/>
                <w:szCs w:val="20"/>
              </w:rPr>
              <w:t>Incremental cost</w:t>
            </w:r>
          </w:p>
        </w:tc>
        <w:tc>
          <w:tcPr>
            <w:tcW w:w="1403" w:type="dxa"/>
            <w:vAlign w:val="center"/>
          </w:tcPr>
          <w:p w14:paraId="61B7BF34" w14:textId="072A6196" w:rsidR="003C368F" w:rsidRPr="009D62E4" w:rsidRDefault="003C368F" w:rsidP="002B48FE">
            <w:pPr>
              <w:keepNext/>
              <w:keepLines/>
              <w:jc w:val="center"/>
              <w:rPr>
                <w:rFonts w:ascii="Arial Narrow" w:hAnsi="Arial Narrow"/>
                <w:sz w:val="20"/>
                <w:szCs w:val="20"/>
              </w:rPr>
            </w:pPr>
            <w:r w:rsidRPr="009D62E4">
              <w:rPr>
                <w:rFonts w:ascii="Arial Narrow" w:hAnsi="Arial Narrow"/>
                <w:sz w:val="20"/>
                <w:szCs w:val="20"/>
              </w:rPr>
              <w:t>$</w:t>
            </w:r>
            <w:r w:rsidR="00EC5F4F" w:rsidRPr="00EC5F4F">
              <w:rPr>
                <w:rFonts w:ascii="Arial Narrow" w:hAnsi="Arial Narrow"/>
                <w:color w:val="000000"/>
                <w:sz w:val="20"/>
                <w:szCs w:val="20"/>
                <w:shd w:val="solid" w:color="000000" w:fill="000000"/>
                <w14:textFill>
                  <w14:solidFill>
                    <w14:srgbClr w14:val="000000">
                      <w14:alpha w14:val="100000"/>
                    </w14:srgbClr>
                  </w14:solidFill>
                </w14:textFill>
              </w:rPr>
              <w:t>|</w:t>
            </w:r>
          </w:p>
        </w:tc>
        <w:tc>
          <w:tcPr>
            <w:tcW w:w="1293" w:type="dxa"/>
            <w:vAlign w:val="center"/>
          </w:tcPr>
          <w:p w14:paraId="612F130B" w14:textId="7C65DE48" w:rsidR="003C368F" w:rsidRPr="009D62E4" w:rsidRDefault="003C368F" w:rsidP="002B48FE">
            <w:pPr>
              <w:keepNext/>
              <w:keepLines/>
              <w:jc w:val="center"/>
              <w:rPr>
                <w:rFonts w:ascii="Arial Narrow" w:hAnsi="Arial Narrow"/>
                <w:sz w:val="20"/>
                <w:szCs w:val="20"/>
              </w:rPr>
            </w:pPr>
            <w:r w:rsidRPr="009D62E4">
              <w:rPr>
                <w:rFonts w:ascii="Arial Narrow" w:hAnsi="Arial Narrow"/>
                <w:sz w:val="20"/>
                <w:szCs w:val="20"/>
              </w:rPr>
              <w:t>$</w:t>
            </w:r>
            <w:r w:rsidR="00EC5F4F" w:rsidRPr="00EC5F4F">
              <w:rPr>
                <w:rFonts w:ascii="Arial Narrow" w:hAnsi="Arial Narrow" w:hint="eastAsia"/>
                <w:color w:val="000000"/>
                <w:w w:val="15"/>
                <w:sz w:val="20"/>
                <w:szCs w:val="20"/>
                <w:shd w:val="solid" w:color="000000" w:fill="000000"/>
                <w:fitText w:val="54" w:id="-662992123"/>
                <w14:textFill>
                  <w14:solidFill>
                    <w14:srgbClr w14:val="000000">
                      <w14:alpha w14:val="100000"/>
                    </w14:srgbClr>
                  </w14:solidFill>
                </w14:textFill>
              </w:rPr>
              <w:t xml:space="preserve">　</w:t>
            </w:r>
            <w:r w:rsidR="00EC5F4F" w:rsidRPr="00EC5F4F">
              <w:rPr>
                <w:rFonts w:ascii="Arial Narrow" w:hAnsi="Arial Narrow"/>
                <w:color w:val="000000"/>
                <w:w w:val="15"/>
                <w:sz w:val="20"/>
                <w:szCs w:val="20"/>
                <w:shd w:val="solid" w:color="000000" w:fill="000000"/>
                <w:fitText w:val="54" w:id="-662992123"/>
                <w14:textFill>
                  <w14:solidFill>
                    <w14:srgbClr w14:val="000000">
                      <w14:alpha w14:val="100000"/>
                    </w14:srgbClr>
                  </w14:solidFill>
                </w14:textFill>
              </w:rPr>
              <w:t>|</w:t>
            </w:r>
            <w:r w:rsidR="00EC5F4F" w:rsidRPr="00EC5F4F">
              <w:rPr>
                <w:rFonts w:ascii="Arial Narrow" w:hAnsi="Arial Narrow" w:hint="eastAsia"/>
                <w:color w:val="000000"/>
                <w:spacing w:val="-11"/>
                <w:w w:val="15"/>
                <w:sz w:val="20"/>
                <w:szCs w:val="20"/>
                <w:shd w:val="solid" w:color="000000" w:fill="000000"/>
                <w:fitText w:val="54" w:id="-662992123"/>
                <w14:textFill>
                  <w14:solidFill>
                    <w14:srgbClr w14:val="000000">
                      <w14:alpha w14:val="100000"/>
                    </w14:srgbClr>
                  </w14:solidFill>
                </w14:textFill>
              </w:rPr>
              <w:t xml:space="preserve">　</w:t>
            </w:r>
          </w:p>
        </w:tc>
        <w:tc>
          <w:tcPr>
            <w:tcW w:w="1400" w:type="dxa"/>
            <w:vAlign w:val="center"/>
          </w:tcPr>
          <w:p w14:paraId="65FA6F13" w14:textId="57D2FF24" w:rsidR="003C368F" w:rsidRPr="009D62E4" w:rsidRDefault="003C368F" w:rsidP="002B48FE">
            <w:pPr>
              <w:keepNext/>
              <w:keepLines/>
              <w:jc w:val="center"/>
              <w:rPr>
                <w:rFonts w:ascii="Arial Narrow" w:hAnsi="Arial Narrow"/>
                <w:sz w:val="20"/>
                <w:szCs w:val="20"/>
              </w:rPr>
            </w:pPr>
            <w:r w:rsidRPr="009D62E4">
              <w:rPr>
                <w:rFonts w:ascii="Arial Narrow" w:hAnsi="Arial Narrow"/>
                <w:sz w:val="20"/>
                <w:szCs w:val="20"/>
              </w:rPr>
              <w:t>$</w:t>
            </w:r>
            <w:r w:rsidR="00EC5F4F" w:rsidRPr="00EC5F4F">
              <w:rPr>
                <w:rFonts w:ascii="Arial Narrow" w:hAnsi="Arial Narrow"/>
                <w:color w:val="000000"/>
                <w:sz w:val="20"/>
                <w:szCs w:val="20"/>
                <w:shd w:val="solid" w:color="000000" w:fill="000000"/>
                <w14:textFill>
                  <w14:solidFill>
                    <w14:srgbClr w14:val="000000">
                      <w14:alpha w14:val="100000"/>
                    </w14:srgbClr>
                  </w14:solidFill>
                </w14:textFill>
              </w:rPr>
              <w:t>|</w:t>
            </w:r>
          </w:p>
        </w:tc>
        <w:tc>
          <w:tcPr>
            <w:tcW w:w="1293" w:type="dxa"/>
            <w:vAlign w:val="center"/>
          </w:tcPr>
          <w:p w14:paraId="53842330" w14:textId="49101489" w:rsidR="003C368F" w:rsidRPr="009D62E4" w:rsidRDefault="003C368F" w:rsidP="002B48FE">
            <w:pPr>
              <w:keepNext/>
              <w:keepLines/>
              <w:jc w:val="center"/>
              <w:rPr>
                <w:rFonts w:ascii="Arial Narrow" w:hAnsi="Arial Narrow"/>
                <w:sz w:val="20"/>
                <w:szCs w:val="20"/>
              </w:rPr>
            </w:pPr>
            <w:r w:rsidRPr="009D62E4">
              <w:rPr>
                <w:rFonts w:ascii="Arial Narrow" w:hAnsi="Arial Narrow"/>
                <w:sz w:val="20"/>
                <w:szCs w:val="20"/>
              </w:rPr>
              <w:t>$</w:t>
            </w:r>
            <w:r w:rsidR="00EC5F4F" w:rsidRPr="00EC5F4F">
              <w:rPr>
                <w:rFonts w:ascii="Arial Narrow" w:hAnsi="Arial Narrow" w:hint="eastAsia"/>
                <w:color w:val="000000"/>
                <w:w w:val="15"/>
                <w:sz w:val="20"/>
                <w:szCs w:val="20"/>
                <w:shd w:val="solid" w:color="000000" w:fill="000000"/>
                <w:fitText w:val="55" w:id="-662992122"/>
                <w14:textFill>
                  <w14:solidFill>
                    <w14:srgbClr w14:val="000000">
                      <w14:alpha w14:val="100000"/>
                    </w14:srgbClr>
                  </w14:solidFill>
                </w14:textFill>
              </w:rPr>
              <w:t xml:space="preserve">　</w:t>
            </w:r>
            <w:r w:rsidR="00EC5F4F" w:rsidRPr="00EC5F4F">
              <w:rPr>
                <w:rFonts w:ascii="Arial Narrow" w:hAnsi="Arial Narrow"/>
                <w:color w:val="000000"/>
                <w:w w:val="15"/>
                <w:sz w:val="20"/>
                <w:szCs w:val="20"/>
                <w:shd w:val="solid" w:color="000000" w:fill="000000"/>
                <w:fitText w:val="55" w:id="-662992122"/>
                <w14:textFill>
                  <w14:solidFill>
                    <w14:srgbClr w14:val="000000">
                      <w14:alpha w14:val="100000"/>
                    </w14:srgbClr>
                  </w14:solidFill>
                </w14:textFill>
              </w:rPr>
              <w:t>|</w:t>
            </w:r>
            <w:r w:rsidR="00EC5F4F" w:rsidRPr="00EC5F4F">
              <w:rPr>
                <w:rFonts w:ascii="Arial Narrow" w:hAnsi="Arial Narrow" w:hint="eastAsia"/>
                <w:color w:val="000000"/>
                <w:spacing w:val="-10"/>
                <w:w w:val="15"/>
                <w:sz w:val="20"/>
                <w:szCs w:val="20"/>
                <w:shd w:val="solid" w:color="000000" w:fill="000000"/>
                <w:fitText w:val="55" w:id="-662992122"/>
                <w14:textFill>
                  <w14:solidFill>
                    <w14:srgbClr w14:val="000000">
                      <w14:alpha w14:val="100000"/>
                    </w14:srgbClr>
                  </w14:solidFill>
                </w14:textFill>
              </w:rPr>
              <w:t xml:space="preserve">　</w:t>
            </w:r>
          </w:p>
        </w:tc>
        <w:tc>
          <w:tcPr>
            <w:tcW w:w="1365" w:type="dxa"/>
            <w:vAlign w:val="center"/>
          </w:tcPr>
          <w:p w14:paraId="0F46C8E0" w14:textId="7E753C1F" w:rsidR="003C368F" w:rsidRPr="009D62E4" w:rsidRDefault="003C368F" w:rsidP="002B48FE">
            <w:pPr>
              <w:keepNext/>
              <w:keepLines/>
              <w:jc w:val="center"/>
              <w:rPr>
                <w:rFonts w:ascii="Arial Narrow" w:hAnsi="Arial Narrow"/>
                <w:sz w:val="20"/>
                <w:szCs w:val="20"/>
              </w:rPr>
            </w:pPr>
            <w:r w:rsidRPr="009D62E4">
              <w:rPr>
                <w:rFonts w:ascii="Arial Narrow" w:hAnsi="Arial Narrow"/>
                <w:sz w:val="20"/>
                <w:szCs w:val="20"/>
              </w:rPr>
              <w:t>$</w:t>
            </w:r>
            <w:r w:rsidR="00EC5F4F" w:rsidRPr="006A3DD4">
              <w:rPr>
                <w:rFonts w:ascii="Arial Narrow" w:hAnsi="Arial Narrow" w:hint="eastAsia"/>
                <w:color w:val="000000"/>
                <w:w w:val="15"/>
                <w:sz w:val="20"/>
                <w:szCs w:val="20"/>
                <w:shd w:val="solid" w:color="000000" w:fill="000000"/>
                <w:fitText w:val="22" w:id="-662992121"/>
                <w14:textFill>
                  <w14:solidFill>
                    <w14:srgbClr w14:val="000000">
                      <w14:alpha w14:val="100000"/>
                    </w14:srgbClr>
                  </w14:solidFill>
                </w14:textFill>
              </w:rPr>
              <w:t xml:space="preserve">　</w:t>
            </w:r>
            <w:r w:rsidR="00EC5F4F" w:rsidRPr="006A3DD4">
              <w:rPr>
                <w:rFonts w:ascii="Arial Narrow" w:hAnsi="Arial Narrow"/>
                <w:color w:val="000000"/>
                <w:w w:val="15"/>
                <w:sz w:val="20"/>
                <w:szCs w:val="20"/>
                <w:shd w:val="solid" w:color="000000" w:fill="000000"/>
                <w:fitText w:val="22" w:id="-662992121"/>
                <w14:textFill>
                  <w14:solidFill>
                    <w14:srgbClr w14:val="000000">
                      <w14:alpha w14:val="100000"/>
                    </w14:srgbClr>
                  </w14:solidFill>
                </w14:textFill>
              </w:rPr>
              <w:t>|</w:t>
            </w:r>
            <w:r w:rsidR="00EC5F4F" w:rsidRPr="006A3DD4">
              <w:rPr>
                <w:rFonts w:ascii="Arial Narrow" w:hAnsi="Arial Narrow" w:hint="eastAsia"/>
                <w:color w:val="000000"/>
                <w:spacing w:val="-43"/>
                <w:w w:val="15"/>
                <w:sz w:val="20"/>
                <w:szCs w:val="20"/>
                <w:shd w:val="solid" w:color="000000" w:fill="000000"/>
                <w:fitText w:val="22" w:id="-662992121"/>
                <w14:textFill>
                  <w14:solidFill>
                    <w14:srgbClr w14:val="000000">
                      <w14:alpha w14:val="100000"/>
                    </w14:srgbClr>
                  </w14:solidFill>
                </w14:textFill>
              </w:rPr>
              <w:t xml:space="preserve">　</w:t>
            </w:r>
          </w:p>
        </w:tc>
      </w:tr>
      <w:tr w:rsidR="003C368F" w:rsidRPr="009D62E4" w14:paraId="17736C65" w14:textId="77777777" w:rsidTr="002B48FE">
        <w:tc>
          <w:tcPr>
            <w:tcW w:w="2263" w:type="dxa"/>
            <w:vAlign w:val="center"/>
          </w:tcPr>
          <w:p w14:paraId="4FFEE7FF" w14:textId="77777777" w:rsidR="003C368F" w:rsidRPr="009D62E4" w:rsidRDefault="003C368F" w:rsidP="002B48FE">
            <w:pPr>
              <w:keepNext/>
              <w:keepLines/>
              <w:jc w:val="left"/>
              <w:rPr>
                <w:rFonts w:ascii="Arial Narrow" w:hAnsi="Arial Narrow"/>
                <w:sz w:val="20"/>
                <w:szCs w:val="20"/>
              </w:rPr>
            </w:pPr>
            <w:r w:rsidRPr="009D62E4">
              <w:rPr>
                <w:rFonts w:ascii="Arial Narrow" w:hAnsi="Arial Narrow"/>
                <w:sz w:val="20"/>
                <w:szCs w:val="20"/>
              </w:rPr>
              <w:t>Incremental LYG</w:t>
            </w:r>
          </w:p>
        </w:tc>
        <w:tc>
          <w:tcPr>
            <w:tcW w:w="1403" w:type="dxa"/>
            <w:vAlign w:val="center"/>
          </w:tcPr>
          <w:p w14:paraId="011710D6" w14:textId="77777777" w:rsidR="003C368F" w:rsidRPr="009D62E4" w:rsidRDefault="003C368F" w:rsidP="002B48FE">
            <w:pPr>
              <w:keepNext/>
              <w:keepLines/>
              <w:jc w:val="center"/>
              <w:rPr>
                <w:rFonts w:ascii="Arial Narrow" w:hAnsi="Arial Narrow"/>
                <w:sz w:val="20"/>
                <w:szCs w:val="20"/>
              </w:rPr>
            </w:pPr>
            <w:r w:rsidRPr="009D62E4">
              <w:rPr>
                <w:rFonts w:ascii="Arial Narrow" w:hAnsi="Arial Narrow"/>
                <w:sz w:val="20"/>
                <w:szCs w:val="20"/>
              </w:rPr>
              <w:t>0.4621</w:t>
            </w:r>
          </w:p>
        </w:tc>
        <w:tc>
          <w:tcPr>
            <w:tcW w:w="1293" w:type="dxa"/>
            <w:vAlign w:val="center"/>
          </w:tcPr>
          <w:p w14:paraId="6CED8422" w14:textId="77777777" w:rsidR="003C368F" w:rsidRPr="009D62E4" w:rsidRDefault="003C368F" w:rsidP="002B48FE">
            <w:pPr>
              <w:keepNext/>
              <w:keepLines/>
              <w:jc w:val="center"/>
              <w:rPr>
                <w:rFonts w:ascii="Arial Narrow" w:hAnsi="Arial Narrow"/>
                <w:sz w:val="20"/>
                <w:szCs w:val="20"/>
              </w:rPr>
            </w:pPr>
            <w:r w:rsidRPr="009D62E4">
              <w:rPr>
                <w:rFonts w:ascii="Arial Narrow" w:hAnsi="Arial Narrow"/>
                <w:sz w:val="20"/>
                <w:szCs w:val="20"/>
              </w:rPr>
              <w:t>0.4621</w:t>
            </w:r>
          </w:p>
        </w:tc>
        <w:tc>
          <w:tcPr>
            <w:tcW w:w="1400" w:type="dxa"/>
            <w:vAlign w:val="center"/>
          </w:tcPr>
          <w:p w14:paraId="6EF2F480" w14:textId="77777777" w:rsidR="003C368F" w:rsidRPr="009D62E4" w:rsidRDefault="003C368F" w:rsidP="002B48FE">
            <w:pPr>
              <w:keepNext/>
              <w:keepLines/>
              <w:jc w:val="center"/>
              <w:rPr>
                <w:rFonts w:ascii="Arial Narrow" w:hAnsi="Arial Narrow"/>
                <w:sz w:val="20"/>
                <w:szCs w:val="20"/>
              </w:rPr>
            </w:pPr>
            <w:r w:rsidRPr="009D62E4">
              <w:rPr>
                <w:rFonts w:ascii="Arial Narrow" w:hAnsi="Arial Narrow"/>
                <w:sz w:val="20"/>
                <w:szCs w:val="20"/>
              </w:rPr>
              <w:t>1.2078</w:t>
            </w:r>
          </w:p>
        </w:tc>
        <w:tc>
          <w:tcPr>
            <w:tcW w:w="1293" w:type="dxa"/>
            <w:vAlign w:val="center"/>
          </w:tcPr>
          <w:p w14:paraId="799ACA4F" w14:textId="77777777" w:rsidR="003C368F" w:rsidRPr="009D62E4" w:rsidRDefault="003C368F" w:rsidP="002B48FE">
            <w:pPr>
              <w:keepNext/>
              <w:keepLines/>
              <w:jc w:val="center"/>
              <w:rPr>
                <w:rFonts w:ascii="Arial Narrow" w:hAnsi="Arial Narrow"/>
                <w:sz w:val="20"/>
                <w:szCs w:val="20"/>
              </w:rPr>
            </w:pPr>
            <w:r w:rsidRPr="009D62E4">
              <w:rPr>
                <w:rFonts w:ascii="Arial Narrow" w:hAnsi="Arial Narrow"/>
                <w:sz w:val="20"/>
                <w:szCs w:val="20"/>
              </w:rPr>
              <w:t>1.2078</w:t>
            </w:r>
          </w:p>
        </w:tc>
        <w:tc>
          <w:tcPr>
            <w:tcW w:w="1365" w:type="dxa"/>
            <w:vAlign w:val="center"/>
          </w:tcPr>
          <w:p w14:paraId="4250239F" w14:textId="77777777" w:rsidR="003C368F" w:rsidRPr="009D62E4" w:rsidRDefault="003C368F" w:rsidP="002B48FE">
            <w:pPr>
              <w:keepNext/>
              <w:keepLines/>
              <w:jc w:val="center"/>
              <w:rPr>
                <w:rFonts w:ascii="Arial Narrow" w:hAnsi="Arial Narrow"/>
                <w:sz w:val="20"/>
                <w:szCs w:val="20"/>
              </w:rPr>
            </w:pPr>
            <w:r w:rsidRPr="009D62E4">
              <w:rPr>
                <w:rFonts w:ascii="Arial Narrow" w:hAnsi="Arial Narrow"/>
                <w:sz w:val="20"/>
                <w:szCs w:val="20"/>
              </w:rPr>
              <w:t>1.0820</w:t>
            </w:r>
          </w:p>
        </w:tc>
      </w:tr>
      <w:tr w:rsidR="003C368F" w:rsidRPr="009D62E4" w14:paraId="46179DEF" w14:textId="77777777" w:rsidTr="002B48FE">
        <w:tc>
          <w:tcPr>
            <w:tcW w:w="2263" w:type="dxa"/>
            <w:vAlign w:val="center"/>
          </w:tcPr>
          <w:p w14:paraId="42122C2B" w14:textId="77777777" w:rsidR="003C368F" w:rsidRPr="009D62E4" w:rsidRDefault="003C368F" w:rsidP="002B48FE">
            <w:pPr>
              <w:keepNext/>
              <w:keepLines/>
              <w:jc w:val="left"/>
              <w:rPr>
                <w:rFonts w:ascii="Arial Narrow" w:hAnsi="Arial Narrow"/>
                <w:sz w:val="20"/>
                <w:szCs w:val="20"/>
              </w:rPr>
            </w:pPr>
            <w:r w:rsidRPr="009D62E4">
              <w:rPr>
                <w:rFonts w:ascii="Arial Narrow" w:hAnsi="Arial Narrow"/>
                <w:sz w:val="20"/>
                <w:szCs w:val="20"/>
              </w:rPr>
              <w:t>Incremental QALY</w:t>
            </w:r>
          </w:p>
        </w:tc>
        <w:tc>
          <w:tcPr>
            <w:tcW w:w="1403" w:type="dxa"/>
            <w:vAlign w:val="center"/>
          </w:tcPr>
          <w:p w14:paraId="4E35406B" w14:textId="77777777" w:rsidR="003C368F" w:rsidRPr="009D62E4" w:rsidRDefault="003C368F" w:rsidP="002B48FE">
            <w:pPr>
              <w:keepNext/>
              <w:keepLines/>
              <w:jc w:val="center"/>
              <w:rPr>
                <w:rFonts w:ascii="Arial Narrow" w:hAnsi="Arial Narrow"/>
                <w:sz w:val="20"/>
                <w:szCs w:val="20"/>
              </w:rPr>
            </w:pPr>
            <w:r w:rsidRPr="009D62E4">
              <w:rPr>
                <w:rFonts w:ascii="Arial Narrow" w:hAnsi="Arial Narrow"/>
                <w:sz w:val="20"/>
                <w:szCs w:val="20"/>
              </w:rPr>
              <w:t>0.4019</w:t>
            </w:r>
          </w:p>
        </w:tc>
        <w:tc>
          <w:tcPr>
            <w:tcW w:w="1293" w:type="dxa"/>
            <w:vAlign w:val="center"/>
          </w:tcPr>
          <w:p w14:paraId="6BF517B1" w14:textId="77777777" w:rsidR="003C368F" w:rsidRPr="009D62E4" w:rsidRDefault="003C368F" w:rsidP="002B48FE">
            <w:pPr>
              <w:keepNext/>
              <w:keepLines/>
              <w:jc w:val="center"/>
              <w:rPr>
                <w:rFonts w:ascii="Arial Narrow" w:hAnsi="Arial Narrow"/>
                <w:sz w:val="20"/>
                <w:szCs w:val="20"/>
              </w:rPr>
            </w:pPr>
            <w:r w:rsidRPr="009D62E4">
              <w:rPr>
                <w:rFonts w:ascii="Arial Narrow" w:hAnsi="Arial Narrow"/>
                <w:sz w:val="20"/>
                <w:szCs w:val="20"/>
              </w:rPr>
              <w:t>0.3578</w:t>
            </w:r>
          </w:p>
        </w:tc>
        <w:tc>
          <w:tcPr>
            <w:tcW w:w="1400" w:type="dxa"/>
            <w:vAlign w:val="center"/>
          </w:tcPr>
          <w:p w14:paraId="349AE4CD" w14:textId="77777777" w:rsidR="003C368F" w:rsidRPr="009D62E4" w:rsidRDefault="003C368F" w:rsidP="002B48FE">
            <w:pPr>
              <w:keepNext/>
              <w:keepLines/>
              <w:jc w:val="center"/>
              <w:rPr>
                <w:rFonts w:ascii="Arial Narrow" w:hAnsi="Arial Narrow"/>
                <w:sz w:val="20"/>
                <w:szCs w:val="20"/>
              </w:rPr>
            </w:pPr>
            <w:r w:rsidRPr="009D62E4">
              <w:rPr>
                <w:rFonts w:ascii="Arial Narrow" w:hAnsi="Arial Narrow"/>
                <w:sz w:val="20"/>
                <w:szCs w:val="20"/>
              </w:rPr>
              <w:t>1.0799</w:t>
            </w:r>
          </w:p>
        </w:tc>
        <w:tc>
          <w:tcPr>
            <w:tcW w:w="1293" w:type="dxa"/>
            <w:vAlign w:val="center"/>
          </w:tcPr>
          <w:p w14:paraId="35485DEC" w14:textId="77777777" w:rsidR="003C368F" w:rsidRPr="009D62E4" w:rsidRDefault="003C368F" w:rsidP="002B48FE">
            <w:pPr>
              <w:keepNext/>
              <w:keepLines/>
              <w:jc w:val="center"/>
              <w:rPr>
                <w:rFonts w:ascii="Arial Narrow" w:hAnsi="Arial Narrow"/>
                <w:sz w:val="20"/>
                <w:szCs w:val="20"/>
              </w:rPr>
            </w:pPr>
            <w:r w:rsidRPr="009D62E4">
              <w:rPr>
                <w:rFonts w:ascii="Arial Narrow" w:hAnsi="Arial Narrow"/>
                <w:sz w:val="20"/>
                <w:szCs w:val="20"/>
              </w:rPr>
              <w:t>0.9567</w:t>
            </w:r>
          </w:p>
        </w:tc>
        <w:tc>
          <w:tcPr>
            <w:tcW w:w="1365" w:type="dxa"/>
            <w:vAlign w:val="center"/>
          </w:tcPr>
          <w:p w14:paraId="3447EB38" w14:textId="77777777" w:rsidR="003C368F" w:rsidRPr="009D62E4" w:rsidRDefault="003C368F" w:rsidP="002B48FE">
            <w:pPr>
              <w:keepNext/>
              <w:keepLines/>
              <w:jc w:val="center"/>
              <w:rPr>
                <w:rFonts w:ascii="Arial Narrow" w:hAnsi="Arial Narrow"/>
                <w:sz w:val="20"/>
                <w:szCs w:val="20"/>
              </w:rPr>
            </w:pPr>
            <w:r w:rsidRPr="009D62E4">
              <w:rPr>
                <w:rFonts w:ascii="Arial Narrow" w:hAnsi="Arial Narrow"/>
                <w:sz w:val="20"/>
                <w:szCs w:val="20"/>
              </w:rPr>
              <w:t>0.8631</w:t>
            </w:r>
          </w:p>
        </w:tc>
      </w:tr>
      <w:tr w:rsidR="003C368F" w:rsidRPr="009D62E4" w14:paraId="707E547D" w14:textId="77777777" w:rsidTr="002B48FE">
        <w:tc>
          <w:tcPr>
            <w:tcW w:w="2263" w:type="dxa"/>
            <w:vAlign w:val="center"/>
          </w:tcPr>
          <w:p w14:paraId="1312A475" w14:textId="77777777" w:rsidR="003C368F" w:rsidRPr="009D62E4" w:rsidRDefault="003C368F" w:rsidP="002B48FE">
            <w:pPr>
              <w:keepNext/>
              <w:keepLines/>
              <w:jc w:val="left"/>
              <w:rPr>
                <w:rFonts w:ascii="Arial Narrow" w:hAnsi="Arial Narrow"/>
                <w:sz w:val="20"/>
                <w:szCs w:val="20"/>
              </w:rPr>
            </w:pPr>
            <w:r w:rsidRPr="009D62E4">
              <w:rPr>
                <w:rFonts w:ascii="Arial Narrow" w:hAnsi="Arial Narrow"/>
                <w:sz w:val="20"/>
                <w:szCs w:val="20"/>
              </w:rPr>
              <w:t>ICER</w:t>
            </w:r>
          </w:p>
        </w:tc>
        <w:tc>
          <w:tcPr>
            <w:tcW w:w="1403" w:type="dxa"/>
            <w:vAlign w:val="center"/>
          </w:tcPr>
          <w:p w14:paraId="4D3BCCAF" w14:textId="643BB48D" w:rsidR="003C368F" w:rsidRPr="009D62E4" w:rsidRDefault="003C368F" w:rsidP="002B48FE">
            <w:pPr>
              <w:keepNext/>
              <w:keepLines/>
              <w:jc w:val="center"/>
              <w:rPr>
                <w:rFonts w:ascii="Arial Narrow" w:hAnsi="Arial Narrow"/>
                <w:sz w:val="20"/>
                <w:szCs w:val="20"/>
              </w:rPr>
            </w:pPr>
            <w:r w:rsidRPr="009D62E4">
              <w:rPr>
                <w:rFonts w:ascii="Arial Narrow" w:hAnsi="Arial Narrow"/>
                <w:sz w:val="20"/>
                <w:szCs w:val="20"/>
              </w:rPr>
              <w:t>$</w:t>
            </w:r>
            <w:r w:rsidR="00EC5F4F" w:rsidRPr="00EC5F4F">
              <w:rPr>
                <w:rFonts w:ascii="Arial Narrow" w:hAnsi="Arial Narrow"/>
                <w:color w:val="000000"/>
                <w:spacing w:val="198"/>
                <w:sz w:val="20"/>
                <w:szCs w:val="20"/>
                <w:shd w:val="solid" w:color="000000" w:fill="000000"/>
                <w:fitText w:val="284" w:id="-662992120"/>
                <w14:textFill>
                  <w14:solidFill>
                    <w14:srgbClr w14:val="000000">
                      <w14:alpha w14:val="100000"/>
                    </w14:srgbClr>
                  </w14:solidFill>
                </w14:textFill>
              </w:rPr>
              <w:t>|</w:t>
            </w:r>
            <w:r w:rsidR="00EC5F4F" w:rsidRPr="00EC5F4F">
              <w:rPr>
                <w:rFonts w:ascii="Arial Narrow" w:hAnsi="Arial Narrow"/>
                <w:color w:val="000000"/>
                <w:spacing w:val="1"/>
                <w:sz w:val="20"/>
                <w:szCs w:val="20"/>
                <w:shd w:val="solid" w:color="000000" w:fill="000000"/>
                <w:fitText w:val="284" w:id="-662992120"/>
                <w14:textFill>
                  <w14:solidFill>
                    <w14:srgbClr w14:val="000000">
                      <w14:alpha w14:val="100000"/>
                    </w14:srgbClr>
                  </w14:solidFill>
                </w14:textFill>
              </w:rPr>
              <w:t>|</w:t>
            </w:r>
            <w:r w:rsidR="007548D3">
              <w:rPr>
                <w:rFonts w:ascii="Arial Narrow" w:hAnsi="Arial Narrow"/>
                <w:sz w:val="20"/>
                <w:szCs w:val="20"/>
                <w:vertAlign w:val="superscript"/>
              </w:rPr>
              <w:t xml:space="preserve"> 1</w:t>
            </w:r>
            <w:r w:rsidRPr="009D62E4">
              <w:rPr>
                <w:rFonts w:ascii="Arial Narrow" w:hAnsi="Arial Narrow"/>
                <w:sz w:val="20"/>
                <w:szCs w:val="20"/>
              </w:rPr>
              <w:t>/QALY</w:t>
            </w:r>
          </w:p>
        </w:tc>
        <w:tc>
          <w:tcPr>
            <w:tcW w:w="1293" w:type="dxa"/>
            <w:vAlign w:val="center"/>
          </w:tcPr>
          <w:p w14:paraId="0A28278D" w14:textId="3C564B78" w:rsidR="003C368F" w:rsidRPr="009D62E4" w:rsidRDefault="003C368F" w:rsidP="002B48FE">
            <w:pPr>
              <w:keepNext/>
              <w:keepLines/>
              <w:jc w:val="center"/>
              <w:rPr>
                <w:rFonts w:ascii="Arial Narrow" w:hAnsi="Arial Narrow"/>
                <w:sz w:val="20"/>
                <w:szCs w:val="20"/>
              </w:rPr>
            </w:pPr>
            <w:r w:rsidRPr="009D62E4">
              <w:rPr>
                <w:rFonts w:ascii="Arial Narrow" w:hAnsi="Arial Narrow"/>
                <w:sz w:val="20"/>
                <w:szCs w:val="20"/>
              </w:rPr>
              <w:t>$</w:t>
            </w:r>
            <w:r w:rsidR="00EC5F4F" w:rsidRPr="00EC5F4F">
              <w:rPr>
                <w:rFonts w:ascii="Arial Narrow" w:hAnsi="Arial Narrow" w:hint="eastAsia"/>
                <w:color w:val="000000"/>
                <w:w w:val="15"/>
                <w:sz w:val="20"/>
                <w:szCs w:val="20"/>
                <w:shd w:val="solid" w:color="000000" w:fill="000000"/>
                <w:fitText w:val="54" w:id="-662992119"/>
                <w14:textFill>
                  <w14:solidFill>
                    <w14:srgbClr w14:val="000000">
                      <w14:alpha w14:val="100000"/>
                    </w14:srgbClr>
                  </w14:solidFill>
                </w14:textFill>
              </w:rPr>
              <w:t xml:space="preserve">　</w:t>
            </w:r>
            <w:r w:rsidR="00EC5F4F" w:rsidRPr="00EC5F4F">
              <w:rPr>
                <w:rFonts w:ascii="Arial Narrow" w:hAnsi="Arial Narrow"/>
                <w:color w:val="000000"/>
                <w:w w:val="15"/>
                <w:sz w:val="20"/>
                <w:szCs w:val="20"/>
                <w:shd w:val="solid" w:color="000000" w:fill="000000"/>
                <w:fitText w:val="54" w:id="-662992119"/>
                <w14:textFill>
                  <w14:solidFill>
                    <w14:srgbClr w14:val="000000">
                      <w14:alpha w14:val="100000"/>
                    </w14:srgbClr>
                  </w14:solidFill>
                </w14:textFill>
              </w:rPr>
              <w:t>|</w:t>
            </w:r>
            <w:r w:rsidR="00EC5F4F" w:rsidRPr="00EC5F4F">
              <w:rPr>
                <w:rFonts w:ascii="Arial Narrow" w:hAnsi="Arial Narrow" w:hint="eastAsia"/>
                <w:color w:val="000000"/>
                <w:spacing w:val="-11"/>
                <w:w w:val="15"/>
                <w:sz w:val="20"/>
                <w:szCs w:val="20"/>
                <w:shd w:val="solid" w:color="000000" w:fill="000000"/>
                <w:fitText w:val="54" w:id="-662992119"/>
                <w14:textFill>
                  <w14:solidFill>
                    <w14:srgbClr w14:val="000000">
                      <w14:alpha w14:val="100000"/>
                    </w14:srgbClr>
                  </w14:solidFill>
                </w14:textFill>
              </w:rPr>
              <w:t xml:space="preserve">　</w:t>
            </w:r>
            <w:r w:rsidR="007548D3">
              <w:rPr>
                <w:rFonts w:ascii="Arial Narrow" w:hAnsi="Arial Narrow"/>
                <w:sz w:val="20"/>
                <w:szCs w:val="20"/>
                <w:vertAlign w:val="superscript"/>
              </w:rPr>
              <w:t xml:space="preserve"> 2</w:t>
            </w:r>
            <w:r w:rsidRPr="009D62E4">
              <w:rPr>
                <w:rFonts w:ascii="Arial Narrow" w:hAnsi="Arial Narrow"/>
                <w:sz w:val="20"/>
                <w:szCs w:val="20"/>
              </w:rPr>
              <w:t>/QALY</w:t>
            </w:r>
          </w:p>
        </w:tc>
        <w:tc>
          <w:tcPr>
            <w:tcW w:w="1400" w:type="dxa"/>
            <w:vAlign w:val="center"/>
          </w:tcPr>
          <w:p w14:paraId="4181F4C2" w14:textId="0BF5DD7E" w:rsidR="003C368F" w:rsidRPr="009D62E4" w:rsidRDefault="003C368F" w:rsidP="002B48FE">
            <w:pPr>
              <w:keepNext/>
              <w:keepLines/>
              <w:jc w:val="center"/>
              <w:rPr>
                <w:rFonts w:ascii="Arial Narrow" w:hAnsi="Arial Narrow"/>
                <w:sz w:val="20"/>
                <w:szCs w:val="20"/>
              </w:rPr>
            </w:pPr>
            <w:r w:rsidRPr="009D62E4">
              <w:rPr>
                <w:rFonts w:ascii="Arial Narrow" w:hAnsi="Arial Narrow"/>
                <w:sz w:val="20"/>
                <w:szCs w:val="20"/>
              </w:rPr>
              <w:t>$</w:t>
            </w:r>
            <w:r w:rsidR="00EC5F4F" w:rsidRPr="00EC5F4F">
              <w:rPr>
                <w:rFonts w:ascii="Arial Narrow" w:hAnsi="Arial Narrow"/>
                <w:color w:val="000000"/>
                <w:spacing w:val="197"/>
                <w:sz w:val="20"/>
                <w:szCs w:val="20"/>
                <w:shd w:val="solid" w:color="000000" w:fill="000000"/>
                <w:fitText w:val="283" w:id="-662992118"/>
                <w14:textFill>
                  <w14:solidFill>
                    <w14:srgbClr w14:val="000000">
                      <w14:alpha w14:val="100000"/>
                    </w14:srgbClr>
                  </w14:solidFill>
                </w14:textFill>
              </w:rPr>
              <w:t>|</w:t>
            </w:r>
            <w:r w:rsidR="00EC5F4F" w:rsidRPr="00EC5F4F">
              <w:rPr>
                <w:rFonts w:ascii="Arial Narrow" w:hAnsi="Arial Narrow"/>
                <w:color w:val="000000"/>
                <w:spacing w:val="1"/>
                <w:sz w:val="20"/>
                <w:szCs w:val="20"/>
                <w:shd w:val="solid" w:color="000000" w:fill="000000"/>
                <w:fitText w:val="283" w:id="-662992118"/>
                <w14:textFill>
                  <w14:solidFill>
                    <w14:srgbClr w14:val="000000">
                      <w14:alpha w14:val="100000"/>
                    </w14:srgbClr>
                  </w14:solidFill>
                </w14:textFill>
              </w:rPr>
              <w:t>|</w:t>
            </w:r>
            <w:r w:rsidR="007548D3">
              <w:rPr>
                <w:rFonts w:ascii="Arial Narrow" w:hAnsi="Arial Narrow"/>
                <w:sz w:val="20"/>
                <w:szCs w:val="20"/>
                <w:vertAlign w:val="superscript"/>
              </w:rPr>
              <w:t xml:space="preserve"> 3</w:t>
            </w:r>
            <w:r w:rsidRPr="009D62E4">
              <w:rPr>
                <w:rFonts w:ascii="Arial Narrow" w:hAnsi="Arial Narrow"/>
                <w:sz w:val="20"/>
                <w:szCs w:val="20"/>
              </w:rPr>
              <w:t>/QALY</w:t>
            </w:r>
          </w:p>
        </w:tc>
        <w:tc>
          <w:tcPr>
            <w:tcW w:w="1293" w:type="dxa"/>
            <w:vAlign w:val="center"/>
          </w:tcPr>
          <w:p w14:paraId="31979A95" w14:textId="0110BE74" w:rsidR="003C368F" w:rsidRPr="009D62E4" w:rsidRDefault="003C368F" w:rsidP="002B48FE">
            <w:pPr>
              <w:keepNext/>
              <w:keepLines/>
              <w:jc w:val="center"/>
              <w:rPr>
                <w:rFonts w:ascii="Arial Narrow" w:hAnsi="Arial Narrow"/>
                <w:sz w:val="20"/>
                <w:szCs w:val="20"/>
              </w:rPr>
            </w:pPr>
            <w:r w:rsidRPr="009D62E4">
              <w:rPr>
                <w:rFonts w:ascii="Arial Narrow" w:hAnsi="Arial Narrow"/>
                <w:sz w:val="20"/>
                <w:szCs w:val="20"/>
              </w:rPr>
              <w:t>$</w:t>
            </w:r>
            <w:r w:rsidR="00EC5F4F" w:rsidRPr="00EC5F4F">
              <w:rPr>
                <w:rFonts w:ascii="Arial Narrow" w:hAnsi="Arial Narrow" w:hint="eastAsia"/>
                <w:color w:val="000000"/>
                <w:w w:val="15"/>
                <w:sz w:val="20"/>
                <w:szCs w:val="20"/>
                <w:shd w:val="solid" w:color="000000" w:fill="000000"/>
                <w:fitText w:val="55" w:id="-662992117"/>
                <w14:textFill>
                  <w14:solidFill>
                    <w14:srgbClr w14:val="000000">
                      <w14:alpha w14:val="100000"/>
                    </w14:srgbClr>
                  </w14:solidFill>
                </w14:textFill>
              </w:rPr>
              <w:t xml:space="preserve">　</w:t>
            </w:r>
            <w:r w:rsidR="00EC5F4F" w:rsidRPr="00EC5F4F">
              <w:rPr>
                <w:rFonts w:ascii="Arial Narrow" w:hAnsi="Arial Narrow"/>
                <w:color w:val="000000"/>
                <w:w w:val="15"/>
                <w:sz w:val="20"/>
                <w:szCs w:val="20"/>
                <w:shd w:val="solid" w:color="000000" w:fill="000000"/>
                <w:fitText w:val="55" w:id="-662992117"/>
                <w14:textFill>
                  <w14:solidFill>
                    <w14:srgbClr w14:val="000000">
                      <w14:alpha w14:val="100000"/>
                    </w14:srgbClr>
                  </w14:solidFill>
                </w14:textFill>
              </w:rPr>
              <w:t>|</w:t>
            </w:r>
            <w:r w:rsidR="00EC5F4F" w:rsidRPr="00EC5F4F">
              <w:rPr>
                <w:rFonts w:ascii="Arial Narrow" w:hAnsi="Arial Narrow" w:hint="eastAsia"/>
                <w:color w:val="000000"/>
                <w:spacing w:val="-10"/>
                <w:w w:val="15"/>
                <w:sz w:val="20"/>
                <w:szCs w:val="20"/>
                <w:shd w:val="solid" w:color="000000" w:fill="000000"/>
                <w:fitText w:val="55" w:id="-662992117"/>
                <w14:textFill>
                  <w14:solidFill>
                    <w14:srgbClr w14:val="000000">
                      <w14:alpha w14:val="100000"/>
                    </w14:srgbClr>
                  </w14:solidFill>
                </w14:textFill>
              </w:rPr>
              <w:t xml:space="preserve">　</w:t>
            </w:r>
            <w:r w:rsidR="007548D3">
              <w:rPr>
                <w:rFonts w:ascii="Arial Narrow" w:hAnsi="Arial Narrow"/>
                <w:sz w:val="20"/>
                <w:szCs w:val="20"/>
                <w:vertAlign w:val="superscript"/>
              </w:rPr>
              <w:t xml:space="preserve"> 1</w:t>
            </w:r>
            <w:r w:rsidRPr="009D62E4">
              <w:rPr>
                <w:rFonts w:ascii="Arial Narrow" w:hAnsi="Arial Narrow"/>
                <w:sz w:val="20"/>
                <w:szCs w:val="20"/>
              </w:rPr>
              <w:t>/QALY</w:t>
            </w:r>
          </w:p>
        </w:tc>
        <w:tc>
          <w:tcPr>
            <w:tcW w:w="1365" w:type="dxa"/>
            <w:vAlign w:val="center"/>
          </w:tcPr>
          <w:p w14:paraId="20121362" w14:textId="0958EC29" w:rsidR="003C368F" w:rsidRPr="009D62E4" w:rsidRDefault="003C368F" w:rsidP="002B48FE">
            <w:pPr>
              <w:keepNext/>
              <w:keepLines/>
              <w:jc w:val="center"/>
              <w:rPr>
                <w:rFonts w:ascii="Arial Narrow" w:hAnsi="Arial Narrow"/>
                <w:sz w:val="20"/>
                <w:szCs w:val="20"/>
              </w:rPr>
            </w:pPr>
            <w:r w:rsidRPr="009D62E4">
              <w:rPr>
                <w:rFonts w:ascii="Arial Narrow" w:hAnsi="Arial Narrow"/>
                <w:sz w:val="20"/>
                <w:szCs w:val="20"/>
              </w:rPr>
              <w:t>$</w:t>
            </w:r>
            <w:r w:rsidR="00EC5F4F" w:rsidRPr="00EC5F4F">
              <w:rPr>
                <w:rFonts w:ascii="Arial Narrow" w:hAnsi="Arial Narrow"/>
                <w:color w:val="000000"/>
                <w:spacing w:val="45"/>
                <w:sz w:val="20"/>
                <w:szCs w:val="20"/>
                <w:shd w:val="solid" w:color="000000" w:fill="000000"/>
                <w:fitText w:val="306" w:id="-662992116"/>
                <w14:textFill>
                  <w14:solidFill>
                    <w14:srgbClr w14:val="000000">
                      <w14:alpha w14:val="100000"/>
                    </w14:srgbClr>
                  </w14:solidFill>
                </w14:textFill>
              </w:rPr>
              <w:t>|||</w:t>
            </w:r>
            <w:r w:rsidR="00EC5F4F" w:rsidRPr="00EC5F4F">
              <w:rPr>
                <w:rFonts w:ascii="Arial Narrow" w:hAnsi="Arial Narrow"/>
                <w:color w:val="000000"/>
                <w:spacing w:val="1"/>
                <w:sz w:val="20"/>
                <w:szCs w:val="20"/>
                <w:shd w:val="solid" w:color="000000" w:fill="000000"/>
                <w:fitText w:val="306" w:id="-662992116"/>
                <w14:textFill>
                  <w14:solidFill>
                    <w14:srgbClr w14:val="000000">
                      <w14:alpha w14:val="100000"/>
                    </w14:srgbClr>
                  </w14:solidFill>
                </w14:textFill>
              </w:rPr>
              <w:t>|</w:t>
            </w:r>
            <w:r w:rsidR="007548D3">
              <w:rPr>
                <w:rFonts w:ascii="Arial Narrow" w:hAnsi="Arial Narrow"/>
                <w:sz w:val="20"/>
                <w:szCs w:val="20"/>
                <w:vertAlign w:val="superscript"/>
              </w:rPr>
              <w:t xml:space="preserve"> 1</w:t>
            </w:r>
            <w:r w:rsidRPr="009D62E4">
              <w:rPr>
                <w:rFonts w:ascii="Arial Narrow" w:hAnsi="Arial Narrow"/>
                <w:sz w:val="20"/>
                <w:szCs w:val="20"/>
              </w:rPr>
              <w:t>/QALY</w:t>
            </w:r>
          </w:p>
        </w:tc>
      </w:tr>
      <w:tr w:rsidR="003C368F" w:rsidRPr="009D62E4" w14:paraId="435ADE07" w14:textId="77777777" w:rsidTr="002B48FE">
        <w:tc>
          <w:tcPr>
            <w:tcW w:w="2263" w:type="dxa"/>
            <w:vAlign w:val="center"/>
          </w:tcPr>
          <w:p w14:paraId="397C40F6" w14:textId="5275F31C" w:rsidR="003C368F" w:rsidRPr="009D62E4" w:rsidRDefault="003C368F" w:rsidP="002B48FE">
            <w:pPr>
              <w:keepNext/>
              <w:keepLines/>
              <w:jc w:val="left"/>
              <w:rPr>
                <w:rFonts w:ascii="Arial Narrow" w:hAnsi="Arial Narrow"/>
                <w:sz w:val="20"/>
                <w:szCs w:val="20"/>
              </w:rPr>
            </w:pPr>
            <w:r w:rsidRPr="009D62E4">
              <w:rPr>
                <w:rFonts w:ascii="Arial Narrow" w:hAnsi="Arial Narrow"/>
                <w:sz w:val="20"/>
                <w:szCs w:val="20"/>
              </w:rPr>
              <w:t>% difference from pMMR base case</w:t>
            </w:r>
          </w:p>
        </w:tc>
        <w:tc>
          <w:tcPr>
            <w:tcW w:w="1403" w:type="dxa"/>
            <w:vAlign w:val="center"/>
          </w:tcPr>
          <w:p w14:paraId="6ED4F974" w14:textId="77777777" w:rsidR="003C368F" w:rsidRPr="009D62E4" w:rsidRDefault="003C368F" w:rsidP="002B48FE">
            <w:pPr>
              <w:keepNext/>
              <w:keepLines/>
              <w:jc w:val="center"/>
              <w:rPr>
                <w:rFonts w:ascii="Arial Narrow" w:hAnsi="Arial Narrow"/>
                <w:sz w:val="20"/>
                <w:szCs w:val="20"/>
              </w:rPr>
            </w:pPr>
            <w:r w:rsidRPr="009D62E4">
              <w:rPr>
                <w:rFonts w:ascii="Arial Narrow" w:hAnsi="Arial Narrow"/>
                <w:sz w:val="20"/>
                <w:szCs w:val="20"/>
              </w:rPr>
              <w:t>-</w:t>
            </w:r>
          </w:p>
        </w:tc>
        <w:tc>
          <w:tcPr>
            <w:tcW w:w="1293" w:type="dxa"/>
            <w:vAlign w:val="center"/>
          </w:tcPr>
          <w:p w14:paraId="7B72BA0B" w14:textId="78554194" w:rsidR="003C368F" w:rsidRPr="009D62E4" w:rsidRDefault="003C368F" w:rsidP="002B48FE">
            <w:pPr>
              <w:keepNext/>
              <w:keepLines/>
              <w:jc w:val="center"/>
              <w:rPr>
                <w:rFonts w:ascii="Arial Narrow" w:hAnsi="Arial Narrow"/>
                <w:sz w:val="20"/>
                <w:szCs w:val="20"/>
              </w:rPr>
            </w:pPr>
            <w:r w:rsidRPr="009D62E4">
              <w:rPr>
                <w:rFonts w:ascii="Arial Narrow" w:hAnsi="Arial Narrow"/>
                <w:sz w:val="20"/>
                <w:szCs w:val="20"/>
              </w:rPr>
              <w:t>+</w:t>
            </w:r>
            <w:r w:rsidR="00EC5F4F" w:rsidRPr="00EC5F4F">
              <w:rPr>
                <w:rFonts w:ascii="Arial Narrow" w:hAnsi="Arial Narrow" w:hint="eastAsia"/>
                <w:color w:val="000000"/>
                <w:w w:val="29"/>
                <w:sz w:val="20"/>
                <w:szCs w:val="20"/>
                <w:shd w:val="solid" w:color="000000" w:fill="000000"/>
                <w:fitText w:val="131" w:id="-662992115"/>
                <w14:textFill>
                  <w14:solidFill>
                    <w14:srgbClr w14:val="000000">
                      <w14:alpha w14:val="100000"/>
                    </w14:srgbClr>
                  </w14:solidFill>
                </w14:textFill>
              </w:rPr>
              <w:t xml:space="preserve">　</w:t>
            </w:r>
            <w:r w:rsidR="00EC5F4F" w:rsidRPr="00EC5F4F">
              <w:rPr>
                <w:rFonts w:ascii="Arial Narrow" w:hAnsi="Arial Narrow"/>
                <w:color w:val="000000"/>
                <w:w w:val="29"/>
                <w:sz w:val="20"/>
                <w:szCs w:val="20"/>
                <w:shd w:val="solid" w:color="000000" w:fill="000000"/>
                <w:fitText w:val="131" w:id="-662992115"/>
                <w14:textFill>
                  <w14:solidFill>
                    <w14:srgbClr w14:val="000000">
                      <w14:alpha w14:val="100000"/>
                    </w14:srgbClr>
                  </w14:solidFill>
                </w14:textFill>
              </w:rPr>
              <w:t>|</w:t>
            </w:r>
            <w:r w:rsidR="00EC5F4F" w:rsidRPr="00EC5F4F">
              <w:rPr>
                <w:rFonts w:ascii="Arial Narrow" w:hAnsi="Arial Narrow" w:hint="eastAsia"/>
                <w:color w:val="000000"/>
                <w:spacing w:val="3"/>
                <w:w w:val="29"/>
                <w:sz w:val="20"/>
                <w:szCs w:val="20"/>
                <w:shd w:val="solid" w:color="000000" w:fill="000000"/>
                <w:fitText w:val="131" w:id="-662992115"/>
                <w14:textFill>
                  <w14:solidFill>
                    <w14:srgbClr w14:val="000000">
                      <w14:alpha w14:val="100000"/>
                    </w14:srgbClr>
                  </w14:solidFill>
                </w14:textFill>
              </w:rPr>
              <w:t xml:space="preserve">　</w:t>
            </w:r>
            <w:r w:rsidRPr="009D62E4">
              <w:rPr>
                <w:rFonts w:ascii="Arial Narrow" w:hAnsi="Arial Narrow"/>
                <w:sz w:val="20"/>
                <w:szCs w:val="20"/>
              </w:rPr>
              <w:t>%</w:t>
            </w:r>
          </w:p>
        </w:tc>
        <w:tc>
          <w:tcPr>
            <w:tcW w:w="1400" w:type="dxa"/>
            <w:vAlign w:val="center"/>
          </w:tcPr>
          <w:p w14:paraId="7B582F34" w14:textId="2721E77F" w:rsidR="003C368F" w:rsidRPr="009D62E4" w:rsidRDefault="003C368F" w:rsidP="002B48FE">
            <w:pPr>
              <w:keepNext/>
              <w:keepLines/>
              <w:jc w:val="center"/>
              <w:rPr>
                <w:rFonts w:ascii="Arial Narrow" w:hAnsi="Arial Narrow"/>
                <w:sz w:val="20"/>
                <w:szCs w:val="20"/>
              </w:rPr>
            </w:pPr>
            <w:r w:rsidRPr="009D62E4">
              <w:rPr>
                <w:rFonts w:ascii="Arial Narrow" w:hAnsi="Arial Narrow"/>
                <w:sz w:val="20"/>
                <w:szCs w:val="20"/>
              </w:rPr>
              <w:t>-</w:t>
            </w:r>
            <w:r w:rsidR="00EC5F4F" w:rsidRPr="00EC5F4F">
              <w:rPr>
                <w:rFonts w:ascii="Arial Narrow" w:hAnsi="Arial Narrow" w:hint="eastAsia"/>
                <w:color w:val="000000"/>
                <w:w w:val="15"/>
                <w:sz w:val="20"/>
                <w:szCs w:val="20"/>
                <w:shd w:val="solid" w:color="000000" w:fill="000000"/>
                <w:fitText w:val="55" w:id="-662992114"/>
                <w14:textFill>
                  <w14:solidFill>
                    <w14:srgbClr w14:val="000000">
                      <w14:alpha w14:val="100000"/>
                    </w14:srgbClr>
                  </w14:solidFill>
                </w14:textFill>
              </w:rPr>
              <w:t xml:space="preserve">　</w:t>
            </w:r>
            <w:r w:rsidR="00EC5F4F" w:rsidRPr="00EC5F4F">
              <w:rPr>
                <w:rFonts w:ascii="Arial Narrow" w:hAnsi="Arial Narrow"/>
                <w:color w:val="000000"/>
                <w:w w:val="15"/>
                <w:sz w:val="20"/>
                <w:szCs w:val="20"/>
                <w:shd w:val="solid" w:color="000000" w:fill="000000"/>
                <w:fitText w:val="55" w:id="-662992114"/>
                <w14:textFill>
                  <w14:solidFill>
                    <w14:srgbClr w14:val="000000">
                      <w14:alpha w14:val="100000"/>
                    </w14:srgbClr>
                  </w14:solidFill>
                </w14:textFill>
              </w:rPr>
              <w:t>|</w:t>
            </w:r>
            <w:r w:rsidR="00EC5F4F" w:rsidRPr="00EC5F4F">
              <w:rPr>
                <w:rFonts w:ascii="Arial Narrow" w:hAnsi="Arial Narrow" w:hint="eastAsia"/>
                <w:color w:val="000000"/>
                <w:spacing w:val="-10"/>
                <w:w w:val="15"/>
                <w:sz w:val="20"/>
                <w:szCs w:val="20"/>
                <w:shd w:val="solid" w:color="000000" w:fill="000000"/>
                <w:fitText w:val="55" w:id="-662992114"/>
                <w14:textFill>
                  <w14:solidFill>
                    <w14:srgbClr w14:val="000000">
                      <w14:alpha w14:val="100000"/>
                    </w14:srgbClr>
                  </w14:solidFill>
                </w14:textFill>
              </w:rPr>
              <w:t xml:space="preserve">　</w:t>
            </w:r>
            <w:r w:rsidRPr="009D62E4">
              <w:rPr>
                <w:rFonts w:ascii="Arial Narrow" w:hAnsi="Arial Narrow"/>
                <w:sz w:val="20"/>
                <w:szCs w:val="20"/>
              </w:rPr>
              <w:t>%</w:t>
            </w:r>
          </w:p>
        </w:tc>
        <w:tc>
          <w:tcPr>
            <w:tcW w:w="1293" w:type="dxa"/>
            <w:vAlign w:val="center"/>
          </w:tcPr>
          <w:p w14:paraId="0117DDCC" w14:textId="14DC8211" w:rsidR="003C368F" w:rsidRPr="009D62E4" w:rsidRDefault="003C368F" w:rsidP="002B48FE">
            <w:pPr>
              <w:keepNext/>
              <w:keepLines/>
              <w:jc w:val="center"/>
              <w:rPr>
                <w:rFonts w:ascii="Arial Narrow" w:hAnsi="Arial Narrow"/>
                <w:sz w:val="20"/>
                <w:szCs w:val="20"/>
              </w:rPr>
            </w:pPr>
            <w:r w:rsidRPr="009D62E4">
              <w:rPr>
                <w:rFonts w:ascii="Arial Narrow" w:hAnsi="Arial Narrow"/>
                <w:sz w:val="20"/>
                <w:szCs w:val="20"/>
              </w:rPr>
              <w:t>-</w:t>
            </w:r>
            <w:r w:rsidR="00EC5F4F" w:rsidRPr="00EC5F4F">
              <w:rPr>
                <w:rFonts w:ascii="Arial Narrow" w:hAnsi="Arial Narrow" w:hint="eastAsia"/>
                <w:color w:val="000000"/>
                <w:w w:val="24"/>
                <w:sz w:val="20"/>
                <w:szCs w:val="20"/>
                <w:shd w:val="solid" w:color="000000" w:fill="000000"/>
                <w:fitText w:val="109" w:id="-662992113"/>
                <w14:textFill>
                  <w14:solidFill>
                    <w14:srgbClr w14:val="000000">
                      <w14:alpha w14:val="100000"/>
                    </w14:srgbClr>
                  </w14:solidFill>
                </w14:textFill>
              </w:rPr>
              <w:t xml:space="preserve">　</w:t>
            </w:r>
            <w:r w:rsidR="00EC5F4F" w:rsidRPr="00EC5F4F">
              <w:rPr>
                <w:rFonts w:ascii="Arial Narrow" w:hAnsi="Arial Narrow"/>
                <w:color w:val="000000"/>
                <w:w w:val="24"/>
                <w:sz w:val="20"/>
                <w:szCs w:val="20"/>
                <w:shd w:val="solid" w:color="000000" w:fill="000000"/>
                <w:fitText w:val="109" w:id="-662992113"/>
                <w14:textFill>
                  <w14:solidFill>
                    <w14:srgbClr w14:val="000000">
                      <w14:alpha w14:val="100000"/>
                    </w14:srgbClr>
                  </w14:solidFill>
                </w14:textFill>
              </w:rPr>
              <w:t>|</w:t>
            </w:r>
            <w:r w:rsidR="00EC5F4F" w:rsidRPr="00EC5F4F">
              <w:rPr>
                <w:rFonts w:ascii="Arial Narrow" w:hAnsi="Arial Narrow" w:hint="eastAsia"/>
                <w:color w:val="000000"/>
                <w:spacing w:val="5"/>
                <w:w w:val="24"/>
                <w:sz w:val="20"/>
                <w:szCs w:val="20"/>
                <w:shd w:val="solid" w:color="000000" w:fill="000000"/>
                <w:fitText w:val="109" w:id="-662992113"/>
                <w14:textFill>
                  <w14:solidFill>
                    <w14:srgbClr w14:val="000000">
                      <w14:alpha w14:val="100000"/>
                    </w14:srgbClr>
                  </w14:solidFill>
                </w14:textFill>
              </w:rPr>
              <w:t xml:space="preserve">　</w:t>
            </w:r>
            <w:r w:rsidRPr="009D62E4">
              <w:rPr>
                <w:rFonts w:ascii="Arial Narrow" w:hAnsi="Arial Narrow"/>
                <w:sz w:val="20"/>
                <w:szCs w:val="20"/>
              </w:rPr>
              <w:t>%</w:t>
            </w:r>
          </w:p>
        </w:tc>
        <w:tc>
          <w:tcPr>
            <w:tcW w:w="1365" w:type="dxa"/>
            <w:vAlign w:val="center"/>
          </w:tcPr>
          <w:p w14:paraId="0BA490FD" w14:textId="53694F41" w:rsidR="003C368F" w:rsidRPr="009D62E4" w:rsidRDefault="003C368F" w:rsidP="002B48FE">
            <w:pPr>
              <w:keepNext/>
              <w:keepLines/>
              <w:jc w:val="center"/>
              <w:rPr>
                <w:rFonts w:ascii="Arial Narrow" w:hAnsi="Arial Narrow"/>
                <w:sz w:val="20"/>
                <w:szCs w:val="20"/>
              </w:rPr>
            </w:pPr>
            <w:r w:rsidRPr="009D62E4">
              <w:rPr>
                <w:rFonts w:ascii="Arial Narrow" w:hAnsi="Arial Narrow"/>
                <w:sz w:val="20"/>
                <w:szCs w:val="20"/>
              </w:rPr>
              <w:t>+</w:t>
            </w:r>
            <w:r w:rsidR="00EC5F4F" w:rsidRPr="00EC5F4F">
              <w:rPr>
                <w:rFonts w:ascii="Arial Narrow" w:hAnsi="Arial Narrow" w:hint="eastAsia"/>
                <w:color w:val="000000"/>
                <w:w w:val="19"/>
                <w:sz w:val="20"/>
                <w:szCs w:val="20"/>
                <w:shd w:val="solid" w:color="000000" w:fill="000000"/>
                <w:fitText w:val="87" w:id="-662992112"/>
                <w14:textFill>
                  <w14:solidFill>
                    <w14:srgbClr w14:val="000000">
                      <w14:alpha w14:val="100000"/>
                    </w14:srgbClr>
                  </w14:solidFill>
                </w14:textFill>
              </w:rPr>
              <w:t xml:space="preserve">　</w:t>
            </w:r>
            <w:r w:rsidR="00EC5F4F" w:rsidRPr="00EC5F4F">
              <w:rPr>
                <w:rFonts w:ascii="Arial Narrow" w:hAnsi="Arial Narrow"/>
                <w:color w:val="000000"/>
                <w:w w:val="19"/>
                <w:sz w:val="20"/>
                <w:szCs w:val="20"/>
                <w:shd w:val="solid" w:color="000000" w:fill="000000"/>
                <w:fitText w:val="87" w:id="-662992112"/>
                <w14:textFill>
                  <w14:solidFill>
                    <w14:srgbClr w14:val="000000">
                      <w14:alpha w14:val="100000"/>
                    </w14:srgbClr>
                  </w14:solidFill>
                </w14:textFill>
              </w:rPr>
              <w:t>|</w:t>
            </w:r>
            <w:r w:rsidR="00EC5F4F" w:rsidRPr="00EC5F4F">
              <w:rPr>
                <w:rFonts w:ascii="Arial Narrow" w:hAnsi="Arial Narrow" w:hint="eastAsia"/>
                <w:color w:val="000000"/>
                <w:w w:val="19"/>
                <w:sz w:val="20"/>
                <w:szCs w:val="20"/>
                <w:shd w:val="solid" w:color="000000" w:fill="000000"/>
                <w:fitText w:val="87" w:id="-662992112"/>
                <w14:textFill>
                  <w14:solidFill>
                    <w14:srgbClr w14:val="000000">
                      <w14:alpha w14:val="100000"/>
                    </w14:srgbClr>
                  </w14:solidFill>
                </w14:textFill>
              </w:rPr>
              <w:t xml:space="preserve">　</w:t>
            </w:r>
            <w:r w:rsidRPr="009D62E4">
              <w:rPr>
                <w:rFonts w:ascii="Arial Narrow" w:hAnsi="Arial Narrow"/>
                <w:sz w:val="20"/>
                <w:szCs w:val="20"/>
              </w:rPr>
              <w:t>%</w:t>
            </w:r>
          </w:p>
        </w:tc>
      </w:tr>
      <w:tr w:rsidR="003C368F" w:rsidRPr="009D62E4" w14:paraId="2E4DC71B" w14:textId="77777777" w:rsidTr="002B48FE">
        <w:tc>
          <w:tcPr>
            <w:tcW w:w="2263" w:type="dxa"/>
            <w:vAlign w:val="center"/>
          </w:tcPr>
          <w:p w14:paraId="100486A7" w14:textId="3F608C20" w:rsidR="003C368F" w:rsidRPr="009D62E4" w:rsidRDefault="003C368F" w:rsidP="002B48FE">
            <w:pPr>
              <w:keepNext/>
              <w:keepLines/>
              <w:jc w:val="left"/>
              <w:rPr>
                <w:rFonts w:ascii="Arial Narrow" w:hAnsi="Arial Narrow"/>
                <w:sz w:val="20"/>
                <w:szCs w:val="20"/>
              </w:rPr>
            </w:pPr>
            <w:r w:rsidRPr="009D62E4">
              <w:rPr>
                <w:rFonts w:ascii="Arial Narrow" w:hAnsi="Arial Narrow"/>
                <w:sz w:val="20"/>
                <w:szCs w:val="20"/>
              </w:rPr>
              <w:t>% difference from Nov 2023 (dMMR) results</w:t>
            </w:r>
          </w:p>
        </w:tc>
        <w:tc>
          <w:tcPr>
            <w:tcW w:w="1403" w:type="dxa"/>
            <w:vAlign w:val="center"/>
          </w:tcPr>
          <w:p w14:paraId="18AE7735" w14:textId="576D8E20" w:rsidR="003C368F" w:rsidRPr="009D62E4" w:rsidRDefault="003C368F" w:rsidP="002B48FE">
            <w:pPr>
              <w:keepNext/>
              <w:keepLines/>
              <w:jc w:val="center"/>
              <w:rPr>
                <w:rFonts w:ascii="Arial Narrow" w:hAnsi="Arial Narrow"/>
                <w:sz w:val="20"/>
                <w:szCs w:val="20"/>
              </w:rPr>
            </w:pPr>
            <w:r w:rsidRPr="009D62E4">
              <w:rPr>
                <w:rFonts w:ascii="Arial Narrow" w:hAnsi="Arial Narrow"/>
                <w:sz w:val="20"/>
                <w:szCs w:val="20"/>
              </w:rPr>
              <w:t>-</w:t>
            </w:r>
            <w:r w:rsidR="00EC5F4F" w:rsidRPr="00EC5F4F">
              <w:rPr>
                <w:rFonts w:ascii="Arial Narrow" w:hAnsi="Arial Narrow" w:hint="eastAsia"/>
                <w:color w:val="000000"/>
                <w:w w:val="15"/>
                <w:sz w:val="20"/>
                <w:szCs w:val="20"/>
                <w:shd w:val="solid" w:color="000000" w:fill="000000"/>
                <w:fitText w:val="54" w:id="-662992128"/>
                <w14:textFill>
                  <w14:solidFill>
                    <w14:srgbClr w14:val="000000">
                      <w14:alpha w14:val="100000"/>
                    </w14:srgbClr>
                  </w14:solidFill>
                </w14:textFill>
              </w:rPr>
              <w:t xml:space="preserve">　</w:t>
            </w:r>
            <w:r w:rsidR="00EC5F4F" w:rsidRPr="00EC5F4F">
              <w:rPr>
                <w:rFonts w:ascii="Arial Narrow" w:hAnsi="Arial Narrow"/>
                <w:color w:val="000000"/>
                <w:w w:val="15"/>
                <w:sz w:val="20"/>
                <w:szCs w:val="20"/>
                <w:shd w:val="solid" w:color="000000" w:fill="000000"/>
                <w:fitText w:val="54" w:id="-662992128"/>
                <w14:textFill>
                  <w14:solidFill>
                    <w14:srgbClr w14:val="000000">
                      <w14:alpha w14:val="100000"/>
                    </w14:srgbClr>
                  </w14:solidFill>
                </w14:textFill>
              </w:rPr>
              <w:t>|</w:t>
            </w:r>
            <w:r w:rsidR="00EC5F4F" w:rsidRPr="00EC5F4F">
              <w:rPr>
                <w:rFonts w:ascii="Arial Narrow" w:hAnsi="Arial Narrow" w:hint="eastAsia"/>
                <w:color w:val="000000"/>
                <w:spacing w:val="-11"/>
                <w:w w:val="15"/>
                <w:sz w:val="20"/>
                <w:szCs w:val="20"/>
                <w:shd w:val="solid" w:color="000000" w:fill="000000"/>
                <w:fitText w:val="54" w:id="-662992128"/>
                <w14:textFill>
                  <w14:solidFill>
                    <w14:srgbClr w14:val="000000">
                      <w14:alpha w14:val="100000"/>
                    </w14:srgbClr>
                  </w14:solidFill>
                </w14:textFill>
              </w:rPr>
              <w:t xml:space="preserve">　</w:t>
            </w:r>
            <w:r w:rsidRPr="009D62E4">
              <w:rPr>
                <w:rFonts w:ascii="Arial Narrow" w:hAnsi="Arial Narrow"/>
                <w:sz w:val="20"/>
                <w:szCs w:val="20"/>
              </w:rPr>
              <w:t>%</w:t>
            </w:r>
          </w:p>
        </w:tc>
        <w:tc>
          <w:tcPr>
            <w:tcW w:w="1293" w:type="dxa"/>
            <w:vAlign w:val="center"/>
          </w:tcPr>
          <w:p w14:paraId="781FEB1E" w14:textId="1FC176C4" w:rsidR="003C368F" w:rsidRPr="009D62E4" w:rsidRDefault="003C368F" w:rsidP="002B48FE">
            <w:pPr>
              <w:keepNext/>
              <w:keepLines/>
              <w:jc w:val="center"/>
              <w:rPr>
                <w:rFonts w:ascii="Arial Narrow" w:hAnsi="Arial Narrow"/>
                <w:sz w:val="20"/>
                <w:szCs w:val="20"/>
              </w:rPr>
            </w:pPr>
            <w:r w:rsidRPr="009D62E4">
              <w:rPr>
                <w:rFonts w:ascii="Arial Narrow" w:hAnsi="Arial Narrow"/>
                <w:sz w:val="20"/>
                <w:szCs w:val="20"/>
              </w:rPr>
              <w:t>-</w:t>
            </w:r>
            <w:r w:rsidR="00EC5F4F" w:rsidRPr="00EC5F4F">
              <w:rPr>
                <w:rFonts w:ascii="Arial Narrow" w:hAnsi="Arial Narrow" w:hint="eastAsia"/>
                <w:color w:val="000000"/>
                <w:w w:val="24"/>
                <w:sz w:val="20"/>
                <w:szCs w:val="20"/>
                <w:shd w:val="solid" w:color="000000" w:fill="000000"/>
                <w:fitText w:val="109" w:id="-662992127"/>
                <w14:textFill>
                  <w14:solidFill>
                    <w14:srgbClr w14:val="000000">
                      <w14:alpha w14:val="100000"/>
                    </w14:srgbClr>
                  </w14:solidFill>
                </w14:textFill>
              </w:rPr>
              <w:t xml:space="preserve">　</w:t>
            </w:r>
            <w:r w:rsidR="00EC5F4F" w:rsidRPr="00EC5F4F">
              <w:rPr>
                <w:rFonts w:ascii="Arial Narrow" w:hAnsi="Arial Narrow"/>
                <w:color w:val="000000"/>
                <w:w w:val="24"/>
                <w:sz w:val="20"/>
                <w:szCs w:val="20"/>
                <w:shd w:val="solid" w:color="000000" w:fill="000000"/>
                <w:fitText w:val="109" w:id="-662992127"/>
                <w14:textFill>
                  <w14:solidFill>
                    <w14:srgbClr w14:val="000000">
                      <w14:alpha w14:val="100000"/>
                    </w14:srgbClr>
                  </w14:solidFill>
                </w14:textFill>
              </w:rPr>
              <w:t>|</w:t>
            </w:r>
            <w:r w:rsidR="00EC5F4F" w:rsidRPr="00EC5F4F">
              <w:rPr>
                <w:rFonts w:ascii="Arial Narrow" w:hAnsi="Arial Narrow" w:hint="eastAsia"/>
                <w:color w:val="000000"/>
                <w:spacing w:val="5"/>
                <w:w w:val="24"/>
                <w:sz w:val="20"/>
                <w:szCs w:val="20"/>
                <w:shd w:val="solid" w:color="000000" w:fill="000000"/>
                <w:fitText w:val="109" w:id="-662992127"/>
                <w14:textFill>
                  <w14:solidFill>
                    <w14:srgbClr w14:val="000000">
                      <w14:alpha w14:val="100000"/>
                    </w14:srgbClr>
                  </w14:solidFill>
                </w14:textFill>
              </w:rPr>
              <w:t xml:space="preserve">　</w:t>
            </w:r>
            <w:r w:rsidRPr="009D62E4">
              <w:rPr>
                <w:rFonts w:ascii="Arial Narrow" w:hAnsi="Arial Narrow"/>
                <w:sz w:val="20"/>
                <w:szCs w:val="20"/>
              </w:rPr>
              <w:t>%</w:t>
            </w:r>
          </w:p>
        </w:tc>
        <w:tc>
          <w:tcPr>
            <w:tcW w:w="1400" w:type="dxa"/>
            <w:vAlign w:val="center"/>
          </w:tcPr>
          <w:p w14:paraId="7B8BC6F2" w14:textId="6DEACC73" w:rsidR="003C368F" w:rsidRPr="009D62E4" w:rsidRDefault="003C368F" w:rsidP="002B48FE">
            <w:pPr>
              <w:keepNext/>
              <w:keepLines/>
              <w:jc w:val="center"/>
              <w:rPr>
                <w:rFonts w:ascii="Arial Narrow" w:hAnsi="Arial Narrow"/>
                <w:sz w:val="20"/>
                <w:szCs w:val="20"/>
              </w:rPr>
            </w:pPr>
            <w:r w:rsidRPr="009D62E4">
              <w:rPr>
                <w:rFonts w:ascii="Arial Narrow" w:hAnsi="Arial Narrow"/>
                <w:sz w:val="20"/>
                <w:szCs w:val="20"/>
              </w:rPr>
              <w:t>-</w:t>
            </w:r>
            <w:r w:rsidR="00EC5F4F" w:rsidRPr="00EC5F4F">
              <w:rPr>
                <w:rFonts w:ascii="Arial Narrow" w:hAnsi="Arial Narrow" w:hint="eastAsia"/>
                <w:color w:val="000000"/>
                <w:w w:val="15"/>
                <w:sz w:val="20"/>
                <w:szCs w:val="20"/>
                <w:shd w:val="solid" w:color="000000" w:fill="000000"/>
                <w:fitText w:val="55" w:id="-662992126"/>
                <w14:textFill>
                  <w14:solidFill>
                    <w14:srgbClr w14:val="000000">
                      <w14:alpha w14:val="100000"/>
                    </w14:srgbClr>
                  </w14:solidFill>
                </w14:textFill>
              </w:rPr>
              <w:t xml:space="preserve">　</w:t>
            </w:r>
            <w:r w:rsidR="00EC5F4F" w:rsidRPr="00EC5F4F">
              <w:rPr>
                <w:rFonts w:ascii="Arial Narrow" w:hAnsi="Arial Narrow"/>
                <w:color w:val="000000"/>
                <w:w w:val="15"/>
                <w:sz w:val="20"/>
                <w:szCs w:val="20"/>
                <w:shd w:val="solid" w:color="000000" w:fill="000000"/>
                <w:fitText w:val="55" w:id="-662992126"/>
                <w14:textFill>
                  <w14:solidFill>
                    <w14:srgbClr w14:val="000000">
                      <w14:alpha w14:val="100000"/>
                    </w14:srgbClr>
                  </w14:solidFill>
                </w14:textFill>
              </w:rPr>
              <w:t>|</w:t>
            </w:r>
            <w:r w:rsidR="00EC5F4F" w:rsidRPr="00EC5F4F">
              <w:rPr>
                <w:rFonts w:ascii="Arial Narrow" w:hAnsi="Arial Narrow" w:hint="eastAsia"/>
                <w:color w:val="000000"/>
                <w:spacing w:val="-10"/>
                <w:w w:val="15"/>
                <w:sz w:val="20"/>
                <w:szCs w:val="20"/>
                <w:shd w:val="solid" w:color="000000" w:fill="000000"/>
                <w:fitText w:val="55" w:id="-662992126"/>
                <w14:textFill>
                  <w14:solidFill>
                    <w14:srgbClr w14:val="000000">
                      <w14:alpha w14:val="100000"/>
                    </w14:srgbClr>
                  </w14:solidFill>
                </w14:textFill>
              </w:rPr>
              <w:t xml:space="preserve">　</w:t>
            </w:r>
            <w:r w:rsidRPr="009D62E4">
              <w:rPr>
                <w:rFonts w:ascii="Arial Narrow" w:hAnsi="Arial Narrow"/>
                <w:sz w:val="20"/>
                <w:szCs w:val="20"/>
              </w:rPr>
              <w:t>%</w:t>
            </w:r>
          </w:p>
        </w:tc>
        <w:tc>
          <w:tcPr>
            <w:tcW w:w="1293" w:type="dxa"/>
            <w:vAlign w:val="center"/>
          </w:tcPr>
          <w:p w14:paraId="3C5C253B" w14:textId="37935EF2" w:rsidR="003C368F" w:rsidRPr="009D62E4" w:rsidRDefault="003C368F" w:rsidP="002B48FE">
            <w:pPr>
              <w:keepNext/>
              <w:keepLines/>
              <w:jc w:val="center"/>
              <w:rPr>
                <w:rFonts w:ascii="Arial Narrow" w:hAnsi="Arial Narrow"/>
                <w:sz w:val="20"/>
                <w:szCs w:val="20"/>
              </w:rPr>
            </w:pPr>
            <w:r w:rsidRPr="009D62E4">
              <w:rPr>
                <w:rFonts w:ascii="Arial Narrow" w:hAnsi="Arial Narrow"/>
                <w:sz w:val="20"/>
                <w:szCs w:val="20"/>
              </w:rPr>
              <w:t>-</w:t>
            </w:r>
            <w:r w:rsidR="00EC5F4F" w:rsidRPr="00EC5F4F">
              <w:rPr>
                <w:rFonts w:ascii="Arial Narrow" w:hAnsi="Arial Narrow" w:hint="eastAsia"/>
                <w:color w:val="000000"/>
                <w:w w:val="24"/>
                <w:sz w:val="20"/>
                <w:szCs w:val="20"/>
                <w:shd w:val="solid" w:color="000000" w:fill="000000"/>
                <w:fitText w:val="109" w:id="-662992125"/>
                <w14:textFill>
                  <w14:solidFill>
                    <w14:srgbClr w14:val="000000">
                      <w14:alpha w14:val="100000"/>
                    </w14:srgbClr>
                  </w14:solidFill>
                </w14:textFill>
              </w:rPr>
              <w:t xml:space="preserve">　</w:t>
            </w:r>
            <w:r w:rsidR="00EC5F4F" w:rsidRPr="00EC5F4F">
              <w:rPr>
                <w:rFonts w:ascii="Arial Narrow" w:hAnsi="Arial Narrow"/>
                <w:color w:val="000000"/>
                <w:w w:val="24"/>
                <w:sz w:val="20"/>
                <w:szCs w:val="20"/>
                <w:shd w:val="solid" w:color="000000" w:fill="000000"/>
                <w:fitText w:val="109" w:id="-662992125"/>
                <w14:textFill>
                  <w14:solidFill>
                    <w14:srgbClr w14:val="000000">
                      <w14:alpha w14:val="100000"/>
                    </w14:srgbClr>
                  </w14:solidFill>
                </w14:textFill>
              </w:rPr>
              <w:t>|</w:t>
            </w:r>
            <w:r w:rsidR="00EC5F4F" w:rsidRPr="00EC5F4F">
              <w:rPr>
                <w:rFonts w:ascii="Arial Narrow" w:hAnsi="Arial Narrow" w:hint="eastAsia"/>
                <w:color w:val="000000"/>
                <w:w w:val="24"/>
                <w:sz w:val="20"/>
                <w:szCs w:val="20"/>
                <w:shd w:val="solid" w:color="000000" w:fill="000000"/>
                <w:fitText w:val="109" w:id="-662992125"/>
                <w14:textFill>
                  <w14:solidFill>
                    <w14:srgbClr w14:val="000000">
                      <w14:alpha w14:val="100000"/>
                    </w14:srgbClr>
                  </w14:solidFill>
                </w14:textFill>
              </w:rPr>
              <w:t xml:space="preserve">　</w:t>
            </w:r>
            <w:r w:rsidRPr="009D62E4">
              <w:rPr>
                <w:rFonts w:ascii="Arial Narrow" w:hAnsi="Arial Narrow"/>
                <w:sz w:val="20"/>
                <w:szCs w:val="20"/>
              </w:rPr>
              <w:t>%</w:t>
            </w:r>
          </w:p>
        </w:tc>
        <w:tc>
          <w:tcPr>
            <w:tcW w:w="1365" w:type="dxa"/>
            <w:vAlign w:val="center"/>
          </w:tcPr>
          <w:p w14:paraId="360D10E4" w14:textId="77777777" w:rsidR="003C368F" w:rsidRPr="009D62E4" w:rsidRDefault="003C368F" w:rsidP="002B48FE">
            <w:pPr>
              <w:keepNext/>
              <w:keepLines/>
              <w:jc w:val="center"/>
              <w:rPr>
                <w:rFonts w:ascii="Arial Narrow" w:hAnsi="Arial Narrow"/>
                <w:sz w:val="20"/>
                <w:szCs w:val="20"/>
              </w:rPr>
            </w:pPr>
            <w:r w:rsidRPr="009D62E4">
              <w:rPr>
                <w:rFonts w:ascii="Arial Narrow" w:hAnsi="Arial Narrow"/>
                <w:sz w:val="20"/>
                <w:szCs w:val="20"/>
              </w:rPr>
              <w:t>-</w:t>
            </w:r>
          </w:p>
        </w:tc>
      </w:tr>
    </w:tbl>
    <w:p w14:paraId="78DC2D33" w14:textId="77777777" w:rsidR="003C368F" w:rsidRPr="009D62E4" w:rsidRDefault="003C368F" w:rsidP="003C368F">
      <w:pPr>
        <w:keepNext/>
        <w:keepLines/>
        <w:rPr>
          <w:rFonts w:ascii="Arial Narrow" w:hAnsi="Arial Narrow"/>
          <w:sz w:val="18"/>
          <w:szCs w:val="18"/>
        </w:rPr>
      </w:pPr>
      <w:r w:rsidRPr="009D62E4">
        <w:rPr>
          <w:rFonts w:ascii="Arial Narrow" w:hAnsi="Arial Narrow"/>
          <w:sz w:val="18"/>
          <w:szCs w:val="18"/>
        </w:rPr>
        <w:t>Source: Table 54, p111-112 and Table 111, p171 of the resubmission, and calculated during the evaluation using the resubmission’s economic model spreadsheet</w:t>
      </w:r>
    </w:p>
    <w:p w14:paraId="31BEE7ED" w14:textId="43DC9AC8" w:rsidR="003C368F" w:rsidRDefault="003C368F" w:rsidP="00063BBA">
      <w:pPr>
        <w:keepNext/>
        <w:keepLines/>
        <w:rPr>
          <w:rFonts w:ascii="Arial Narrow" w:hAnsi="Arial Narrow"/>
          <w:sz w:val="18"/>
          <w:szCs w:val="18"/>
        </w:rPr>
      </w:pPr>
      <w:r w:rsidRPr="009D62E4">
        <w:rPr>
          <w:rFonts w:ascii="Arial Narrow" w:hAnsi="Arial Narrow"/>
          <w:sz w:val="18"/>
          <w:szCs w:val="18"/>
        </w:rPr>
        <w:t>dMMR = mismatch repair deficient</w:t>
      </w:r>
      <w:r w:rsidRPr="00D16F9D">
        <w:rPr>
          <w:rFonts w:ascii="Arial Narrow" w:hAnsi="Arial Narrow"/>
          <w:sz w:val="18"/>
          <w:szCs w:val="18"/>
        </w:rPr>
        <w:t>; ICER = incremental cost effectiveness ratio; LYG = life years gained; pMMR = mismatch repair proficient; QALY = quality adjusted life year.</w:t>
      </w:r>
    </w:p>
    <w:p w14:paraId="3F363E23" w14:textId="77777777" w:rsidR="00063BBA" w:rsidRPr="009A6D58" w:rsidRDefault="00063BBA" w:rsidP="00063BBA">
      <w:pPr>
        <w:rPr>
          <w:rFonts w:ascii="Arial Narrow" w:hAnsi="Arial Narrow"/>
          <w:i/>
          <w:sz w:val="18"/>
          <w:szCs w:val="18"/>
        </w:rPr>
      </w:pPr>
      <w:r w:rsidRPr="009A6D58">
        <w:rPr>
          <w:rFonts w:ascii="Arial Narrow" w:hAnsi="Arial Narrow"/>
          <w:i/>
          <w:sz w:val="18"/>
          <w:szCs w:val="18"/>
        </w:rPr>
        <w:t xml:space="preserve">The redacted values correspond to the following ranges: </w:t>
      </w:r>
    </w:p>
    <w:p w14:paraId="1EFA96FD" w14:textId="723BBF3C" w:rsidR="00063BBA" w:rsidRPr="009A6D58" w:rsidRDefault="00063BBA" w:rsidP="00063BBA">
      <w:pPr>
        <w:rPr>
          <w:rFonts w:ascii="Arial Narrow" w:hAnsi="Arial Narrow"/>
          <w:i/>
          <w:sz w:val="18"/>
          <w:szCs w:val="18"/>
        </w:rPr>
      </w:pPr>
      <w:r w:rsidRPr="009A6D58">
        <w:rPr>
          <w:rFonts w:ascii="Arial Narrow" w:hAnsi="Arial Narrow"/>
          <w:i/>
          <w:sz w:val="18"/>
          <w:szCs w:val="18"/>
          <w:vertAlign w:val="superscript"/>
        </w:rPr>
        <w:t>1</w:t>
      </w:r>
      <w:r>
        <w:rPr>
          <w:rFonts w:ascii="Arial Narrow" w:hAnsi="Arial Narrow"/>
          <w:i/>
          <w:sz w:val="18"/>
          <w:szCs w:val="18"/>
        </w:rPr>
        <w:t xml:space="preserve"> </w:t>
      </w:r>
      <w:r w:rsidR="008A0093" w:rsidRPr="008A0093">
        <w:rPr>
          <w:rFonts w:ascii="Arial Narrow" w:hAnsi="Arial Narrow"/>
          <w:i/>
          <w:sz w:val="18"/>
          <w:szCs w:val="18"/>
        </w:rPr>
        <w:t>$55,000 to &lt; $75,000</w:t>
      </w:r>
    </w:p>
    <w:p w14:paraId="0E7F2C53" w14:textId="1D0CCEFB" w:rsidR="00063BBA" w:rsidRPr="009A6D58" w:rsidRDefault="00063BBA" w:rsidP="00063BBA">
      <w:pPr>
        <w:rPr>
          <w:rFonts w:ascii="Arial Narrow" w:hAnsi="Arial Narrow"/>
          <w:i/>
          <w:sz w:val="18"/>
          <w:szCs w:val="18"/>
        </w:rPr>
      </w:pPr>
      <w:r w:rsidRPr="009A6D58">
        <w:rPr>
          <w:rFonts w:ascii="Arial Narrow" w:hAnsi="Arial Narrow"/>
          <w:i/>
          <w:sz w:val="18"/>
          <w:szCs w:val="18"/>
          <w:vertAlign w:val="superscript"/>
        </w:rPr>
        <w:t>2</w:t>
      </w:r>
      <w:r>
        <w:rPr>
          <w:rFonts w:ascii="Arial Narrow" w:hAnsi="Arial Narrow"/>
          <w:i/>
          <w:sz w:val="18"/>
          <w:szCs w:val="18"/>
        </w:rPr>
        <w:t xml:space="preserve"> </w:t>
      </w:r>
      <w:r w:rsidR="005D26C4" w:rsidRPr="005D26C4">
        <w:rPr>
          <w:rFonts w:ascii="Arial Narrow" w:hAnsi="Arial Narrow"/>
          <w:i/>
          <w:sz w:val="18"/>
          <w:szCs w:val="18"/>
        </w:rPr>
        <w:t>$75,000 to &lt; $95,000</w:t>
      </w:r>
    </w:p>
    <w:p w14:paraId="21E13CBE" w14:textId="595324AC" w:rsidR="00063BBA" w:rsidRPr="00063BBA" w:rsidRDefault="00063BBA" w:rsidP="00063BBA">
      <w:pPr>
        <w:spacing w:after="120"/>
        <w:rPr>
          <w:rFonts w:ascii="Arial Narrow" w:hAnsi="Arial Narrow"/>
          <w:i/>
          <w:sz w:val="18"/>
          <w:szCs w:val="18"/>
        </w:rPr>
      </w:pPr>
      <w:r w:rsidRPr="009A6D58">
        <w:rPr>
          <w:rFonts w:ascii="Arial Narrow" w:hAnsi="Arial Narrow"/>
          <w:i/>
          <w:sz w:val="18"/>
          <w:szCs w:val="18"/>
          <w:vertAlign w:val="superscript"/>
        </w:rPr>
        <w:t>3</w:t>
      </w:r>
      <w:r>
        <w:rPr>
          <w:rFonts w:ascii="Arial Narrow" w:hAnsi="Arial Narrow"/>
          <w:i/>
          <w:sz w:val="18"/>
          <w:szCs w:val="18"/>
        </w:rPr>
        <w:t xml:space="preserve"> </w:t>
      </w:r>
      <w:r w:rsidR="003724BC" w:rsidRPr="003724BC">
        <w:rPr>
          <w:rFonts w:ascii="Arial Narrow" w:hAnsi="Arial Narrow"/>
          <w:i/>
          <w:sz w:val="18"/>
          <w:szCs w:val="18"/>
        </w:rPr>
        <w:t>$45,000 to &lt; $55,000</w:t>
      </w:r>
    </w:p>
    <w:p w14:paraId="29A14502" w14:textId="10BE3148" w:rsidR="00DB36A3" w:rsidRPr="00BF318C" w:rsidRDefault="003C368F" w:rsidP="00BB732D">
      <w:pPr>
        <w:pStyle w:val="3-BodyText"/>
      </w:pPr>
      <w:bookmarkStart w:id="68" w:name="_Ref190711288"/>
      <w:r w:rsidRPr="00BF318C">
        <w:t xml:space="preserve">There were significant issues with the consistency of the economic model results between the resubmission and the November 2023 submission which suggest that the resubmission model is more favourable towards DOS+CP, and a comparison of the nominal ICER across the two (re)submissions may not be appropriate. </w:t>
      </w:r>
      <w:r w:rsidR="0045593D" w:rsidRPr="00BF318C">
        <w:t>Specifically</w:t>
      </w:r>
      <w:r w:rsidR="00DB36A3" w:rsidRPr="00BF318C">
        <w:t>:</w:t>
      </w:r>
      <w:bookmarkEnd w:id="68"/>
    </w:p>
    <w:p w14:paraId="4F6E04C2" w14:textId="625E6EB1" w:rsidR="00DB36A3" w:rsidRPr="00BF318C" w:rsidRDefault="00DB36A3" w:rsidP="00953CCD">
      <w:pPr>
        <w:pStyle w:val="3-BodyText"/>
        <w:numPr>
          <w:ilvl w:val="0"/>
          <w:numId w:val="15"/>
        </w:numPr>
        <w:ind w:left="1134" w:hanging="425"/>
      </w:pPr>
      <w:r w:rsidRPr="00BF318C">
        <w:t xml:space="preserve">The May 2025 resubmission model estimated a higher incremental LYG in the dMMR subgroup than the November 2023 model. This higher LYG was unexpected given the OS HR in dMMR patients at IA2 (OS HR = 0.32, 95% CI 0.17, 0.63) as used in the May 2025 model was less favourable than at IA1 (OS HR = 0.30, 95% CI 0.13, 0.70) as used in the November 2023 model (see </w:t>
      </w:r>
      <w:r w:rsidRPr="00BF318C">
        <w:fldChar w:fldCharType="begin"/>
      </w:r>
      <w:r w:rsidRPr="00BF318C">
        <w:instrText xml:space="preserve"> REF _Ref190633981 \h  \* MERGEFORMAT </w:instrText>
      </w:r>
      <w:r w:rsidRPr="00BF318C">
        <w:fldChar w:fldCharType="separate"/>
      </w:r>
      <w:r w:rsidR="006A3DD4" w:rsidRPr="00D16F9D">
        <w:t xml:space="preserve">Table </w:t>
      </w:r>
      <w:r w:rsidR="006A3DD4">
        <w:rPr>
          <w:noProof/>
        </w:rPr>
        <w:t>5</w:t>
      </w:r>
      <w:r w:rsidRPr="00BF318C">
        <w:fldChar w:fldCharType="end"/>
      </w:r>
      <w:r w:rsidRPr="00BF318C">
        <w:t xml:space="preserve">) and may be related to the change in extrapolation methods (see paragraph </w:t>
      </w:r>
      <w:r w:rsidRPr="00BF318C">
        <w:fldChar w:fldCharType="begin"/>
      </w:r>
      <w:r w:rsidRPr="00BF318C">
        <w:instrText xml:space="preserve"> REF _Ref190708078 \r \h </w:instrText>
      </w:r>
      <w:r w:rsidR="00BF318C">
        <w:instrText xml:space="preserve"> \* MERGEFORMAT </w:instrText>
      </w:r>
      <w:r w:rsidRPr="00BF318C">
        <w:fldChar w:fldCharType="separate"/>
      </w:r>
      <w:r w:rsidR="006A3DD4">
        <w:t>6.47</w:t>
      </w:r>
      <w:r w:rsidRPr="00BF318C">
        <w:fldChar w:fldCharType="end"/>
      </w:r>
      <w:r w:rsidRPr="00BF318C">
        <w:t xml:space="preserve">). Compared to the November 2023 dMMR model results, the ICER in the dMMR subgroup was lower by </w:t>
      </w:r>
      <w:r w:rsidR="00EC5F4F" w:rsidRPr="006A3DD4">
        <w:rPr>
          <w:color w:val="000000"/>
          <w:w w:val="15"/>
          <w:shd w:val="solid" w:color="000000" w:fill="000000"/>
          <w:fitText w:val="-20" w:id="-662992124"/>
          <w14:textFill>
            <w14:solidFill>
              <w14:srgbClr w14:val="000000">
                <w14:alpha w14:val="100000"/>
              </w14:srgbClr>
            </w14:solidFill>
          </w14:textFill>
        </w:rPr>
        <w:t xml:space="preserve">|  </w:t>
      </w:r>
      <w:r w:rsidR="00EC5F4F" w:rsidRPr="006A3DD4">
        <w:rPr>
          <w:color w:val="000000"/>
          <w:spacing w:val="-69"/>
          <w:w w:val="15"/>
          <w:shd w:val="solid" w:color="000000" w:fill="000000"/>
          <w:fitText w:val="-20" w:id="-662992124"/>
          <w14:textFill>
            <w14:solidFill>
              <w14:srgbClr w14:val="000000">
                <w14:alpha w14:val="100000"/>
              </w14:srgbClr>
            </w14:solidFill>
          </w14:textFill>
        </w:rPr>
        <w:t>|</w:t>
      </w:r>
      <w:r w:rsidRPr="00BF318C">
        <w:t xml:space="preserve">% (when using utilities based on Viney 2011) or </w:t>
      </w:r>
      <w:r w:rsidR="00EC5F4F" w:rsidRPr="006A3DD4">
        <w:rPr>
          <w:color w:val="000000"/>
          <w:w w:val="15"/>
          <w:shd w:val="solid" w:color="000000" w:fill="000000"/>
          <w:fitText w:val="-20" w:id="-662992123"/>
          <w14:textFill>
            <w14:solidFill>
              <w14:srgbClr w14:val="000000">
                <w14:alpha w14:val="100000"/>
              </w14:srgbClr>
            </w14:solidFill>
          </w14:textFill>
        </w:rPr>
        <w:t xml:space="preserve">|  </w:t>
      </w:r>
      <w:r w:rsidR="00EC5F4F" w:rsidRPr="006A3DD4">
        <w:rPr>
          <w:color w:val="000000"/>
          <w:spacing w:val="-69"/>
          <w:w w:val="15"/>
          <w:shd w:val="solid" w:color="000000" w:fill="000000"/>
          <w:fitText w:val="-20" w:id="-662992123"/>
          <w14:textFill>
            <w14:solidFill>
              <w14:srgbClr w14:val="000000">
                <w14:alpha w14:val="100000"/>
              </w14:srgbClr>
            </w14:solidFill>
          </w14:textFill>
        </w:rPr>
        <w:t>|</w:t>
      </w:r>
      <w:r w:rsidRPr="00BF318C">
        <w:t xml:space="preserve">% (when using utilities based on Norman 2023) when using the May 2025 model; </w:t>
      </w:r>
      <w:r w:rsidR="0045593D" w:rsidRPr="00BF318C">
        <w:t>and</w:t>
      </w:r>
    </w:p>
    <w:p w14:paraId="0092E286" w14:textId="571707F2" w:rsidR="003C368F" w:rsidRPr="00BF318C" w:rsidRDefault="00DB36A3" w:rsidP="00953CCD">
      <w:pPr>
        <w:pStyle w:val="3-BodyText"/>
        <w:numPr>
          <w:ilvl w:val="0"/>
          <w:numId w:val="15"/>
        </w:numPr>
        <w:ind w:left="1134" w:hanging="425"/>
      </w:pPr>
      <w:r w:rsidRPr="00BF318C">
        <w:t xml:space="preserve">As discussed in paragraph </w:t>
      </w:r>
      <w:r w:rsidRPr="00BF318C">
        <w:fldChar w:fldCharType="begin"/>
      </w:r>
      <w:r w:rsidRPr="00BF318C">
        <w:instrText xml:space="preserve"> REF _Ref190708118 \r \h </w:instrText>
      </w:r>
      <w:r w:rsidR="00BF318C">
        <w:instrText xml:space="preserve"> \* MERGEFORMAT </w:instrText>
      </w:r>
      <w:r w:rsidRPr="00BF318C">
        <w:fldChar w:fldCharType="separate"/>
      </w:r>
      <w:r w:rsidR="006A3DD4">
        <w:t>6.59</w:t>
      </w:r>
      <w:r w:rsidRPr="00BF318C">
        <w:fldChar w:fldCharType="end"/>
      </w:r>
      <w:r w:rsidRPr="00BF318C">
        <w:t xml:space="preserve">, the resubmission used a different source for calculating utility values (Norman 2023) compared to the November 2023 resubmission (Viney 2011). Using the same set of utility values for both subgroups in the same May 2025 model, the ICER for the pMMR subgroup was around </w:t>
      </w:r>
      <w:r w:rsidR="00EC5F4F" w:rsidRPr="006A3DD4">
        <w:rPr>
          <w:color w:val="000000"/>
          <w:w w:val="15"/>
          <w:shd w:val="solid" w:color="000000" w:fill="000000"/>
          <w:fitText w:val="-20" w:id="-662992122"/>
          <w14:textFill>
            <w14:solidFill>
              <w14:srgbClr w14:val="000000">
                <w14:alpha w14:val="100000"/>
              </w14:srgbClr>
            </w14:solidFill>
          </w14:textFill>
        </w:rPr>
        <w:t xml:space="preserve">|  </w:t>
      </w:r>
      <w:r w:rsidR="00EC5F4F" w:rsidRPr="006A3DD4">
        <w:rPr>
          <w:color w:val="000000"/>
          <w:spacing w:val="-69"/>
          <w:w w:val="15"/>
          <w:shd w:val="solid" w:color="000000" w:fill="000000"/>
          <w:fitText w:val="-20" w:id="-662992122"/>
          <w14:textFill>
            <w14:solidFill>
              <w14:srgbClr w14:val="000000">
                <w14:alpha w14:val="100000"/>
              </w14:srgbClr>
            </w14:solidFill>
          </w14:textFill>
        </w:rPr>
        <w:t>|</w:t>
      </w:r>
      <w:r w:rsidRPr="00BF318C">
        <w:t xml:space="preserve">% higher than the dMMR subgroup. This would be consistent with the results of RUBY and previous PBAC considerations that DOS+CP appears to be more effective in dMMR than pMMR patients and MMR was a treatment effect modifier. Comparatively, the nominal ICER in the May 2025 base case for pMMR was </w:t>
      </w:r>
      <w:r w:rsidR="00EC5F4F" w:rsidRPr="006A3DD4">
        <w:rPr>
          <w:color w:val="000000"/>
          <w:w w:val="15"/>
          <w:shd w:val="solid" w:color="000000" w:fill="000000"/>
          <w:fitText w:val="-20" w:id="-662992121"/>
          <w14:textFill>
            <w14:solidFill>
              <w14:srgbClr w14:val="000000">
                <w14:alpha w14:val="100000"/>
              </w14:srgbClr>
            </w14:solidFill>
          </w14:textFill>
        </w:rPr>
        <w:t xml:space="preserve">|  </w:t>
      </w:r>
      <w:r w:rsidR="00EC5F4F" w:rsidRPr="006A3DD4">
        <w:rPr>
          <w:color w:val="000000"/>
          <w:spacing w:val="-69"/>
          <w:w w:val="15"/>
          <w:shd w:val="solid" w:color="000000" w:fill="000000"/>
          <w:fitText w:val="-20" w:id="-662992121"/>
          <w14:textFill>
            <w14:solidFill>
              <w14:srgbClr w14:val="000000">
                <w14:alpha w14:val="100000"/>
              </w14:srgbClr>
            </w14:solidFill>
          </w14:textFill>
        </w:rPr>
        <w:t>|</w:t>
      </w:r>
      <w:r w:rsidRPr="00BF318C">
        <w:t>% lower than the ICER in the November 2023 dMMR model</w:t>
      </w:r>
      <w:r w:rsidR="0045593D" w:rsidRPr="00BF318C">
        <w:t xml:space="preserve">; </w:t>
      </w:r>
    </w:p>
    <w:p w14:paraId="25E2310E" w14:textId="53D860E0" w:rsidR="00B26529" w:rsidRPr="000A6914" w:rsidRDefault="00B26529" w:rsidP="007A5C91">
      <w:pPr>
        <w:pStyle w:val="3-BodyText"/>
        <w:spacing w:before="0"/>
        <w:rPr>
          <w:iCs/>
        </w:rPr>
      </w:pPr>
      <w:r w:rsidRPr="00BF318C">
        <w:t xml:space="preserve">Overall, it was likely the results from the two models cannot be compared directly as the resubmission’s model was more favourable towards DOS+CP. Instead, it may be </w:t>
      </w:r>
      <w:r w:rsidRPr="00BF318C">
        <w:lastRenderedPageBreak/>
        <w:t xml:space="preserve">more reasonable to compare the results of the pMMR subgroup in the May 2025 model against the ICER of the dMMR subgroup using the same model and utility values for consistency. During the evaluation, it was estimated that in order for the pMMR subgroup to achieve an ICER of </w:t>
      </w:r>
      <w:r w:rsidR="00547BD7" w:rsidRPr="00547BD7">
        <w:t>$45,000 to &lt; $55,000</w:t>
      </w:r>
      <w:r w:rsidRPr="00BF318C">
        <w:t>/QALY (i.e. same as the dMMR subgroup results using the Norman 2023 utilities in the May 2025 model), the price per 500 mg vial of DOS will need to be decreased to $</w:t>
      </w:r>
      <w:r w:rsidR="00EC5F4F" w:rsidRPr="006A3DD4">
        <w:rPr>
          <w:color w:val="000000"/>
          <w:w w:val="15"/>
          <w:shd w:val="solid" w:color="000000" w:fill="000000"/>
          <w:fitText w:val="-20" w:id="-662992120"/>
          <w14:textFill>
            <w14:solidFill>
              <w14:srgbClr w14:val="000000">
                <w14:alpha w14:val="100000"/>
              </w14:srgbClr>
            </w14:solidFill>
          </w14:textFill>
        </w:rPr>
        <w:t xml:space="preserve">|  </w:t>
      </w:r>
      <w:r w:rsidR="00EC5F4F" w:rsidRPr="006A3DD4">
        <w:rPr>
          <w:color w:val="000000"/>
          <w:spacing w:val="-69"/>
          <w:w w:val="15"/>
          <w:shd w:val="solid" w:color="000000" w:fill="000000"/>
          <w:fitText w:val="-20" w:id="-662992120"/>
          <w14:textFill>
            <w14:solidFill>
              <w14:srgbClr w14:val="000000">
                <w14:alpha w14:val="100000"/>
              </w14:srgbClr>
            </w14:solidFill>
          </w14:textFill>
        </w:rPr>
        <w:t>|</w:t>
      </w:r>
      <w:r w:rsidRPr="00BF318C">
        <w:t xml:space="preserve">, or a </w:t>
      </w:r>
      <w:r w:rsidR="00EC5F4F" w:rsidRPr="006A3DD4">
        <w:rPr>
          <w:color w:val="000000"/>
          <w:w w:val="15"/>
          <w:shd w:val="solid" w:color="000000" w:fill="000000"/>
          <w:fitText w:val="-20" w:id="-662992119"/>
          <w14:textFill>
            <w14:solidFill>
              <w14:srgbClr w14:val="000000">
                <w14:alpha w14:val="100000"/>
              </w14:srgbClr>
            </w14:solidFill>
          </w14:textFill>
        </w:rPr>
        <w:t xml:space="preserve">|  </w:t>
      </w:r>
      <w:r w:rsidR="00EC5F4F" w:rsidRPr="006A3DD4">
        <w:rPr>
          <w:color w:val="000000"/>
          <w:spacing w:val="-69"/>
          <w:w w:val="15"/>
          <w:shd w:val="solid" w:color="000000" w:fill="000000"/>
          <w:fitText w:val="-20" w:id="-662992119"/>
          <w14:textFill>
            <w14:solidFill>
              <w14:srgbClr w14:val="000000">
                <w14:alpha w14:val="100000"/>
              </w14:srgbClr>
            </w14:solidFill>
          </w14:textFill>
        </w:rPr>
        <w:t>|</w:t>
      </w:r>
      <w:r w:rsidRPr="00BF318C">
        <w:t>% price reduction from the requested price of $</w:t>
      </w:r>
      <w:r w:rsidR="00EC5F4F" w:rsidRPr="006A3DD4">
        <w:rPr>
          <w:color w:val="000000"/>
          <w:w w:val="15"/>
          <w:shd w:val="solid" w:color="000000" w:fill="000000"/>
          <w:fitText w:val="-20" w:id="-662992118"/>
          <w14:textFill>
            <w14:solidFill>
              <w14:srgbClr w14:val="000000">
                <w14:alpha w14:val="100000"/>
              </w14:srgbClr>
            </w14:solidFill>
          </w14:textFill>
        </w:rPr>
        <w:t xml:space="preserve">|  </w:t>
      </w:r>
      <w:r w:rsidR="00EC5F4F" w:rsidRPr="006A3DD4">
        <w:rPr>
          <w:color w:val="000000"/>
          <w:spacing w:val="-69"/>
          <w:w w:val="15"/>
          <w:shd w:val="solid" w:color="000000" w:fill="000000"/>
          <w:fitText w:val="-20" w:id="-662992118"/>
          <w14:textFill>
            <w14:solidFill>
              <w14:srgbClr w14:val="000000">
                <w14:alpha w14:val="100000"/>
              </w14:srgbClr>
            </w14:solidFill>
          </w14:textFill>
        </w:rPr>
        <w:t>|</w:t>
      </w:r>
      <w:r w:rsidRPr="00BF318C">
        <w:t>. However, this estimate was based on a model using linear convergence which may be invalid for the pMMR population (but appears to be reasonable for the dMMR population).</w:t>
      </w:r>
    </w:p>
    <w:p w14:paraId="1BAC1159" w14:textId="601939BF" w:rsidR="00A86E8B" w:rsidRPr="00D16F9D" w:rsidRDefault="00D23D11" w:rsidP="007A5C91">
      <w:pPr>
        <w:pStyle w:val="3-BodyText"/>
        <w:spacing w:before="0"/>
      </w:pPr>
      <w:r w:rsidRPr="00D16F9D">
        <w:t xml:space="preserve">The results of key univariate </w:t>
      </w:r>
      <w:r w:rsidR="00717E11">
        <w:t>and</w:t>
      </w:r>
      <w:r w:rsidRPr="00D16F9D">
        <w:t xml:space="preserve"> multivariate sensitivity analyses are summarised </w:t>
      </w:r>
      <w:r w:rsidR="00E16AD8" w:rsidRPr="00D16F9D">
        <w:t xml:space="preserve">in </w:t>
      </w:r>
      <w:r w:rsidR="00E16AD8" w:rsidRPr="00D16F9D">
        <w:fldChar w:fldCharType="begin"/>
      </w:r>
      <w:r w:rsidR="00E16AD8" w:rsidRPr="00D16F9D">
        <w:instrText xml:space="preserve"> REF _Ref104804865 \h </w:instrText>
      </w:r>
      <w:r w:rsidR="00E16AD8" w:rsidRPr="00D16F9D">
        <w:fldChar w:fldCharType="separate"/>
      </w:r>
      <w:r w:rsidR="006A3DD4" w:rsidRPr="00D16F9D">
        <w:t xml:space="preserve">Table </w:t>
      </w:r>
      <w:r w:rsidR="006A3DD4">
        <w:rPr>
          <w:noProof/>
        </w:rPr>
        <w:t>14</w:t>
      </w:r>
      <w:r w:rsidR="00E16AD8" w:rsidRPr="00D16F9D">
        <w:fldChar w:fldCharType="end"/>
      </w:r>
      <w:r w:rsidRPr="00D16F9D">
        <w:t xml:space="preserve">. </w:t>
      </w:r>
    </w:p>
    <w:p w14:paraId="15E65EFE" w14:textId="5185D1AD" w:rsidR="00717E11" w:rsidRPr="00D16F9D" w:rsidRDefault="00E16AD8" w:rsidP="00F30FB9">
      <w:pPr>
        <w:pStyle w:val="Caption"/>
        <w:rPr>
          <w:b w:val="0"/>
          <w:bCs w:val="0"/>
          <w:szCs w:val="20"/>
        </w:rPr>
      </w:pPr>
      <w:bookmarkStart w:id="69" w:name="_Ref104804865"/>
      <w:bookmarkStart w:id="70" w:name="_Hlk195714029"/>
      <w:r w:rsidRPr="00D16F9D">
        <w:lastRenderedPageBreak/>
        <w:t xml:space="preserve">Table </w:t>
      </w:r>
      <w:r w:rsidR="00DF038F">
        <w:fldChar w:fldCharType="begin"/>
      </w:r>
      <w:r w:rsidR="00DF038F">
        <w:instrText xml:space="preserve"> SEQ Table \* ARABIC </w:instrText>
      </w:r>
      <w:r w:rsidR="00DF038F">
        <w:fldChar w:fldCharType="separate"/>
      </w:r>
      <w:r w:rsidR="006A3DD4">
        <w:rPr>
          <w:noProof/>
        </w:rPr>
        <w:t>14</w:t>
      </w:r>
      <w:r w:rsidR="00DF038F">
        <w:rPr>
          <w:noProof/>
        </w:rPr>
        <w:fldChar w:fldCharType="end"/>
      </w:r>
      <w:bookmarkEnd w:id="69"/>
      <w:r w:rsidRPr="00D16F9D">
        <w:t>:</w:t>
      </w:r>
      <w:r w:rsidR="00717E11">
        <w:t xml:space="preserve"> </w:t>
      </w:r>
      <w:r w:rsidR="00717E11" w:rsidRPr="00D16F9D">
        <w:rPr>
          <w:szCs w:val="20"/>
        </w:rPr>
        <w:t xml:space="preserve">Univariate </w:t>
      </w:r>
      <w:r w:rsidR="00717E11">
        <w:rPr>
          <w:szCs w:val="20"/>
        </w:rPr>
        <w:t xml:space="preserve">and multivariate </w:t>
      </w:r>
      <w:r w:rsidR="00717E11" w:rsidRPr="00D16F9D">
        <w:rPr>
          <w:szCs w:val="20"/>
        </w:rPr>
        <w:t xml:space="preserve">sensitivity analysis </w:t>
      </w:r>
      <w:r w:rsidR="00717E11">
        <w:rPr>
          <w:szCs w:val="20"/>
        </w:rPr>
        <w:t>around the economic evaluation</w:t>
      </w:r>
    </w:p>
    <w:bookmarkEnd w:id="70"/>
    <w:tbl>
      <w:tblPr>
        <w:tblStyle w:val="TableGrid"/>
        <w:tblW w:w="5047" w:type="pct"/>
        <w:tblInd w:w="-5" w:type="dxa"/>
        <w:tblCellMar>
          <w:left w:w="57" w:type="dxa"/>
          <w:right w:w="57" w:type="dxa"/>
        </w:tblCellMar>
        <w:tblLook w:val="04A0" w:firstRow="1" w:lastRow="0" w:firstColumn="1" w:lastColumn="0" w:noHBand="0" w:noVBand="1"/>
      </w:tblPr>
      <w:tblGrid>
        <w:gridCol w:w="5381"/>
        <w:gridCol w:w="845"/>
        <w:gridCol w:w="987"/>
        <w:gridCol w:w="987"/>
        <w:gridCol w:w="902"/>
      </w:tblGrid>
      <w:tr w:rsidR="009A2DC4" w:rsidRPr="00D16F9D" w14:paraId="47AA33BD" w14:textId="77777777" w:rsidTr="00DD0EBD">
        <w:trPr>
          <w:trHeight w:val="20"/>
          <w:tblHeader/>
        </w:trPr>
        <w:tc>
          <w:tcPr>
            <w:tcW w:w="2959" w:type="pct"/>
            <w:vAlign w:val="center"/>
          </w:tcPr>
          <w:p w14:paraId="41D6F67D" w14:textId="77777777" w:rsidR="00717E11" w:rsidRPr="00D16F9D" w:rsidRDefault="00717E11" w:rsidP="00F30FB9">
            <w:pPr>
              <w:keepNext/>
              <w:keepLines/>
              <w:jc w:val="left"/>
              <w:rPr>
                <w:rFonts w:ascii="Arial Narrow" w:hAnsi="Arial Narrow"/>
                <w:sz w:val="20"/>
                <w:szCs w:val="20"/>
              </w:rPr>
            </w:pPr>
          </w:p>
        </w:tc>
        <w:tc>
          <w:tcPr>
            <w:tcW w:w="467" w:type="pct"/>
            <w:vAlign w:val="center"/>
          </w:tcPr>
          <w:p w14:paraId="6EBAE66F" w14:textId="77777777" w:rsidR="00717E11" w:rsidRPr="00D16F9D" w:rsidRDefault="00717E11" w:rsidP="00F30FB9">
            <w:pPr>
              <w:keepNext/>
              <w:keepLines/>
              <w:jc w:val="center"/>
              <w:rPr>
                <w:rFonts w:ascii="Arial Narrow" w:hAnsi="Arial Narrow"/>
                <w:b/>
                <w:bCs/>
                <w:sz w:val="20"/>
                <w:szCs w:val="20"/>
              </w:rPr>
            </w:pPr>
            <w:r w:rsidRPr="00D16F9D">
              <w:rPr>
                <w:rFonts w:ascii="Arial Narrow" w:hAnsi="Arial Narrow"/>
                <w:b/>
                <w:bCs/>
                <w:sz w:val="20"/>
                <w:szCs w:val="20"/>
              </w:rPr>
              <w:t>Incr. cost</w:t>
            </w:r>
          </w:p>
        </w:tc>
        <w:tc>
          <w:tcPr>
            <w:tcW w:w="545" w:type="pct"/>
            <w:vAlign w:val="center"/>
          </w:tcPr>
          <w:p w14:paraId="1327260A" w14:textId="77777777" w:rsidR="00717E11" w:rsidRPr="00D16F9D" w:rsidRDefault="00717E11" w:rsidP="00F30FB9">
            <w:pPr>
              <w:keepNext/>
              <w:keepLines/>
              <w:jc w:val="center"/>
              <w:rPr>
                <w:rFonts w:ascii="Arial Narrow" w:hAnsi="Arial Narrow"/>
                <w:b/>
                <w:bCs/>
                <w:sz w:val="20"/>
                <w:szCs w:val="20"/>
              </w:rPr>
            </w:pPr>
            <w:r w:rsidRPr="00D16F9D">
              <w:rPr>
                <w:rFonts w:ascii="Arial Narrow" w:hAnsi="Arial Narrow"/>
                <w:b/>
                <w:bCs/>
                <w:sz w:val="20"/>
                <w:szCs w:val="20"/>
              </w:rPr>
              <w:t>Incr. QALYs</w:t>
            </w:r>
          </w:p>
        </w:tc>
        <w:tc>
          <w:tcPr>
            <w:tcW w:w="545" w:type="pct"/>
            <w:vAlign w:val="center"/>
          </w:tcPr>
          <w:p w14:paraId="5FEB0EE5" w14:textId="77777777" w:rsidR="00717E11" w:rsidRPr="00D16F9D" w:rsidRDefault="00717E11" w:rsidP="00F30FB9">
            <w:pPr>
              <w:keepNext/>
              <w:keepLines/>
              <w:jc w:val="center"/>
              <w:rPr>
                <w:rFonts w:ascii="Arial Narrow" w:hAnsi="Arial Narrow"/>
                <w:b/>
                <w:bCs/>
                <w:sz w:val="20"/>
                <w:szCs w:val="20"/>
              </w:rPr>
            </w:pPr>
            <w:r w:rsidRPr="00D16F9D">
              <w:rPr>
                <w:rFonts w:ascii="Arial Narrow" w:hAnsi="Arial Narrow"/>
                <w:b/>
                <w:bCs/>
                <w:sz w:val="20"/>
                <w:szCs w:val="20"/>
              </w:rPr>
              <w:t>ICER</w:t>
            </w:r>
          </w:p>
        </w:tc>
        <w:tc>
          <w:tcPr>
            <w:tcW w:w="483" w:type="pct"/>
            <w:vAlign w:val="center"/>
          </w:tcPr>
          <w:p w14:paraId="57A7490C" w14:textId="77777777" w:rsidR="00717E11" w:rsidRPr="00D16F9D" w:rsidRDefault="00717E11" w:rsidP="00F30FB9">
            <w:pPr>
              <w:keepNext/>
              <w:keepLines/>
              <w:ind w:left="-14"/>
              <w:jc w:val="center"/>
              <w:rPr>
                <w:rFonts w:ascii="Arial Narrow" w:hAnsi="Arial Narrow"/>
                <w:b/>
                <w:bCs/>
                <w:sz w:val="20"/>
                <w:szCs w:val="20"/>
              </w:rPr>
            </w:pPr>
            <w:r w:rsidRPr="00D16F9D">
              <w:rPr>
                <w:rFonts w:ascii="Arial Narrow" w:hAnsi="Arial Narrow"/>
                <w:b/>
                <w:bCs/>
                <w:sz w:val="20"/>
                <w:szCs w:val="20"/>
              </w:rPr>
              <w:t>% Difference</w:t>
            </w:r>
          </w:p>
        </w:tc>
      </w:tr>
      <w:tr w:rsidR="009A2DC4" w:rsidRPr="00D16F9D" w14:paraId="534741D5" w14:textId="77777777" w:rsidTr="00DD0EBD">
        <w:trPr>
          <w:trHeight w:val="20"/>
        </w:trPr>
        <w:tc>
          <w:tcPr>
            <w:tcW w:w="2959" w:type="pct"/>
            <w:tcBorders>
              <w:bottom w:val="single" w:sz="4" w:space="0" w:color="000000" w:themeColor="text1"/>
            </w:tcBorders>
            <w:vAlign w:val="center"/>
          </w:tcPr>
          <w:p w14:paraId="678FC674" w14:textId="77777777" w:rsidR="00717E11" w:rsidRPr="00D16F9D" w:rsidRDefault="00717E11" w:rsidP="00F30FB9">
            <w:pPr>
              <w:keepNext/>
              <w:keepLines/>
              <w:jc w:val="left"/>
              <w:rPr>
                <w:rFonts w:ascii="Arial Narrow" w:hAnsi="Arial Narrow"/>
                <w:b/>
                <w:bCs/>
                <w:sz w:val="20"/>
                <w:szCs w:val="20"/>
              </w:rPr>
            </w:pPr>
            <w:r w:rsidRPr="00D16F9D">
              <w:rPr>
                <w:rFonts w:ascii="Arial Narrow" w:hAnsi="Arial Narrow"/>
                <w:b/>
                <w:bCs/>
                <w:sz w:val="20"/>
                <w:szCs w:val="20"/>
              </w:rPr>
              <w:t>Base case</w:t>
            </w:r>
          </w:p>
        </w:tc>
        <w:tc>
          <w:tcPr>
            <w:tcW w:w="467" w:type="pct"/>
            <w:tcBorders>
              <w:bottom w:val="single" w:sz="4" w:space="0" w:color="000000" w:themeColor="text1"/>
            </w:tcBorders>
            <w:vAlign w:val="center"/>
          </w:tcPr>
          <w:p w14:paraId="11BD4675" w14:textId="3547DA94" w:rsidR="00717E11" w:rsidRPr="00D16F9D" w:rsidRDefault="00717E11" w:rsidP="00F30FB9">
            <w:pPr>
              <w:keepNext/>
              <w:keepLines/>
              <w:jc w:val="center"/>
              <w:rPr>
                <w:rFonts w:ascii="Arial Narrow" w:hAnsi="Arial Narrow"/>
                <w:b/>
                <w:bCs/>
                <w:sz w:val="20"/>
                <w:szCs w:val="20"/>
              </w:rPr>
            </w:pPr>
            <w:r w:rsidRPr="00D16F9D">
              <w:rPr>
                <w:rFonts w:ascii="Arial Narrow" w:hAnsi="Arial Narrow"/>
                <w:b/>
                <w:bCs/>
                <w:sz w:val="20"/>
                <w:szCs w:val="20"/>
              </w:rPr>
              <w:t>$</w:t>
            </w:r>
            <w:r w:rsidR="00EC5F4F" w:rsidRPr="00EC5F4F">
              <w:rPr>
                <w:rFonts w:ascii="Arial Narrow" w:hAnsi="Arial Narrow"/>
                <w:b/>
                <w:bCs/>
                <w:color w:val="000000"/>
                <w:spacing w:val="170"/>
                <w:sz w:val="20"/>
                <w:szCs w:val="20"/>
                <w:shd w:val="solid" w:color="000000" w:fill="000000"/>
                <w:fitText w:val="262" w:id="-662992117"/>
                <w14:textFill>
                  <w14:solidFill>
                    <w14:srgbClr w14:val="000000">
                      <w14:alpha w14:val="100000"/>
                    </w14:srgbClr>
                  </w14:solidFill>
                </w14:textFill>
              </w:rPr>
              <w:t>|</w:t>
            </w:r>
            <w:r w:rsidR="00EC5F4F" w:rsidRPr="00EC5F4F">
              <w:rPr>
                <w:rFonts w:ascii="Arial Narrow" w:hAnsi="Arial Narrow"/>
                <w:b/>
                <w:bCs/>
                <w:color w:val="000000"/>
                <w:spacing w:val="1"/>
                <w:sz w:val="20"/>
                <w:szCs w:val="20"/>
                <w:shd w:val="solid" w:color="000000" w:fill="000000"/>
                <w:fitText w:val="262" w:id="-662992117"/>
                <w14:textFill>
                  <w14:solidFill>
                    <w14:srgbClr w14:val="000000">
                      <w14:alpha w14:val="100000"/>
                    </w14:srgbClr>
                  </w14:solidFill>
                </w14:textFill>
              </w:rPr>
              <w:t>|</w:t>
            </w:r>
          </w:p>
        </w:tc>
        <w:tc>
          <w:tcPr>
            <w:tcW w:w="545" w:type="pct"/>
            <w:tcBorders>
              <w:bottom w:val="single" w:sz="4" w:space="0" w:color="000000" w:themeColor="text1"/>
            </w:tcBorders>
            <w:vAlign w:val="center"/>
          </w:tcPr>
          <w:p w14:paraId="2544A2B7" w14:textId="77777777" w:rsidR="00717E11" w:rsidRPr="00D16F9D" w:rsidRDefault="00717E11" w:rsidP="00F30FB9">
            <w:pPr>
              <w:keepNext/>
              <w:keepLines/>
              <w:jc w:val="center"/>
              <w:rPr>
                <w:rFonts w:ascii="Arial Narrow" w:hAnsi="Arial Narrow"/>
                <w:b/>
                <w:bCs/>
                <w:sz w:val="20"/>
                <w:szCs w:val="20"/>
              </w:rPr>
            </w:pPr>
            <w:r w:rsidRPr="00D16F9D">
              <w:rPr>
                <w:rFonts w:ascii="Arial Narrow" w:hAnsi="Arial Narrow"/>
                <w:b/>
                <w:bCs/>
                <w:sz w:val="20"/>
                <w:szCs w:val="20"/>
              </w:rPr>
              <w:t>0.4019</w:t>
            </w:r>
          </w:p>
        </w:tc>
        <w:tc>
          <w:tcPr>
            <w:tcW w:w="545" w:type="pct"/>
            <w:tcBorders>
              <w:bottom w:val="single" w:sz="4" w:space="0" w:color="000000" w:themeColor="text1"/>
            </w:tcBorders>
            <w:vAlign w:val="center"/>
          </w:tcPr>
          <w:p w14:paraId="55230066" w14:textId="69F7DDCE" w:rsidR="00717E11" w:rsidRPr="00547BD7" w:rsidRDefault="00717E11" w:rsidP="00F30FB9">
            <w:pPr>
              <w:keepNext/>
              <w:keepLines/>
              <w:jc w:val="center"/>
              <w:rPr>
                <w:rFonts w:ascii="Arial Narrow" w:hAnsi="Arial Narrow"/>
                <w:b/>
                <w:bCs/>
                <w:sz w:val="20"/>
                <w:szCs w:val="20"/>
                <w:vertAlign w:val="superscript"/>
              </w:rPr>
            </w:pPr>
            <w:r w:rsidRPr="00D16F9D">
              <w:rPr>
                <w:rFonts w:ascii="Arial Narrow" w:hAnsi="Arial Narrow"/>
                <w:b/>
                <w:bCs/>
                <w:sz w:val="20"/>
                <w:szCs w:val="20"/>
              </w:rPr>
              <w:t>$</w:t>
            </w:r>
            <w:r w:rsidR="00EC5F4F" w:rsidRPr="00EC5F4F">
              <w:rPr>
                <w:rFonts w:ascii="Arial Narrow" w:hAnsi="Arial Narrow"/>
                <w:b/>
                <w:bCs/>
                <w:color w:val="000000"/>
                <w:spacing w:val="159"/>
                <w:sz w:val="20"/>
                <w:szCs w:val="20"/>
                <w:shd w:val="solid" w:color="000000" w:fill="000000"/>
                <w:fitText w:val="251" w:id="-662992116"/>
                <w14:textFill>
                  <w14:solidFill>
                    <w14:srgbClr w14:val="000000">
                      <w14:alpha w14:val="100000"/>
                    </w14:srgbClr>
                  </w14:solidFill>
                </w14:textFill>
              </w:rPr>
              <w:t>|</w:t>
            </w:r>
            <w:r w:rsidR="00EC5F4F" w:rsidRPr="00EC5F4F">
              <w:rPr>
                <w:rFonts w:ascii="Arial Narrow" w:hAnsi="Arial Narrow"/>
                <w:b/>
                <w:bCs/>
                <w:color w:val="000000"/>
                <w:spacing w:val="1"/>
                <w:sz w:val="20"/>
                <w:szCs w:val="20"/>
                <w:shd w:val="solid" w:color="000000" w:fill="000000"/>
                <w:fitText w:val="251" w:id="-662992116"/>
                <w14:textFill>
                  <w14:solidFill>
                    <w14:srgbClr w14:val="000000">
                      <w14:alpha w14:val="100000"/>
                    </w14:srgbClr>
                  </w14:solidFill>
                </w14:textFill>
              </w:rPr>
              <w:t>|</w:t>
            </w:r>
            <w:r w:rsidR="00547BD7">
              <w:rPr>
                <w:rFonts w:ascii="Arial Narrow" w:hAnsi="Arial Narrow"/>
                <w:b/>
                <w:bCs/>
                <w:sz w:val="20"/>
                <w:szCs w:val="20"/>
              </w:rPr>
              <w:t xml:space="preserve"> </w:t>
            </w:r>
            <w:r w:rsidR="00547BD7">
              <w:rPr>
                <w:rFonts w:ascii="Arial Narrow" w:hAnsi="Arial Narrow"/>
                <w:b/>
                <w:bCs/>
                <w:sz w:val="20"/>
                <w:szCs w:val="20"/>
                <w:vertAlign w:val="superscript"/>
              </w:rPr>
              <w:t>1</w:t>
            </w:r>
          </w:p>
        </w:tc>
        <w:tc>
          <w:tcPr>
            <w:tcW w:w="483" w:type="pct"/>
            <w:tcBorders>
              <w:bottom w:val="single" w:sz="4" w:space="0" w:color="000000" w:themeColor="text1"/>
            </w:tcBorders>
            <w:vAlign w:val="center"/>
          </w:tcPr>
          <w:p w14:paraId="3AD3328E" w14:textId="77777777" w:rsidR="00717E11" w:rsidRPr="00D16F9D" w:rsidRDefault="00717E11" w:rsidP="00F30FB9">
            <w:pPr>
              <w:keepNext/>
              <w:keepLines/>
              <w:jc w:val="center"/>
              <w:rPr>
                <w:rFonts w:ascii="Arial Narrow" w:hAnsi="Arial Narrow"/>
                <w:b/>
                <w:bCs/>
                <w:sz w:val="20"/>
                <w:szCs w:val="20"/>
              </w:rPr>
            </w:pPr>
            <w:r w:rsidRPr="00D16F9D">
              <w:rPr>
                <w:rFonts w:ascii="Arial Narrow" w:hAnsi="Arial Narrow"/>
                <w:b/>
                <w:bCs/>
                <w:sz w:val="20"/>
                <w:szCs w:val="20"/>
              </w:rPr>
              <w:t>-</w:t>
            </w:r>
          </w:p>
        </w:tc>
      </w:tr>
      <w:tr w:rsidR="009A2DC4" w:rsidRPr="00D16F9D" w14:paraId="3F9F3253" w14:textId="77777777" w:rsidTr="00DD0EBD">
        <w:trPr>
          <w:trHeight w:val="20"/>
        </w:trPr>
        <w:tc>
          <w:tcPr>
            <w:tcW w:w="2959" w:type="pct"/>
            <w:tcBorders>
              <w:right w:val="nil"/>
            </w:tcBorders>
            <w:vAlign w:val="center"/>
          </w:tcPr>
          <w:p w14:paraId="6FB576D2" w14:textId="77777777" w:rsidR="00717E11" w:rsidRPr="00D16F9D" w:rsidRDefault="00717E11" w:rsidP="00F30FB9">
            <w:pPr>
              <w:keepNext/>
              <w:keepLines/>
              <w:jc w:val="left"/>
              <w:rPr>
                <w:rFonts w:ascii="Arial Narrow" w:hAnsi="Arial Narrow"/>
                <w:sz w:val="20"/>
                <w:szCs w:val="20"/>
              </w:rPr>
            </w:pPr>
            <w:r w:rsidRPr="00D16F9D">
              <w:rPr>
                <w:rFonts w:ascii="Arial Narrow" w:hAnsi="Arial Narrow"/>
                <w:sz w:val="20"/>
                <w:szCs w:val="20"/>
              </w:rPr>
              <w:t>Time horizon (BC: 7.5 years)</w:t>
            </w:r>
          </w:p>
        </w:tc>
        <w:tc>
          <w:tcPr>
            <w:tcW w:w="467" w:type="pct"/>
            <w:tcBorders>
              <w:left w:val="nil"/>
              <w:right w:val="nil"/>
            </w:tcBorders>
            <w:vAlign w:val="center"/>
          </w:tcPr>
          <w:p w14:paraId="1F9C4C74" w14:textId="77777777" w:rsidR="00717E11" w:rsidRPr="00D16F9D" w:rsidRDefault="00717E11" w:rsidP="00F30FB9">
            <w:pPr>
              <w:keepNext/>
              <w:keepLines/>
              <w:jc w:val="center"/>
              <w:rPr>
                <w:rFonts w:ascii="Arial Narrow" w:hAnsi="Arial Narrow"/>
                <w:sz w:val="20"/>
                <w:szCs w:val="20"/>
              </w:rPr>
            </w:pPr>
          </w:p>
        </w:tc>
        <w:tc>
          <w:tcPr>
            <w:tcW w:w="545" w:type="pct"/>
            <w:tcBorders>
              <w:left w:val="nil"/>
              <w:right w:val="nil"/>
            </w:tcBorders>
            <w:vAlign w:val="center"/>
          </w:tcPr>
          <w:p w14:paraId="4A2DC2D9" w14:textId="77777777" w:rsidR="00717E11" w:rsidRPr="00D16F9D" w:rsidRDefault="00717E11" w:rsidP="00F30FB9">
            <w:pPr>
              <w:keepNext/>
              <w:keepLines/>
              <w:jc w:val="center"/>
              <w:rPr>
                <w:rFonts w:ascii="Arial Narrow" w:hAnsi="Arial Narrow"/>
                <w:sz w:val="20"/>
                <w:szCs w:val="20"/>
              </w:rPr>
            </w:pPr>
          </w:p>
        </w:tc>
        <w:tc>
          <w:tcPr>
            <w:tcW w:w="545" w:type="pct"/>
            <w:tcBorders>
              <w:left w:val="nil"/>
              <w:right w:val="nil"/>
            </w:tcBorders>
            <w:vAlign w:val="center"/>
          </w:tcPr>
          <w:p w14:paraId="5898EE53" w14:textId="77777777" w:rsidR="00717E11" w:rsidRPr="00D16F9D" w:rsidRDefault="00717E11" w:rsidP="00F30FB9">
            <w:pPr>
              <w:keepNext/>
              <w:keepLines/>
              <w:jc w:val="center"/>
              <w:rPr>
                <w:rFonts w:ascii="Arial Narrow" w:hAnsi="Arial Narrow"/>
                <w:sz w:val="20"/>
                <w:szCs w:val="20"/>
              </w:rPr>
            </w:pPr>
          </w:p>
        </w:tc>
        <w:tc>
          <w:tcPr>
            <w:tcW w:w="483" w:type="pct"/>
            <w:tcBorders>
              <w:left w:val="nil"/>
            </w:tcBorders>
            <w:vAlign w:val="center"/>
          </w:tcPr>
          <w:p w14:paraId="7DFBCAC7" w14:textId="77777777" w:rsidR="00717E11" w:rsidRPr="00D16F9D" w:rsidRDefault="00717E11" w:rsidP="00F30FB9">
            <w:pPr>
              <w:keepNext/>
              <w:keepLines/>
              <w:jc w:val="center"/>
              <w:rPr>
                <w:rFonts w:ascii="Arial Narrow" w:hAnsi="Arial Narrow"/>
                <w:sz w:val="20"/>
                <w:szCs w:val="20"/>
              </w:rPr>
            </w:pPr>
          </w:p>
        </w:tc>
      </w:tr>
      <w:tr w:rsidR="009A2DC4" w:rsidRPr="00D16F9D" w14:paraId="44BA83DF" w14:textId="77777777" w:rsidTr="00DD0EBD">
        <w:trPr>
          <w:trHeight w:val="20"/>
        </w:trPr>
        <w:tc>
          <w:tcPr>
            <w:tcW w:w="2959" w:type="pct"/>
            <w:vAlign w:val="center"/>
          </w:tcPr>
          <w:p w14:paraId="595A61B5" w14:textId="675D8864" w:rsidR="00717E11" w:rsidRPr="00D16F9D" w:rsidRDefault="00717E11" w:rsidP="00F30FB9">
            <w:pPr>
              <w:keepNext/>
              <w:keepLines/>
              <w:jc w:val="left"/>
              <w:rPr>
                <w:rFonts w:ascii="Arial Narrow" w:hAnsi="Arial Narrow"/>
                <w:sz w:val="20"/>
                <w:szCs w:val="20"/>
              </w:rPr>
            </w:pPr>
            <w:r w:rsidRPr="00D16F9D">
              <w:rPr>
                <w:rFonts w:ascii="Arial Narrow" w:hAnsi="Arial Narrow"/>
                <w:sz w:val="20"/>
                <w:szCs w:val="20"/>
              </w:rPr>
              <w:t>5 years</w:t>
            </w:r>
            <w:r w:rsidR="00627F9C">
              <w:rPr>
                <w:rFonts w:ascii="Arial Narrow" w:hAnsi="Arial Narrow"/>
                <w:sz w:val="20"/>
                <w:szCs w:val="20"/>
              </w:rPr>
              <w:t xml:space="preserve"> (convergence </w:t>
            </w:r>
            <w:r w:rsidR="007A0F46">
              <w:rPr>
                <w:rFonts w:ascii="Arial Narrow" w:hAnsi="Arial Narrow"/>
                <w:sz w:val="20"/>
                <w:szCs w:val="20"/>
              </w:rPr>
              <w:t xml:space="preserve">assumptions </w:t>
            </w:r>
            <w:r w:rsidR="00627F9C">
              <w:rPr>
                <w:rFonts w:ascii="Arial Narrow" w:hAnsi="Arial Narrow"/>
                <w:sz w:val="20"/>
                <w:szCs w:val="20"/>
              </w:rPr>
              <w:t>unchanged</w:t>
            </w:r>
            <w:r w:rsidR="007A0F46">
              <w:rPr>
                <w:rFonts w:ascii="Arial Narrow" w:hAnsi="Arial Narrow"/>
                <w:sz w:val="20"/>
                <w:szCs w:val="20"/>
              </w:rPr>
              <w:t xml:space="preserve"> i.e.</w:t>
            </w:r>
            <w:r w:rsidR="00627F9C">
              <w:rPr>
                <w:rFonts w:ascii="Arial Narrow" w:hAnsi="Arial Narrow"/>
                <w:sz w:val="20"/>
                <w:szCs w:val="20"/>
              </w:rPr>
              <w:t xml:space="preserve"> does not fully converge at 5 years)</w:t>
            </w:r>
          </w:p>
        </w:tc>
        <w:tc>
          <w:tcPr>
            <w:tcW w:w="467" w:type="pct"/>
            <w:vAlign w:val="center"/>
          </w:tcPr>
          <w:p w14:paraId="7B63487F" w14:textId="4153FB67" w:rsidR="00717E11" w:rsidRPr="00D16F9D" w:rsidRDefault="00717E11" w:rsidP="00F30FB9">
            <w:pPr>
              <w:keepNext/>
              <w:keepLines/>
              <w:jc w:val="center"/>
              <w:rPr>
                <w:rFonts w:ascii="Arial Narrow" w:hAnsi="Arial Narrow"/>
                <w:sz w:val="20"/>
                <w:szCs w:val="20"/>
              </w:rPr>
            </w:pPr>
            <w:r w:rsidRPr="00D16F9D">
              <w:rPr>
                <w:rFonts w:ascii="Arial Narrow" w:hAnsi="Arial Narrow"/>
                <w:sz w:val="20"/>
                <w:szCs w:val="20"/>
              </w:rPr>
              <w:t>$</w:t>
            </w:r>
            <w:r w:rsidR="00EC5F4F" w:rsidRPr="00EC5F4F">
              <w:rPr>
                <w:rFonts w:ascii="Arial Narrow" w:hAnsi="Arial Narrow"/>
                <w:color w:val="000000"/>
                <w:spacing w:val="50"/>
                <w:sz w:val="20"/>
                <w:szCs w:val="20"/>
                <w:shd w:val="solid" w:color="000000" w:fill="000000"/>
                <w:fitText w:val="229" w:id="-662992115"/>
                <w14:textFill>
                  <w14:solidFill>
                    <w14:srgbClr w14:val="000000">
                      <w14:alpha w14:val="100000"/>
                    </w14:srgbClr>
                  </w14:solidFill>
                </w14:textFill>
              </w:rPr>
              <w:t>||</w:t>
            </w:r>
            <w:r w:rsidR="00EC5F4F" w:rsidRPr="00EC5F4F">
              <w:rPr>
                <w:rFonts w:ascii="Arial Narrow" w:hAnsi="Arial Narrow"/>
                <w:color w:val="000000"/>
                <w:spacing w:val="2"/>
                <w:sz w:val="20"/>
                <w:szCs w:val="20"/>
                <w:shd w:val="solid" w:color="000000" w:fill="000000"/>
                <w:fitText w:val="229" w:id="-662992115"/>
                <w14:textFill>
                  <w14:solidFill>
                    <w14:srgbClr w14:val="000000">
                      <w14:alpha w14:val="100000"/>
                    </w14:srgbClr>
                  </w14:solidFill>
                </w14:textFill>
              </w:rPr>
              <w:t>|</w:t>
            </w:r>
          </w:p>
        </w:tc>
        <w:tc>
          <w:tcPr>
            <w:tcW w:w="545" w:type="pct"/>
            <w:vAlign w:val="center"/>
          </w:tcPr>
          <w:p w14:paraId="2AE137FC" w14:textId="77777777" w:rsidR="00717E11" w:rsidRPr="00D16F9D" w:rsidRDefault="00717E11" w:rsidP="00F30FB9">
            <w:pPr>
              <w:keepNext/>
              <w:keepLines/>
              <w:jc w:val="center"/>
              <w:rPr>
                <w:rFonts w:ascii="Arial Narrow" w:hAnsi="Arial Narrow"/>
                <w:sz w:val="20"/>
                <w:szCs w:val="20"/>
              </w:rPr>
            </w:pPr>
            <w:r w:rsidRPr="00D16F9D">
              <w:rPr>
                <w:rFonts w:ascii="Arial Narrow" w:hAnsi="Arial Narrow"/>
                <w:sz w:val="20"/>
                <w:szCs w:val="20"/>
              </w:rPr>
              <w:t>0.2991</w:t>
            </w:r>
          </w:p>
        </w:tc>
        <w:tc>
          <w:tcPr>
            <w:tcW w:w="545" w:type="pct"/>
            <w:vAlign w:val="center"/>
          </w:tcPr>
          <w:p w14:paraId="1D2D7E2A" w14:textId="17622820" w:rsidR="00717E11" w:rsidRPr="00D16F9D" w:rsidRDefault="00717E11" w:rsidP="00F30FB9">
            <w:pPr>
              <w:keepNext/>
              <w:keepLines/>
              <w:jc w:val="center"/>
              <w:rPr>
                <w:rFonts w:ascii="Arial Narrow" w:hAnsi="Arial Narrow"/>
                <w:sz w:val="20"/>
                <w:szCs w:val="20"/>
              </w:rPr>
            </w:pPr>
            <w:r w:rsidRPr="00D16F9D">
              <w:rPr>
                <w:rFonts w:ascii="Arial Narrow" w:hAnsi="Arial Narrow"/>
                <w:sz w:val="20"/>
                <w:szCs w:val="20"/>
              </w:rPr>
              <w:t>$</w:t>
            </w:r>
            <w:r w:rsidR="00EC5F4F" w:rsidRPr="00EC5F4F">
              <w:rPr>
                <w:rFonts w:ascii="Arial Narrow" w:hAnsi="Arial Narrow"/>
                <w:color w:val="000000"/>
                <w:spacing w:val="121"/>
                <w:sz w:val="20"/>
                <w:szCs w:val="20"/>
                <w:shd w:val="solid" w:color="000000" w:fill="000000"/>
                <w:fitText w:val="207" w:id="-662992114"/>
                <w14:textFill>
                  <w14:solidFill>
                    <w14:srgbClr w14:val="000000">
                      <w14:alpha w14:val="100000"/>
                    </w14:srgbClr>
                  </w14:solidFill>
                </w14:textFill>
              </w:rPr>
              <w:t>|</w:t>
            </w:r>
            <w:r w:rsidR="00EC5F4F" w:rsidRPr="00EC5F4F">
              <w:rPr>
                <w:rFonts w:ascii="Arial Narrow" w:hAnsi="Arial Narrow"/>
                <w:color w:val="000000"/>
                <w:spacing w:val="1"/>
                <w:sz w:val="20"/>
                <w:szCs w:val="20"/>
                <w:shd w:val="solid" w:color="000000" w:fill="000000"/>
                <w:fitText w:val="207" w:id="-662992114"/>
                <w14:textFill>
                  <w14:solidFill>
                    <w14:srgbClr w14:val="000000">
                      <w14:alpha w14:val="100000"/>
                    </w14:srgbClr>
                  </w14:solidFill>
                </w14:textFill>
              </w:rPr>
              <w:t>|</w:t>
            </w:r>
            <w:r w:rsidR="00547BD7">
              <w:rPr>
                <w:rFonts w:ascii="Arial Narrow" w:hAnsi="Arial Narrow"/>
                <w:b/>
                <w:bCs/>
                <w:sz w:val="20"/>
                <w:szCs w:val="20"/>
              </w:rPr>
              <w:t xml:space="preserve"> </w:t>
            </w:r>
            <w:r w:rsidR="00547BD7">
              <w:rPr>
                <w:rFonts w:ascii="Arial Narrow" w:hAnsi="Arial Narrow"/>
                <w:b/>
                <w:bCs/>
                <w:sz w:val="20"/>
                <w:szCs w:val="20"/>
                <w:vertAlign w:val="superscript"/>
              </w:rPr>
              <w:t>2</w:t>
            </w:r>
          </w:p>
        </w:tc>
        <w:tc>
          <w:tcPr>
            <w:tcW w:w="483" w:type="pct"/>
            <w:vAlign w:val="center"/>
          </w:tcPr>
          <w:p w14:paraId="754DCCE6" w14:textId="5FB5AB00" w:rsidR="00717E11" w:rsidRPr="00D16F9D" w:rsidRDefault="00EC5F4F" w:rsidP="00F30FB9">
            <w:pPr>
              <w:keepNext/>
              <w:keepLines/>
              <w:jc w:val="center"/>
              <w:rPr>
                <w:rFonts w:ascii="Arial Narrow" w:eastAsiaTheme="majorEastAsia" w:hAnsi="Arial Narrow"/>
                <w:sz w:val="20"/>
                <w:szCs w:val="20"/>
              </w:rPr>
            </w:pPr>
            <w:r w:rsidRPr="00EC5F4F">
              <w:rPr>
                <w:rFonts w:ascii="Arial Narrow" w:eastAsiaTheme="majorEastAsia" w:hAnsi="Arial Narrow"/>
                <w:color w:val="000000"/>
                <w:spacing w:val="51"/>
                <w:sz w:val="20"/>
                <w:szCs w:val="20"/>
                <w:shd w:val="solid" w:color="000000" w:fill="000000"/>
                <w:fitText w:val="230" w:id="-662992113"/>
                <w14:textFill>
                  <w14:solidFill>
                    <w14:srgbClr w14:val="000000">
                      <w14:alpha w14:val="100000"/>
                    </w14:srgbClr>
                  </w14:solidFill>
                </w14:textFill>
              </w:rPr>
              <w:t>||</w:t>
            </w:r>
            <w:r w:rsidRPr="00EC5F4F">
              <w:rPr>
                <w:rFonts w:ascii="Arial Narrow" w:eastAsiaTheme="majorEastAsia" w:hAnsi="Arial Narrow"/>
                <w:color w:val="000000"/>
                <w:spacing w:val="1"/>
                <w:sz w:val="20"/>
                <w:szCs w:val="20"/>
                <w:shd w:val="solid" w:color="000000" w:fill="000000"/>
                <w:fitText w:val="230" w:id="-662992113"/>
                <w14:textFill>
                  <w14:solidFill>
                    <w14:srgbClr w14:val="000000">
                      <w14:alpha w14:val="100000"/>
                    </w14:srgbClr>
                  </w14:solidFill>
                </w14:textFill>
              </w:rPr>
              <w:t>|</w:t>
            </w:r>
            <w:r w:rsidR="00717E11" w:rsidRPr="00D16F9D">
              <w:rPr>
                <w:rFonts w:ascii="Arial Narrow" w:eastAsiaTheme="majorEastAsia" w:hAnsi="Arial Narrow"/>
                <w:sz w:val="20"/>
                <w:szCs w:val="20"/>
              </w:rPr>
              <w:t>%</w:t>
            </w:r>
          </w:p>
        </w:tc>
      </w:tr>
      <w:tr w:rsidR="009A2DC4" w:rsidRPr="00D16F9D" w14:paraId="311A385B" w14:textId="77777777" w:rsidTr="00DD0EBD">
        <w:trPr>
          <w:trHeight w:val="20"/>
        </w:trPr>
        <w:tc>
          <w:tcPr>
            <w:tcW w:w="2959" w:type="pct"/>
            <w:tcBorders>
              <w:bottom w:val="single" w:sz="4" w:space="0" w:color="000000" w:themeColor="text1"/>
            </w:tcBorders>
            <w:vAlign w:val="center"/>
          </w:tcPr>
          <w:p w14:paraId="4261E6A4" w14:textId="77777777" w:rsidR="00717E11" w:rsidRPr="00D16F9D" w:rsidRDefault="00717E11" w:rsidP="00F30FB9">
            <w:pPr>
              <w:keepNext/>
              <w:keepLines/>
              <w:jc w:val="left"/>
              <w:rPr>
                <w:rFonts w:ascii="Arial Narrow" w:hAnsi="Arial Narrow"/>
                <w:sz w:val="20"/>
                <w:szCs w:val="20"/>
              </w:rPr>
            </w:pPr>
            <w:r w:rsidRPr="00D16F9D">
              <w:rPr>
                <w:rFonts w:ascii="Arial Narrow" w:hAnsi="Arial Narrow"/>
                <w:sz w:val="20"/>
                <w:szCs w:val="20"/>
              </w:rPr>
              <w:t>10 years</w:t>
            </w:r>
          </w:p>
        </w:tc>
        <w:tc>
          <w:tcPr>
            <w:tcW w:w="467" w:type="pct"/>
            <w:tcBorders>
              <w:bottom w:val="single" w:sz="4" w:space="0" w:color="000000" w:themeColor="text1"/>
            </w:tcBorders>
            <w:vAlign w:val="center"/>
          </w:tcPr>
          <w:p w14:paraId="40D9F93F" w14:textId="61F7CF06" w:rsidR="00717E11" w:rsidRPr="00DD0EBD" w:rsidRDefault="00717E11" w:rsidP="00F30FB9">
            <w:pPr>
              <w:keepNext/>
              <w:keepLines/>
              <w:jc w:val="center"/>
              <w:rPr>
                <w:rFonts w:ascii="Arial Narrow" w:hAnsi="Arial Narrow"/>
                <w:sz w:val="20"/>
                <w:szCs w:val="20"/>
                <w:highlight w:val="darkGray"/>
              </w:rPr>
            </w:pPr>
            <w:r w:rsidRPr="00DD0EBD">
              <w:rPr>
                <w:rFonts w:ascii="Arial Narrow" w:hAnsi="Arial Narrow"/>
                <w:sz w:val="20"/>
                <w:szCs w:val="20"/>
              </w:rPr>
              <w:t>$</w:t>
            </w:r>
            <w:r w:rsidR="00EC5F4F" w:rsidRPr="00EC5F4F">
              <w:rPr>
                <w:rFonts w:ascii="Arial Narrow" w:hAnsi="Arial Narrow"/>
                <w:color w:val="000000"/>
                <w:spacing w:val="50"/>
                <w:sz w:val="20"/>
                <w:szCs w:val="20"/>
                <w:shd w:val="solid" w:color="000000" w:fill="000000"/>
                <w:fitText w:val="229" w:id="-662992112"/>
                <w14:textFill>
                  <w14:solidFill>
                    <w14:srgbClr w14:val="000000">
                      <w14:alpha w14:val="100000"/>
                    </w14:srgbClr>
                  </w14:solidFill>
                </w14:textFill>
              </w:rPr>
              <w:t>||</w:t>
            </w:r>
            <w:r w:rsidR="00EC5F4F" w:rsidRPr="00EC5F4F">
              <w:rPr>
                <w:rFonts w:ascii="Arial Narrow" w:hAnsi="Arial Narrow"/>
                <w:color w:val="000000"/>
                <w:spacing w:val="2"/>
                <w:sz w:val="20"/>
                <w:szCs w:val="20"/>
                <w:shd w:val="solid" w:color="000000" w:fill="000000"/>
                <w:fitText w:val="229" w:id="-662992112"/>
                <w14:textFill>
                  <w14:solidFill>
                    <w14:srgbClr w14:val="000000">
                      <w14:alpha w14:val="100000"/>
                    </w14:srgbClr>
                  </w14:solidFill>
                </w14:textFill>
              </w:rPr>
              <w:t>|</w:t>
            </w:r>
          </w:p>
        </w:tc>
        <w:tc>
          <w:tcPr>
            <w:tcW w:w="545" w:type="pct"/>
            <w:tcBorders>
              <w:bottom w:val="single" w:sz="4" w:space="0" w:color="000000" w:themeColor="text1"/>
            </w:tcBorders>
            <w:vAlign w:val="center"/>
          </w:tcPr>
          <w:p w14:paraId="053BAD4C" w14:textId="77777777" w:rsidR="00717E11" w:rsidRPr="00D16F9D" w:rsidRDefault="00717E11" w:rsidP="00F30FB9">
            <w:pPr>
              <w:keepNext/>
              <w:keepLines/>
              <w:jc w:val="center"/>
              <w:rPr>
                <w:rFonts w:ascii="Arial Narrow" w:hAnsi="Arial Narrow"/>
                <w:sz w:val="20"/>
                <w:szCs w:val="20"/>
              </w:rPr>
            </w:pPr>
            <w:r w:rsidRPr="00D16F9D">
              <w:rPr>
                <w:rFonts w:ascii="Arial Narrow" w:hAnsi="Arial Narrow"/>
                <w:sz w:val="20"/>
                <w:szCs w:val="20"/>
              </w:rPr>
              <w:t>0.4019</w:t>
            </w:r>
          </w:p>
        </w:tc>
        <w:tc>
          <w:tcPr>
            <w:tcW w:w="545" w:type="pct"/>
            <w:tcBorders>
              <w:bottom w:val="single" w:sz="4" w:space="0" w:color="000000" w:themeColor="text1"/>
            </w:tcBorders>
            <w:vAlign w:val="center"/>
          </w:tcPr>
          <w:p w14:paraId="5D73F40E" w14:textId="6354D846" w:rsidR="00717E11" w:rsidRPr="00D16F9D" w:rsidRDefault="00717E11" w:rsidP="00F30FB9">
            <w:pPr>
              <w:keepNext/>
              <w:keepLines/>
              <w:jc w:val="center"/>
              <w:rPr>
                <w:rFonts w:ascii="Arial Narrow" w:hAnsi="Arial Narrow"/>
                <w:sz w:val="20"/>
                <w:szCs w:val="20"/>
              </w:rPr>
            </w:pPr>
            <w:r w:rsidRPr="00D16F9D">
              <w:rPr>
                <w:rFonts w:ascii="Arial Narrow" w:hAnsi="Arial Narrow"/>
                <w:sz w:val="20"/>
                <w:szCs w:val="20"/>
              </w:rPr>
              <w:t>$</w:t>
            </w:r>
            <w:r w:rsidR="00EC5F4F" w:rsidRPr="00EC5F4F">
              <w:rPr>
                <w:rFonts w:ascii="Arial Narrow" w:hAnsi="Arial Narrow"/>
                <w:color w:val="000000"/>
                <w:spacing w:val="121"/>
                <w:sz w:val="20"/>
                <w:szCs w:val="20"/>
                <w:shd w:val="solid" w:color="000000" w:fill="000000"/>
                <w:fitText w:val="207" w:id="-662992128"/>
                <w14:textFill>
                  <w14:solidFill>
                    <w14:srgbClr w14:val="000000">
                      <w14:alpha w14:val="100000"/>
                    </w14:srgbClr>
                  </w14:solidFill>
                </w14:textFill>
              </w:rPr>
              <w:t>|</w:t>
            </w:r>
            <w:r w:rsidR="00EC5F4F" w:rsidRPr="00EC5F4F">
              <w:rPr>
                <w:rFonts w:ascii="Arial Narrow" w:hAnsi="Arial Narrow"/>
                <w:color w:val="000000"/>
                <w:spacing w:val="1"/>
                <w:sz w:val="20"/>
                <w:szCs w:val="20"/>
                <w:shd w:val="solid" w:color="000000" w:fill="000000"/>
                <w:fitText w:val="207" w:id="-662992128"/>
                <w14:textFill>
                  <w14:solidFill>
                    <w14:srgbClr w14:val="000000">
                      <w14:alpha w14:val="100000"/>
                    </w14:srgbClr>
                  </w14:solidFill>
                </w14:textFill>
              </w:rPr>
              <w:t>|</w:t>
            </w:r>
            <w:r w:rsidR="00547BD7">
              <w:rPr>
                <w:rFonts w:ascii="Arial Narrow" w:hAnsi="Arial Narrow"/>
                <w:b/>
                <w:bCs/>
                <w:sz w:val="20"/>
                <w:szCs w:val="20"/>
              </w:rPr>
              <w:t xml:space="preserve"> </w:t>
            </w:r>
            <w:r w:rsidR="00547BD7">
              <w:rPr>
                <w:rFonts w:ascii="Arial Narrow" w:hAnsi="Arial Narrow"/>
                <w:b/>
                <w:bCs/>
                <w:sz w:val="20"/>
                <w:szCs w:val="20"/>
                <w:vertAlign w:val="superscript"/>
              </w:rPr>
              <w:t>1</w:t>
            </w:r>
          </w:p>
        </w:tc>
        <w:tc>
          <w:tcPr>
            <w:tcW w:w="483" w:type="pct"/>
            <w:tcBorders>
              <w:bottom w:val="single" w:sz="4" w:space="0" w:color="000000" w:themeColor="text1"/>
            </w:tcBorders>
            <w:vAlign w:val="center"/>
          </w:tcPr>
          <w:p w14:paraId="4466A6CF" w14:textId="1CA80689" w:rsidR="00717E11" w:rsidRPr="00D16F9D" w:rsidRDefault="00717E11" w:rsidP="00F30FB9">
            <w:pPr>
              <w:keepNext/>
              <w:keepLines/>
              <w:jc w:val="center"/>
              <w:rPr>
                <w:rFonts w:ascii="Arial Narrow" w:eastAsiaTheme="majorEastAsia" w:hAnsi="Arial Narrow"/>
                <w:sz w:val="20"/>
                <w:szCs w:val="20"/>
              </w:rPr>
            </w:pPr>
            <w:r w:rsidRPr="00D16F9D">
              <w:rPr>
                <w:rFonts w:ascii="Arial Narrow" w:eastAsiaTheme="majorEastAsia" w:hAnsi="Arial Narrow"/>
                <w:sz w:val="20"/>
                <w:szCs w:val="20"/>
              </w:rPr>
              <w:t>-</w:t>
            </w:r>
            <w:r w:rsidR="00EC5F4F" w:rsidRPr="00EC5F4F">
              <w:rPr>
                <w:rFonts w:ascii="Arial Narrow" w:eastAsiaTheme="majorEastAsia" w:hAnsi="Arial Narrow"/>
                <w:color w:val="000000"/>
                <w:spacing w:val="165"/>
                <w:sz w:val="20"/>
                <w:szCs w:val="20"/>
                <w:shd w:val="solid" w:color="000000" w:fill="000000"/>
                <w:fitText w:val="251" w:id="-662992127"/>
                <w14:textFill>
                  <w14:solidFill>
                    <w14:srgbClr w14:val="000000">
                      <w14:alpha w14:val="100000"/>
                    </w14:srgbClr>
                  </w14:solidFill>
                </w14:textFill>
              </w:rPr>
              <w:t>|</w:t>
            </w:r>
            <w:r w:rsidR="00EC5F4F" w:rsidRPr="00EC5F4F">
              <w:rPr>
                <w:rFonts w:ascii="Arial Narrow" w:eastAsiaTheme="majorEastAsia" w:hAnsi="Arial Narrow"/>
                <w:color w:val="000000"/>
                <w:spacing w:val="1"/>
                <w:sz w:val="20"/>
                <w:szCs w:val="20"/>
                <w:shd w:val="solid" w:color="000000" w:fill="000000"/>
                <w:fitText w:val="251" w:id="-662992127"/>
                <w14:textFill>
                  <w14:solidFill>
                    <w14:srgbClr w14:val="000000">
                      <w14:alpha w14:val="100000"/>
                    </w14:srgbClr>
                  </w14:solidFill>
                </w14:textFill>
              </w:rPr>
              <w:t>|</w:t>
            </w:r>
            <w:r w:rsidRPr="00D16F9D">
              <w:rPr>
                <w:rFonts w:ascii="Arial Narrow" w:eastAsiaTheme="majorEastAsia" w:hAnsi="Arial Narrow"/>
                <w:sz w:val="20"/>
                <w:szCs w:val="20"/>
              </w:rPr>
              <w:t>%</w:t>
            </w:r>
          </w:p>
        </w:tc>
      </w:tr>
      <w:tr w:rsidR="009A2DC4" w:rsidRPr="00D16F9D" w14:paraId="3368E58C" w14:textId="77777777" w:rsidTr="00DD0EBD">
        <w:trPr>
          <w:trHeight w:val="20"/>
        </w:trPr>
        <w:tc>
          <w:tcPr>
            <w:tcW w:w="2959" w:type="pct"/>
            <w:tcBorders>
              <w:right w:val="nil"/>
            </w:tcBorders>
            <w:vAlign w:val="center"/>
          </w:tcPr>
          <w:p w14:paraId="55F0B6C7" w14:textId="77777777" w:rsidR="00717E11" w:rsidRPr="00D16F9D" w:rsidRDefault="00717E11" w:rsidP="00F30FB9">
            <w:pPr>
              <w:keepNext/>
              <w:keepLines/>
              <w:jc w:val="left"/>
              <w:rPr>
                <w:rFonts w:ascii="Arial Narrow" w:hAnsi="Arial Narrow"/>
                <w:sz w:val="20"/>
                <w:szCs w:val="20"/>
              </w:rPr>
            </w:pPr>
            <w:r w:rsidRPr="00D16F9D">
              <w:rPr>
                <w:rFonts w:ascii="Arial Narrow" w:hAnsi="Arial Narrow"/>
                <w:sz w:val="20"/>
                <w:szCs w:val="20"/>
              </w:rPr>
              <w:t>Discount rate (BC: 5%)</w:t>
            </w:r>
          </w:p>
        </w:tc>
        <w:tc>
          <w:tcPr>
            <w:tcW w:w="467" w:type="pct"/>
            <w:tcBorders>
              <w:left w:val="nil"/>
              <w:right w:val="nil"/>
            </w:tcBorders>
            <w:vAlign w:val="center"/>
          </w:tcPr>
          <w:p w14:paraId="0EA0C138" w14:textId="77777777" w:rsidR="00717E11" w:rsidRPr="00D16F9D" w:rsidRDefault="00717E11" w:rsidP="00F30FB9">
            <w:pPr>
              <w:keepNext/>
              <w:keepLines/>
              <w:jc w:val="center"/>
              <w:rPr>
                <w:rFonts w:ascii="Arial Narrow" w:hAnsi="Arial Narrow"/>
                <w:sz w:val="20"/>
                <w:szCs w:val="20"/>
              </w:rPr>
            </w:pPr>
          </w:p>
        </w:tc>
        <w:tc>
          <w:tcPr>
            <w:tcW w:w="545" w:type="pct"/>
            <w:tcBorders>
              <w:left w:val="nil"/>
              <w:right w:val="nil"/>
            </w:tcBorders>
            <w:vAlign w:val="center"/>
          </w:tcPr>
          <w:p w14:paraId="48213B6A" w14:textId="77777777" w:rsidR="00717E11" w:rsidRPr="00D16F9D" w:rsidRDefault="00717E11" w:rsidP="00F30FB9">
            <w:pPr>
              <w:keepNext/>
              <w:keepLines/>
              <w:jc w:val="center"/>
              <w:rPr>
                <w:rFonts w:ascii="Arial Narrow" w:hAnsi="Arial Narrow"/>
                <w:sz w:val="20"/>
                <w:szCs w:val="20"/>
              </w:rPr>
            </w:pPr>
          </w:p>
        </w:tc>
        <w:tc>
          <w:tcPr>
            <w:tcW w:w="545" w:type="pct"/>
            <w:tcBorders>
              <w:left w:val="nil"/>
              <w:right w:val="nil"/>
            </w:tcBorders>
            <w:vAlign w:val="center"/>
          </w:tcPr>
          <w:p w14:paraId="3DF12295" w14:textId="77777777" w:rsidR="00717E11" w:rsidRPr="00D16F9D" w:rsidRDefault="00717E11" w:rsidP="00F30FB9">
            <w:pPr>
              <w:keepNext/>
              <w:keepLines/>
              <w:jc w:val="center"/>
              <w:rPr>
                <w:rFonts w:ascii="Arial Narrow" w:hAnsi="Arial Narrow"/>
                <w:sz w:val="20"/>
                <w:szCs w:val="20"/>
              </w:rPr>
            </w:pPr>
          </w:p>
        </w:tc>
        <w:tc>
          <w:tcPr>
            <w:tcW w:w="483" w:type="pct"/>
            <w:tcBorders>
              <w:left w:val="nil"/>
            </w:tcBorders>
            <w:vAlign w:val="center"/>
          </w:tcPr>
          <w:p w14:paraId="66C87622" w14:textId="77777777" w:rsidR="00717E11" w:rsidRPr="00D16F9D" w:rsidRDefault="00717E11" w:rsidP="00F30FB9">
            <w:pPr>
              <w:keepNext/>
              <w:keepLines/>
              <w:jc w:val="center"/>
              <w:rPr>
                <w:rFonts w:ascii="Arial Narrow" w:hAnsi="Arial Narrow"/>
                <w:sz w:val="20"/>
                <w:szCs w:val="20"/>
              </w:rPr>
            </w:pPr>
          </w:p>
        </w:tc>
      </w:tr>
      <w:tr w:rsidR="009A2DC4" w:rsidRPr="00D16F9D" w14:paraId="15C6190E" w14:textId="77777777" w:rsidTr="00DD0EBD">
        <w:trPr>
          <w:trHeight w:val="20"/>
        </w:trPr>
        <w:tc>
          <w:tcPr>
            <w:tcW w:w="2959" w:type="pct"/>
            <w:vAlign w:val="center"/>
          </w:tcPr>
          <w:p w14:paraId="5A3AF49D" w14:textId="77777777" w:rsidR="00717E11" w:rsidRPr="00D16F9D" w:rsidRDefault="00717E11" w:rsidP="00F30FB9">
            <w:pPr>
              <w:keepNext/>
              <w:keepLines/>
              <w:jc w:val="left"/>
              <w:rPr>
                <w:rFonts w:ascii="Arial Narrow" w:hAnsi="Arial Narrow"/>
                <w:sz w:val="20"/>
                <w:szCs w:val="20"/>
              </w:rPr>
            </w:pPr>
            <w:r w:rsidRPr="00D16F9D">
              <w:rPr>
                <w:rFonts w:ascii="Arial Narrow" w:hAnsi="Arial Narrow"/>
                <w:sz w:val="20"/>
                <w:szCs w:val="20"/>
              </w:rPr>
              <w:t>0%</w:t>
            </w:r>
          </w:p>
        </w:tc>
        <w:tc>
          <w:tcPr>
            <w:tcW w:w="467" w:type="pct"/>
            <w:vAlign w:val="center"/>
          </w:tcPr>
          <w:p w14:paraId="22C71330" w14:textId="36E0CDE7" w:rsidR="00717E11" w:rsidRPr="00D16F9D" w:rsidRDefault="00717E11" w:rsidP="00F30FB9">
            <w:pPr>
              <w:keepNext/>
              <w:keepLines/>
              <w:jc w:val="center"/>
              <w:rPr>
                <w:rFonts w:ascii="Arial Narrow" w:hAnsi="Arial Narrow"/>
                <w:sz w:val="20"/>
                <w:szCs w:val="20"/>
              </w:rPr>
            </w:pPr>
            <w:r w:rsidRPr="00D16F9D">
              <w:rPr>
                <w:rFonts w:ascii="Arial Narrow" w:hAnsi="Arial Narrow"/>
                <w:sz w:val="20"/>
                <w:szCs w:val="20"/>
              </w:rPr>
              <w:t>$</w:t>
            </w:r>
            <w:r w:rsidR="00EC5F4F" w:rsidRPr="00EC5F4F">
              <w:rPr>
                <w:rFonts w:ascii="Arial Narrow" w:hAnsi="Arial Narrow"/>
                <w:color w:val="000000"/>
                <w:spacing w:val="50"/>
                <w:sz w:val="20"/>
                <w:szCs w:val="20"/>
                <w:shd w:val="solid" w:color="000000" w:fill="000000"/>
                <w:fitText w:val="229" w:id="-662992126"/>
                <w14:textFill>
                  <w14:solidFill>
                    <w14:srgbClr w14:val="000000">
                      <w14:alpha w14:val="100000"/>
                    </w14:srgbClr>
                  </w14:solidFill>
                </w14:textFill>
              </w:rPr>
              <w:t>||</w:t>
            </w:r>
            <w:r w:rsidR="00EC5F4F" w:rsidRPr="00EC5F4F">
              <w:rPr>
                <w:rFonts w:ascii="Arial Narrow" w:hAnsi="Arial Narrow"/>
                <w:color w:val="000000"/>
                <w:spacing w:val="2"/>
                <w:sz w:val="20"/>
                <w:szCs w:val="20"/>
                <w:shd w:val="solid" w:color="000000" w:fill="000000"/>
                <w:fitText w:val="229" w:id="-662992126"/>
                <w14:textFill>
                  <w14:solidFill>
                    <w14:srgbClr w14:val="000000">
                      <w14:alpha w14:val="100000"/>
                    </w14:srgbClr>
                  </w14:solidFill>
                </w14:textFill>
              </w:rPr>
              <w:t>|</w:t>
            </w:r>
          </w:p>
        </w:tc>
        <w:tc>
          <w:tcPr>
            <w:tcW w:w="545" w:type="pct"/>
            <w:vAlign w:val="center"/>
          </w:tcPr>
          <w:p w14:paraId="4A37DE58" w14:textId="77777777" w:rsidR="00717E11" w:rsidRPr="00D16F9D" w:rsidRDefault="00717E11" w:rsidP="00F30FB9">
            <w:pPr>
              <w:keepNext/>
              <w:keepLines/>
              <w:jc w:val="center"/>
              <w:rPr>
                <w:rFonts w:ascii="Arial Narrow" w:hAnsi="Arial Narrow"/>
                <w:sz w:val="20"/>
                <w:szCs w:val="20"/>
              </w:rPr>
            </w:pPr>
            <w:r w:rsidRPr="00D16F9D">
              <w:rPr>
                <w:rFonts w:ascii="Arial Narrow" w:hAnsi="Arial Narrow"/>
                <w:sz w:val="20"/>
                <w:szCs w:val="20"/>
              </w:rPr>
              <w:t>0.4745</w:t>
            </w:r>
          </w:p>
        </w:tc>
        <w:tc>
          <w:tcPr>
            <w:tcW w:w="545" w:type="pct"/>
            <w:vAlign w:val="center"/>
          </w:tcPr>
          <w:p w14:paraId="5C59C1DD" w14:textId="0407F674" w:rsidR="00717E11" w:rsidRPr="00D16F9D" w:rsidRDefault="00717E11" w:rsidP="00F30FB9">
            <w:pPr>
              <w:keepNext/>
              <w:keepLines/>
              <w:jc w:val="center"/>
              <w:rPr>
                <w:rFonts w:ascii="Arial Narrow" w:hAnsi="Arial Narrow"/>
                <w:sz w:val="20"/>
                <w:szCs w:val="20"/>
              </w:rPr>
            </w:pPr>
            <w:r w:rsidRPr="00D16F9D">
              <w:rPr>
                <w:rFonts w:ascii="Arial Narrow" w:hAnsi="Arial Narrow"/>
                <w:sz w:val="20"/>
                <w:szCs w:val="20"/>
              </w:rPr>
              <w:t>$</w:t>
            </w:r>
            <w:r w:rsidR="00EC5F4F" w:rsidRPr="00EC5F4F">
              <w:rPr>
                <w:rFonts w:ascii="Arial Narrow" w:hAnsi="Arial Narrow"/>
                <w:color w:val="000000"/>
                <w:spacing w:val="121"/>
                <w:sz w:val="20"/>
                <w:szCs w:val="20"/>
                <w:shd w:val="solid" w:color="000000" w:fill="000000"/>
                <w:fitText w:val="207" w:id="-662992125"/>
                <w14:textFill>
                  <w14:solidFill>
                    <w14:srgbClr w14:val="000000">
                      <w14:alpha w14:val="100000"/>
                    </w14:srgbClr>
                  </w14:solidFill>
                </w14:textFill>
              </w:rPr>
              <w:t>|</w:t>
            </w:r>
            <w:r w:rsidR="00EC5F4F" w:rsidRPr="00EC5F4F">
              <w:rPr>
                <w:rFonts w:ascii="Arial Narrow" w:hAnsi="Arial Narrow"/>
                <w:color w:val="000000"/>
                <w:spacing w:val="1"/>
                <w:sz w:val="20"/>
                <w:szCs w:val="20"/>
                <w:shd w:val="solid" w:color="000000" w:fill="000000"/>
                <w:fitText w:val="207" w:id="-662992125"/>
                <w14:textFill>
                  <w14:solidFill>
                    <w14:srgbClr w14:val="000000">
                      <w14:alpha w14:val="100000"/>
                    </w14:srgbClr>
                  </w14:solidFill>
                </w14:textFill>
              </w:rPr>
              <w:t>|</w:t>
            </w:r>
            <w:r w:rsidR="00547BD7">
              <w:rPr>
                <w:rFonts w:ascii="Arial Narrow" w:hAnsi="Arial Narrow"/>
                <w:b/>
                <w:bCs/>
                <w:sz w:val="20"/>
                <w:szCs w:val="20"/>
              </w:rPr>
              <w:t xml:space="preserve"> </w:t>
            </w:r>
            <w:r w:rsidR="00547BD7">
              <w:rPr>
                <w:rFonts w:ascii="Arial Narrow" w:hAnsi="Arial Narrow"/>
                <w:b/>
                <w:bCs/>
                <w:sz w:val="20"/>
                <w:szCs w:val="20"/>
                <w:vertAlign w:val="superscript"/>
              </w:rPr>
              <w:t>1</w:t>
            </w:r>
          </w:p>
        </w:tc>
        <w:tc>
          <w:tcPr>
            <w:tcW w:w="483" w:type="pct"/>
            <w:vAlign w:val="center"/>
          </w:tcPr>
          <w:p w14:paraId="7A6F2AB3" w14:textId="53E45DFA" w:rsidR="00717E11" w:rsidRPr="00D16F9D" w:rsidRDefault="00717E11" w:rsidP="00F30FB9">
            <w:pPr>
              <w:keepNext/>
              <w:keepLines/>
              <w:jc w:val="center"/>
              <w:rPr>
                <w:rFonts w:ascii="Arial Narrow" w:eastAsiaTheme="majorEastAsia" w:hAnsi="Arial Narrow"/>
                <w:sz w:val="20"/>
                <w:szCs w:val="20"/>
              </w:rPr>
            </w:pPr>
            <w:r w:rsidRPr="00D16F9D">
              <w:rPr>
                <w:rFonts w:ascii="Arial Narrow" w:eastAsiaTheme="majorEastAsia" w:hAnsi="Arial Narrow"/>
                <w:sz w:val="20"/>
                <w:szCs w:val="20"/>
              </w:rPr>
              <w:t>-</w:t>
            </w:r>
            <w:r w:rsidR="00EC5F4F" w:rsidRPr="00EC5F4F">
              <w:rPr>
                <w:rFonts w:ascii="Arial Narrow" w:eastAsiaTheme="majorEastAsia" w:hAnsi="Arial Narrow"/>
                <w:color w:val="000000"/>
                <w:spacing w:val="165"/>
                <w:sz w:val="20"/>
                <w:szCs w:val="20"/>
                <w:shd w:val="solid" w:color="000000" w:fill="000000"/>
                <w:fitText w:val="251" w:id="-662992124"/>
                <w14:textFill>
                  <w14:solidFill>
                    <w14:srgbClr w14:val="000000">
                      <w14:alpha w14:val="100000"/>
                    </w14:srgbClr>
                  </w14:solidFill>
                </w14:textFill>
              </w:rPr>
              <w:t>|</w:t>
            </w:r>
            <w:r w:rsidR="00EC5F4F" w:rsidRPr="00EC5F4F">
              <w:rPr>
                <w:rFonts w:ascii="Arial Narrow" w:eastAsiaTheme="majorEastAsia" w:hAnsi="Arial Narrow"/>
                <w:color w:val="000000"/>
                <w:spacing w:val="1"/>
                <w:sz w:val="20"/>
                <w:szCs w:val="20"/>
                <w:shd w:val="solid" w:color="000000" w:fill="000000"/>
                <w:fitText w:val="251" w:id="-662992124"/>
                <w14:textFill>
                  <w14:solidFill>
                    <w14:srgbClr w14:val="000000">
                      <w14:alpha w14:val="100000"/>
                    </w14:srgbClr>
                  </w14:solidFill>
                </w14:textFill>
              </w:rPr>
              <w:t>|</w:t>
            </w:r>
            <w:r w:rsidRPr="00D16F9D">
              <w:rPr>
                <w:rFonts w:ascii="Arial Narrow" w:eastAsiaTheme="majorEastAsia" w:hAnsi="Arial Narrow"/>
                <w:sz w:val="20"/>
                <w:szCs w:val="20"/>
              </w:rPr>
              <w:t>%</w:t>
            </w:r>
          </w:p>
        </w:tc>
      </w:tr>
      <w:tr w:rsidR="009A2DC4" w:rsidRPr="00D16F9D" w14:paraId="6599791A" w14:textId="77777777" w:rsidTr="00DD0EBD">
        <w:trPr>
          <w:trHeight w:val="20"/>
        </w:trPr>
        <w:tc>
          <w:tcPr>
            <w:tcW w:w="2959" w:type="pct"/>
            <w:tcBorders>
              <w:bottom w:val="single" w:sz="4" w:space="0" w:color="000000" w:themeColor="text1"/>
            </w:tcBorders>
            <w:vAlign w:val="center"/>
          </w:tcPr>
          <w:p w14:paraId="6BBBE3A8" w14:textId="77777777" w:rsidR="00717E11" w:rsidRPr="00D16F9D" w:rsidRDefault="00717E11" w:rsidP="00F30FB9">
            <w:pPr>
              <w:keepNext/>
              <w:keepLines/>
              <w:jc w:val="left"/>
              <w:rPr>
                <w:rFonts w:ascii="Arial Narrow" w:hAnsi="Arial Narrow"/>
                <w:sz w:val="20"/>
                <w:szCs w:val="20"/>
              </w:rPr>
            </w:pPr>
            <w:r w:rsidRPr="00D16F9D">
              <w:rPr>
                <w:rFonts w:ascii="Arial Narrow" w:hAnsi="Arial Narrow"/>
                <w:sz w:val="20"/>
                <w:szCs w:val="20"/>
              </w:rPr>
              <w:t>3.5%</w:t>
            </w:r>
          </w:p>
        </w:tc>
        <w:tc>
          <w:tcPr>
            <w:tcW w:w="467" w:type="pct"/>
            <w:tcBorders>
              <w:bottom w:val="single" w:sz="4" w:space="0" w:color="000000" w:themeColor="text1"/>
            </w:tcBorders>
            <w:vAlign w:val="center"/>
          </w:tcPr>
          <w:p w14:paraId="22199F5E" w14:textId="655062D7" w:rsidR="00717E11" w:rsidRPr="00D16F9D" w:rsidRDefault="00717E11" w:rsidP="00F30FB9">
            <w:pPr>
              <w:keepNext/>
              <w:keepLines/>
              <w:jc w:val="center"/>
              <w:rPr>
                <w:rFonts w:ascii="Arial Narrow" w:hAnsi="Arial Narrow"/>
                <w:sz w:val="20"/>
                <w:szCs w:val="20"/>
              </w:rPr>
            </w:pPr>
            <w:r w:rsidRPr="00D16F9D">
              <w:rPr>
                <w:rFonts w:ascii="Arial Narrow" w:hAnsi="Arial Narrow"/>
                <w:sz w:val="20"/>
                <w:szCs w:val="20"/>
              </w:rPr>
              <w:t>$</w:t>
            </w:r>
            <w:r w:rsidR="00EC5F4F" w:rsidRPr="00EC5F4F">
              <w:rPr>
                <w:rFonts w:ascii="Arial Narrow" w:hAnsi="Arial Narrow"/>
                <w:color w:val="000000"/>
                <w:spacing w:val="50"/>
                <w:sz w:val="20"/>
                <w:szCs w:val="20"/>
                <w:shd w:val="solid" w:color="000000" w:fill="000000"/>
                <w:fitText w:val="229" w:id="-662992123"/>
                <w14:textFill>
                  <w14:solidFill>
                    <w14:srgbClr w14:val="000000">
                      <w14:alpha w14:val="100000"/>
                    </w14:srgbClr>
                  </w14:solidFill>
                </w14:textFill>
              </w:rPr>
              <w:t>||</w:t>
            </w:r>
            <w:r w:rsidR="00EC5F4F" w:rsidRPr="00EC5F4F">
              <w:rPr>
                <w:rFonts w:ascii="Arial Narrow" w:hAnsi="Arial Narrow"/>
                <w:color w:val="000000"/>
                <w:spacing w:val="2"/>
                <w:sz w:val="20"/>
                <w:szCs w:val="20"/>
                <w:shd w:val="solid" w:color="000000" w:fill="000000"/>
                <w:fitText w:val="229" w:id="-662992123"/>
                <w14:textFill>
                  <w14:solidFill>
                    <w14:srgbClr w14:val="000000">
                      <w14:alpha w14:val="100000"/>
                    </w14:srgbClr>
                  </w14:solidFill>
                </w14:textFill>
              </w:rPr>
              <w:t>|</w:t>
            </w:r>
          </w:p>
        </w:tc>
        <w:tc>
          <w:tcPr>
            <w:tcW w:w="545" w:type="pct"/>
            <w:tcBorders>
              <w:bottom w:val="single" w:sz="4" w:space="0" w:color="000000" w:themeColor="text1"/>
            </w:tcBorders>
            <w:vAlign w:val="center"/>
          </w:tcPr>
          <w:p w14:paraId="4C038C06" w14:textId="77777777" w:rsidR="00717E11" w:rsidRPr="00D16F9D" w:rsidRDefault="00717E11" w:rsidP="00F30FB9">
            <w:pPr>
              <w:keepNext/>
              <w:keepLines/>
              <w:jc w:val="center"/>
              <w:rPr>
                <w:rFonts w:ascii="Arial Narrow" w:hAnsi="Arial Narrow"/>
                <w:sz w:val="20"/>
                <w:szCs w:val="20"/>
              </w:rPr>
            </w:pPr>
            <w:r w:rsidRPr="00D16F9D">
              <w:rPr>
                <w:rFonts w:ascii="Arial Narrow" w:hAnsi="Arial Narrow"/>
                <w:sz w:val="20"/>
                <w:szCs w:val="20"/>
              </w:rPr>
              <w:t>0.4219</w:t>
            </w:r>
          </w:p>
        </w:tc>
        <w:tc>
          <w:tcPr>
            <w:tcW w:w="545" w:type="pct"/>
            <w:tcBorders>
              <w:bottom w:val="single" w:sz="4" w:space="0" w:color="000000" w:themeColor="text1"/>
            </w:tcBorders>
            <w:vAlign w:val="center"/>
          </w:tcPr>
          <w:p w14:paraId="3F1FA8D5" w14:textId="0F80197D" w:rsidR="00717E11" w:rsidRPr="00D16F9D" w:rsidRDefault="00717E11" w:rsidP="00F30FB9">
            <w:pPr>
              <w:keepNext/>
              <w:keepLines/>
              <w:jc w:val="center"/>
              <w:rPr>
                <w:rFonts w:ascii="Arial Narrow" w:hAnsi="Arial Narrow"/>
                <w:sz w:val="20"/>
                <w:szCs w:val="20"/>
              </w:rPr>
            </w:pPr>
            <w:r w:rsidRPr="00D16F9D">
              <w:rPr>
                <w:rFonts w:ascii="Arial Narrow" w:hAnsi="Arial Narrow"/>
                <w:sz w:val="20"/>
                <w:szCs w:val="20"/>
              </w:rPr>
              <w:t>$</w:t>
            </w:r>
            <w:r w:rsidR="00EC5F4F" w:rsidRPr="00EC5F4F">
              <w:rPr>
                <w:rFonts w:ascii="Arial Narrow" w:hAnsi="Arial Narrow"/>
                <w:color w:val="000000"/>
                <w:spacing w:val="121"/>
                <w:sz w:val="20"/>
                <w:szCs w:val="20"/>
                <w:shd w:val="solid" w:color="000000" w:fill="000000"/>
                <w:fitText w:val="207" w:id="-662992122"/>
                <w14:textFill>
                  <w14:solidFill>
                    <w14:srgbClr w14:val="000000">
                      <w14:alpha w14:val="100000"/>
                    </w14:srgbClr>
                  </w14:solidFill>
                </w14:textFill>
              </w:rPr>
              <w:t>|</w:t>
            </w:r>
            <w:r w:rsidR="00EC5F4F" w:rsidRPr="00EC5F4F">
              <w:rPr>
                <w:rFonts w:ascii="Arial Narrow" w:hAnsi="Arial Narrow"/>
                <w:color w:val="000000"/>
                <w:spacing w:val="1"/>
                <w:sz w:val="20"/>
                <w:szCs w:val="20"/>
                <w:shd w:val="solid" w:color="000000" w:fill="000000"/>
                <w:fitText w:val="207" w:id="-662992122"/>
                <w14:textFill>
                  <w14:solidFill>
                    <w14:srgbClr w14:val="000000">
                      <w14:alpha w14:val="100000"/>
                    </w14:srgbClr>
                  </w14:solidFill>
                </w14:textFill>
              </w:rPr>
              <w:t>|</w:t>
            </w:r>
            <w:r w:rsidR="00547BD7">
              <w:rPr>
                <w:rFonts w:ascii="Arial Narrow" w:hAnsi="Arial Narrow"/>
                <w:b/>
                <w:bCs/>
                <w:sz w:val="20"/>
                <w:szCs w:val="20"/>
              </w:rPr>
              <w:t xml:space="preserve"> </w:t>
            </w:r>
            <w:r w:rsidR="00547BD7">
              <w:rPr>
                <w:rFonts w:ascii="Arial Narrow" w:hAnsi="Arial Narrow"/>
                <w:b/>
                <w:bCs/>
                <w:sz w:val="20"/>
                <w:szCs w:val="20"/>
                <w:vertAlign w:val="superscript"/>
              </w:rPr>
              <w:t>1</w:t>
            </w:r>
          </w:p>
        </w:tc>
        <w:tc>
          <w:tcPr>
            <w:tcW w:w="483" w:type="pct"/>
            <w:tcBorders>
              <w:bottom w:val="single" w:sz="4" w:space="0" w:color="000000" w:themeColor="text1"/>
            </w:tcBorders>
            <w:vAlign w:val="center"/>
          </w:tcPr>
          <w:p w14:paraId="3C9CC760" w14:textId="46F05DCC" w:rsidR="00717E11" w:rsidRPr="00D16F9D" w:rsidRDefault="00717E11" w:rsidP="00F30FB9">
            <w:pPr>
              <w:keepNext/>
              <w:keepLines/>
              <w:jc w:val="center"/>
              <w:rPr>
                <w:rFonts w:ascii="Arial Narrow" w:eastAsiaTheme="majorEastAsia" w:hAnsi="Arial Narrow"/>
                <w:sz w:val="20"/>
                <w:szCs w:val="20"/>
              </w:rPr>
            </w:pPr>
            <w:r w:rsidRPr="00D16F9D">
              <w:rPr>
                <w:rFonts w:ascii="Arial Narrow" w:eastAsiaTheme="majorEastAsia" w:hAnsi="Arial Narrow"/>
                <w:sz w:val="20"/>
                <w:szCs w:val="20"/>
              </w:rPr>
              <w:t>-</w:t>
            </w:r>
            <w:r w:rsidR="00EC5F4F" w:rsidRPr="00EC5F4F">
              <w:rPr>
                <w:rFonts w:ascii="Arial Narrow" w:eastAsiaTheme="majorEastAsia" w:hAnsi="Arial Narrow"/>
                <w:color w:val="000000"/>
                <w:spacing w:val="165"/>
                <w:sz w:val="20"/>
                <w:szCs w:val="20"/>
                <w:shd w:val="solid" w:color="000000" w:fill="000000"/>
                <w:fitText w:val="251" w:id="-662992121"/>
                <w14:textFill>
                  <w14:solidFill>
                    <w14:srgbClr w14:val="000000">
                      <w14:alpha w14:val="100000"/>
                    </w14:srgbClr>
                  </w14:solidFill>
                </w14:textFill>
              </w:rPr>
              <w:t>|</w:t>
            </w:r>
            <w:r w:rsidR="00EC5F4F" w:rsidRPr="00EC5F4F">
              <w:rPr>
                <w:rFonts w:ascii="Arial Narrow" w:eastAsiaTheme="majorEastAsia" w:hAnsi="Arial Narrow"/>
                <w:color w:val="000000"/>
                <w:spacing w:val="1"/>
                <w:sz w:val="20"/>
                <w:szCs w:val="20"/>
                <w:shd w:val="solid" w:color="000000" w:fill="000000"/>
                <w:fitText w:val="251" w:id="-662992121"/>
                <w14:textFill>
                  <w14:solidFill>
                    <w14:srgbClr w14:val="000000">
                      <w14:alpha w14:val="100000"/>
                    </w14:srgbClr>
                  </w14:solidFill>
                </w14:textFill>
              </w:rPr>
              <w:t>|</w:t>
            </w:r>
            <w:r w:rsidRPr="00D16F9D">
              <w:rPr>
                <w:rFonts w:ascii="Arial Narrow" w:eastAsiaTheme="majorEastAsia" w:hAnsi="Arial Narrow"/>
                <w:sz w:val="20"/>
                <w:szCs w:val="20"/>
              </w:rPr>
              <w:t>%</w:t>
            </w:r>
          </w:p>
        </w:tc>
      </w:tr>
      <w:tr w:rsidR="009A2DC4" w:rsidRPr="00D16F9D" w14:paraId="6B5A9AFF" w14:textId="77777777" w:rsidTr="00DD0EBD">
        <w:trPr>
          <w:trHeight w:val="20"/>
        </w:trPr>
        <w:tc>
          <w:tcPr>
            <w:tcW w:w="2959" w:type="pct"/>
            <w:tcBorders>
              <w:right w:val="nil"/>
            </w:tcBorders>
            <w:vAlign w:val="center"/>
          </w:tcPr>
          <w:p w14:paraId="4BC7C25F" w14:textId="77777777" w:rsidR="00717E11" w:rsidRPr="00D16F9D" w:rsidRDefault="00717E11" w:rsidP="00F30FB9">
            <w:pPr>
              <w:keepNext/>
              <w:keepLines/>
              <w:jc w:val="left"/>
              <w:rPr>
                <w:rFonts w:ascii="Arial Narrow" w:hAnsi="Arial Narrow"/>
                <w:sz w:val="20"/>
                <w:szCs w:val="20"/>
              </w:rPr>
            </w:pPr>
            <w:r w:rsidRPr="00D16F9D">
              <w:rPr>
                <w:rFonts w:ascii="Arial Narrow" w:hAnsi="Arial Narrow"/>
                <w:sz w:val="20"/>
                <w:szCs w:val="20"/>
              </w:rPr>
              <w:t>Utility values (BC: PF=0.8760; PD=0.8285)</w:t>
            </w:r>
          </w:p>
        </w:tc>
        <w:tc>
          <w:tcPr>
            <w:tcW w:w="467" w:type="pct"/>
            <w:tcBorders>
              <w:left w:val="nil"/>
              <w:right w:val="nil"/>
            </w:tcBorders>
            <w:vAlign w:val="center"/>
          </w:tcPr>
          <w:p w14:paraId="49788DE1" w14:textId="77777777" w:rsidR="00717E11" w:rsidRPr="00D16F9D" w:rsidRDefault="00717E11" w:rsidP="00F30FB9">
            <w:pPr>
              <w:keepNext/>
              <w:keepLines/>
              <w:jc w:val="center"/>
              <w:rPr>
                <w:rFonts w:ascii="Arial Narrow" w:hAnsi="Arial Narrow"/>
                <w:sz w:val="20"/>
                <w:szCs w:val="20"/>
              </w:rPr>
            </w:pPr>
          </w:p>
        </w:tc>
        <w:tc>
          <w:tcPr>
            <w:tcW w:w="545" w:type="pct"/>
            <w:tcBorders>
              <w:left w:val="nil"/>
              <w:right w:val="nil"/>
            </w:tcBorders>
            <w:vAlign w:val="center"/>
          </w:tcPr>
          <w:p w14:paraId="30E7C2A3" w14:textId="77777777" w:rsidR="00717E11" w:rsidRPr="00D16F9D" w:rsidRDefault="00717E11" w:rsidP="00F30FB9">
            <w:pPr>
              <w:keepNext/>
              <w:keepLines/>
              <w:jc w:val="center"/>
              <w:rPr>
                <w:rFonts w:ascii="Arial Narrow" w:hAnsi="Arial Narrow"/>
                <w:sz w:val="20"/>
                <w:szCs w:val="20"/>
              </w:rPr>
            </w:pPr>
          </w:p>
        </w:tc>
        <w:tc>
          <w:tcPr>
            <w:tcW w:w="545" w:type="pct"/>
            <w:tcBorders>
              <w:left w:val="nil"/>
              <w:right w:val="nil"/>
            </w:tcBorders>
            <w:vAlign w:val="center"/>
          </w:tcPr>
          <w:p w14:paraId="4622AF25" w14:textId="77777777" w:rsidR="00717E11" w:rsidRPr="00D16F9D" w:rsidRDefault="00717E11" w:rsidP="00F30FB9">
            <w:pPr>
              <w:keepNext/>
              <w:keepLines/>
              <w:jc w:val="center"/>
              <w:rPr>
                <w:rFonts w:ascii="Arial Narrow" w:hAnsi="Arial Narrow"/>
                <w:sz w:val="20"/>
                <w:szCs w:val="20"/>
              </w:rPr>
            </w:pPr>
          </w:p>
        </w:tc>
        <w:tc>
          <w:tcPr>
            <w:tcW w:w="483" w:type="pct"/>
            <w:tcBorders>
              <w:left w:val="nil"/>
            </w:tcBorders>
            <w:vAlign w:val="center"/>
          </w:tcPr>
          <w:p w14:paraId="3BA606AB" w14:textId="77777777" w:rsidR="00717E11" w:rsidRPr="00D16F9D" w:rsidRDefault="00717E11" w:rsidP="00F30FB9">
            <w:pPr>
              <w:keepNext/>
              <w:keepLines/>
              <w:jc w:val="center"/>
              <w:rPr>
                <w:rFonts w:ascii="Arial Narrow" w:hAnsi="Arial Narrow"/>
                <w:sz w:val="20"/>
                <w:szCs w:val="20"/>
              </w:rPr>
            </w:pPr>
          </w:p>
        </w:tc>
      </w:tr>
      <w:tr w:rsidR="009A2DC4" w:rsidRPr="00D16F9D" w14:paraId="74912BC9" w14:textId="77777777" w:rsidTr="00DD0EBD">
        <w:trPr>
          <w:trHeight w:val="20"/>
        </w:trPr>
        <w:tc>
          <w:tcPr>
            <w:tcW w:w="2959" w:type="pct"/>
            <w:tcBorders>
              <w:bottom w:val="single" w:sz="4" w:space="0" w:color="000000" w:themeColor="text1"/>
            </w:tcBorders>
            <w:vAlign w:val="center"/>
          </w:tcPr>
          <w:p w14:paraId="0DF9106A" w14:textId="77777777" w:rsidR="00717E11" w:rsidRPr="00D16F9D" w:rsidRDefault="00717E11" w:rsidP="00F30FB9">
            <w:pPr>
              <w:keepNext/>
              <w:keepLines/>
              <w:jc w:val="left"/>
              <w:rPr>
                <w:rFonts w:ascii="Arial Narrow" w:hAnsi="Arial Narrow"/>
                <w:sz w:val="20"/>
                <w:szCs w:val="20"/>
              </w:rPr>
            </w:pPr>
            <w:r w:rsidRPr="00D16F9D">
              <w:rPr>
                <w:rFonts w:ascii="Arial Narrow" w:hAnsi="Arial Narrow"/>
                <w:sz w:val="20"/>
                <w:szCs w:val="20"/>
              </w:rPr>
              <w:t>PF=0.7802; PD=0.7350 (RUBY via Viney 2011)</w:t>
            </w:r>
          </w:p>
        </w:tc>
        <w:tc>
          <w:tcPr>
            <w:tcW w:w="467" w:type="pct"/>
            <w:tcBorders>
              <w:bottom w:val="single" w:sz="4" w:space="0" w:color="000000" w:themeColor="text1"/>
            </w:tcBorders>
            <w:vAlign w:val="center"/>
          </w:tcPr>
          <w:p w14:paraId="26F77C04" w14:textId="70EDA74C" w:rsidR="00717E11" w:rsidRPr="00D16F9D" w:rsidRDefault="00717E11" w:rsidP="00F30FB9">
            <w:pPr>
              <w:keepNext/>
              <w:keepLines/>
              <w:jc w:val="center"/>
              <w:rPr>
                <w:rFonts w:ascii="Arial Narrow" w:hAnsi="Arial Narrow"/>
                <w:sz w:val="20"/>
                <w:szCs w:val="20"/>
              </w:rPr>
            </w:pPr>
            <w:r w:rsidRPr="00D16F9D">
              <w:rPr>
                <w:rFonts w:ascii="Arial Narrow" w:hAnsi="Arial Narrow"/>
                <w:sz w:val="20"/>
                <w:szCs w:val="20"/>
              </w:rPr>
              <w:t>$</w:t>
            </w:r>
            <w:r w:rsidR="00EC5F4F" w:rsidRPr="00EC5F4F">
              <w:rPr>
                <w:rFonts w:ascii="Arial Narrow" w:hAnsi="Arial Narrow"/>
                <w:color w:val="000000"/>
                <w:spacing w:val="50"/>
                <w:sz w:val="20"/>
                <w:szCs w:val="20"/>
                <w:shd w:val="solid" w:color="000000" w:fill="000000"/>
                <w:fitText w:val="229" w:id="-662992120"/>
                <w14:textFill>
                  <w14:solidFill>
                    <w14:srgbClr w14:val="000000">
                      <w14:alpha w14:val="100000"/>
                    </w14:srgbClr>
                  </w14:solidFill>
                </w14:textFill>
              </w:rPr>
              <w:t>||</w:t>
            </w:r>
            <w:r w:rsidR="00EC5F4F" w:rsidRPr="00EC5F4F">
              <w:rPr>
                <w:rFonts w:ascii="Arial Narrow" w:hAnsi="Arial Narrow"/>
                <w:color w:val="000000"/>
                <w:spacing w:val="2"/>
                <w:sz w:val="20"/>
                <w:szCs w:val="20"/>
                <w:shd w:val="solid" w:color="000000" w:fill="000000"/>
                <w:fitText w:val="229" w:id="-662992120"/>
                <w14:textFill>
                  <w14:solidFill>
                    <w14:srgbClr w14:val="000000">
                      <w14:alpha w14:val="100000"/>
                    </w14:srgbClr>
                  </w14:solidFill>
                </w14:textFill>
              </w:rPr>
              <w:t>|</w:t>
            </w:r>
          </w:p>
        </w:tc>
        <w:tc>
          <w:tcPr>
            <w:tcW w:w="545" w:type="pct"/>
            <w:tcBorders>
              <w:bottom w:val="single" w:sz="4" w:space="0" w:color="000000" w:themeColor="text1"/>
            </w:tcBorders>
            <w:vAlign w:val="center"/>
          </w:tcPr>
          <w:p w14:paraId="7F5D6032" w14:textId="77777777" w:rsidR="00717E11" w:rsidRPr="00D16F9D" w:rsidRDefault="00717E11" w:rsidP="00F30FB9">
            <w:pPr>
              <w:keepNext/>
              <w:keepLines/>
              <w:jc w:val="center"/>
              <w:rPr>
                <w:rFonts w:ascii="Arial Narrow" w:hAnsi="Arial Narrow"/>
                <w:sz w:val="20"/>
                <w:szCs w:val="20"/>
              </w:rPr>
            </w:pPr>
            <w:r w:rsidRPr="00D16F9D">
              <w:rPr>
                <w:rFonts w:ascii="Arial Narrow" w:hAnsi="Arial Narrow"/>
                <w:sz w:val="20"/>
                <w:szCs w:val="20"/>
              </w:rPr>
              <w:t>0.3578</w:t>
            </w:r>
          </w:p>
        </w:tc>
        <w:tc>
          <w:tcPr>
            <w:tcW w:w="545" w:type="pct"/>
            <w:tcBorders>
              <w:bottom w:val="single" w:sz="4" w:space="0" w:color="000000" w:themeColor="text1"/>
            </w:tcBorders>
            <w:vAlign w:val="center"/>
          </w:tcPr>
          <w:p w14:paraId="3C404797" w14:textId="6912741C" w:rsidR="00717E11" w:rsidRPr="00D16F9D" w:rsidRDefault="00717E11" w:rsidP="00F30FB9">
            <w:pPr>
              <w:keepNext/>
              <w:keepLines/>
              <w:jc w:val="center"/>
              <w:rPr>
                <w:rFonts w:ascii="Arial Narrow" w:hAnsi="Arial Narrow"/>
                <w:sz w:val="20"/>
                <w:szCs w:val="20"/>
              </w:rPr>
            </w:pPr>
            <w:r w:rsidRPr="00D16F9D">
              <w:rPr>
                <w:rFonts w:ascii="Arial Narrow" w:hAnsi="Arial Narrow"/>
                <w:sz w:val="20"/>
                <w:szCs w:val="20"/>
              </w:rPr>
              <w:t>$</w:t>
            </w:r>
            <w:r w:rsidR="00EC5F4F" w:rsidRPr="00EC5F4F">
              <w:rPr>
                <w:rFonts w:ascii="Arial Narrow" w:hAnsi="Arial Narrow"/>
                <w:color w:val="000000"/>
                <w:spacing w:val="121"/>
                <w:sz w:val="20"/>
                <w:szCs w:val="20"/>
                <w:shd w:val="solid" w:color="000000" w:fill="000000"/>
                <w:fitText w:val="207" w:id="-662992119"/>
                <w14:textFill>
                  <w14:solidFill>
                    <w14:srgbClr w14:val="000000">
                      <w14:alpha w14:val="100000"/>
                    </w14:srgbClr>
                  </w14:solidFill>
                </w14:textFill>
              </w:rPr>
              <w:t>|</w:t>
            </w:r>
            <w:r w:rsidR="00EC5F4F" w:rsidRPr="00EC5F4F">
              <w:rPr>
                <w:rFonts w:ascii="Arial Narrow" w:hAnsi="Arial Narrow"/>
                <w:color w:val="000000"/>
                <w:spacing w:val="1"/>
                <w:sz w:val="20"/>
                <w:szCs w:val="20"/>
                <w:shd w:val="solid" w:color="000000" w:fill="000000"/>
                <w:fitText w:val="207" w:id="-662992119"/>
                <w14:textFill>
                  <w14:solidFill>
                    <w14:srgbClr w14:val="000000">
                      <w14:alpha w14:val="100000"/>
                    </w14:srgbClr>
                  </w14:solidFill>
                </w14:textFill>
              </w:rPr>
              <w:t>|</w:t>
            </w:r>
            <w:r w:rsidR="00547BD7">
              <w:rPr>
                <w:rFonts w:ascii="Arial Narrow" w:hAnsi="Arial Narrow"/>
                <w:b/>
                <w:bCs/>
                <w:sz w:val="20"/>
                <w:szCs w:val="20"/>
              </w:rPr>
              <w:t xml:space="preserve"> </w:t>
            </w:r>
            <w:r w:rsidR="00547BD7">
              <w:rPr>
                <w:rFonts w:ascii="Arial Narrow" w:hAnsi="Arial Narrow"/>
                <w:b/>
                <w:bCs/>
                <w:sz w:val="20"/>
                <w:szCs w:val="20"/>
                <w:vertAlign w:val="superscript"/>
              </w:rPr>
              <w:t>2</w:t>
            </w:r>
          </w:p>
        </w:tc>
        <w:tc>
          <w:tcPr>
            <w:tcW w:w="483" w:type="pct"/>
            <w:tcBorders>
              <w:bottom w:val="single" w:sz="4" w:space="0" w:color="000000" w:themeColor="text1"/>
            </w:tcBorders>
            <w:vAlign w:val="center"/>
          </w:tcPr>
          <w:p w14:paraId="09073537" w14:textId="6C19924D" w:rsidR="00717E11" w:rsidRPr="00D16F9D" w:rsidRDefault="00EC5F4F" w:rsidP="00F30FB9">
            <w:pPr>
              <w:keepNext/>
              <w:keepLines/>
              <w:jc w:val="center"/>
              <w:rPr>
                <w:rFonts w:ascii="Arial Narrow" w:eastAsiaTheme="majorEastAsia" w:hAnsi="Arial Narrow"/>
                <w:sz w:val="20"/>
                <w:szCs w:val="20"/>
              </w:rPr>
            </w:pPr>
            <w:r w:rsidRPr="00EC5F4F">
              <w:rPr>
                <w:rFonts w:ascii="Arial Narrow" w:eastAsiaTheme="majorEastAsia" w:hAnsi="Arial Narrow"/>
                <w:color w:val="000000"/>
                <w:spacing w:val="51"/>
                <w:sz w:val="20"/>
                <w:szCs w:val="20"/>
                <w:shd w:val="solid" w:color="000000" w:fill="000000"/>
                <w:fitText w:val="230" w:id="-662992118"/>
                <w14:textFill>
                  <w14:solidFill>
                    <w14:srgbClr w14:val="000000">
                      <w14:alpha w14:val="100000"/>
                    </w14:srgbClr>
                  </w14:solidFill>
                </w14:textFill>
              </w:rPr>
              <w:t>||</w:t>
            </w:r>
            <w:r w:rsidRPr="00EC5F4F">
              <w:rPr>
                <w:rFonts w:ascii="Arial Narrow" w:eastAsiaTheme="majorEastAsia" w:hAnsi="Arial Narrow"/>
                <w:color w:val="000000"/>
                <w:spacing w:val="1"/>
                <w:sz w:val="20"/>
                <w:szCs w:val="20"/>
                <w:shd w:val="solid" w:color="000000" w:fill="000000"/>
                <w:fitText w:val="230" w:id="-662992118"/>
                <w14:textFill>
                  <w14:solidFill>
                    <w14:srgbClr w14:val="000000">
                      <w14:alpha w14:val="100000"/>
                    </w14:srgbClr>
                  </w14:solidFill>
                </w14:textFill>
              </w:rPr>
              <w:t>|</w:t>
            </w:r>
            <w:r w:rsidR="00717E11" w:rsidRPr="00D16F9D">
              <w:rPr>
                <w:rFonts w:ascii="Arial Narrow" w:eastAsiaTheme="majorEastAsia" w:hAnsi="Arial Narrow"/>
                <w:sz w:val="20"/>
                <w:szCs w:val="20"/>
              </w:rPr>
              <w:t>%</w:t>
            </w:r>
          </w:p>
        </w:tc>
      </w:tr>
      <w:tr w:rsidR="009A2DC4" w:rsidRPr="00D16F9D" w14:paraId="6B055A2B" w14:textId="77777777" w:rsidTr="00DD0EBD">
        <w:trPr>
          <w:trHeight w:val="20"/>
        </w:trPr>
        <w:tc>
          <w:tcPr>
            <w:tcW w:w="2959" w:type="pct"/>
            <w:tcBorders>
              <w:bottom w:val="single" w:sz="4" w:space="0" w:color="000000" w:themeColor="text1"/>
            </w:tcBorders>
            <w:vAlign w:val="center"/>
          </w:tcPr>
          <w:p w14:paraId="0049AFB1" w14:textId="0891B6C8" w:rsidR="00717E11" w:rsidRPr="00D16F9D" w:rsidRDefault="00717E11" w:rsidP="00F30FB9">
            <w:pPr>
              <w:keepNext/>
              <w:keepLines/>
              <w:jc w:val="left"/>
              <w:rPr>
                <w:rFonts w:ascii="Arial Narrow" w:hAnsi="Arial Narrow"/>
                <w:sz w:val="20"/>
                <w:szCs w:val="20"/>
              </w:rPr>
            </w:pPr>
            <w:r w:rsidRPr="00D16F9D">
              <w:rPr>
                <w:rFonts w:ascii="Arial Narrow" w:hAnsi="Arial Narrow"/>
                <w:sz w:val="20"/>
                <w:szCs w:val="20"/>
              </w:rPr>
              <w:t>PF=0.736; PD=0.70 (KN-775</w:t>
            </w:r>
            <w:r w:rsidR="00A6249D">
              <w:rPr>
                <w:rFonts w:ascii="Arial Narrow" w:hAnsi="Arial Narrow"/>
                <w:sz w:val="20"/>
                <w:szCs w:val="20"/>
              </w:rPr>
              <w:t xml:space="preserve">, as used in </w:t>
            </w:r>
            <w:r w:rsidR="000F3BC4">
              <w:rPr>
                <w:rFonts w:ascii="Arial Narrow" w:hAnsi="Arial Narrow"/>
                <w:sz w:val="20"/>
                <w:szCs w:val="20"/>
              </w:rPr>
              <w:t>March</w:t>
            </w:r>
            <w:r w:rsidR="00A6249D">
              <w:rPr>
                <w:rFonts w:ascii="Arial Narrow" w:hAnsi="Arial Narrow"/>
                <w:sz w:val="20"/>
                <w:szCs w:val="20"/>
              </w:rPr>
              <w:t xml:space="preserve"> 2022 2L PEM+LEN submission</w:t>
            </w:r>
            <w:r w:rsidRPr="00D16F9D">
              <w:rPr>
                <w:rFonts w:ascii="Arial Narrow" w:hAnsi="Arial Narrow"/>
                <w:sz w:val="20"/>
                <w:szCs w:val="20"/>
              </w:rPr>
              <w:t>)</w:t>
            </w:r>
          </w:p>
        </w:tc>
        <w:tc>
          <w:tcPr>
            <w:tcW w:w="467" w:type="pct"/>
            <w:tcBorders>
              <w:bottom w:val="single" w:sz="4" w:space="0" w:color="000000" w:themeColor="text1"/>
            </w:tcBorders>
            <w:vAlign w:val="center"/>
          </w:tcPr>
          <w:p w14:paraId="25E5BB8C" w14:textId="47A87192" w:rsidR="00717E11" w:rsidRPr="00D16F9D" w:rsidRDefault="00717E11" w:rsidP="00F30FB9">
            <w:pPr>
              <w:keepNext/>
              <w:keepLines/>
              <w:jc w:val="center"/>
              <w:rPr>
                <w:rFonts w:ascii="Arial Narrow" w:hAnsi="Arial Narrow"/>
                <w:sz w:val="20"/>
                <w:szCs w:val="20"/>
              </w:rPr>
            </w:pPr>
            <w:r w:rsidRPr="00D16F9D">
              <w:rPr>
                <w:rFonts w:ascii="Arial Narrow" w:hAnsi="Arial Narrow"/>
                <w:sz w:val="20"/>
                <w:szCs w:val="20"/>
              </w:rPr>
              <w:t>$</w:t>
            </w:r>
            <w:r w:rsidR="00EC5F4F" w:rsidRPr="00EC5F4F">
              <w:rPr>
                <w:rFonts w:ascii="Arial Narrow" w:hAnsi="Arial Narrow"/>
                <w:color w:val="000000"/>
                <w:spacing w:val="50"/>
                <w:sz w:val="20"/>
                <w:szCs w:val="20"/>
                <w:shd w:val="solid" w:color="000000" w:fill="000000"/>
                <w:fitText w:val="229" w:id="-662992117"/>
                <w14:textFill>
                  <w14:solidFill>
                    <w14:srgbClr w14:val="000000">
                      <w14:alpha w14:val="100000"/>
                    </w14:srgbClr>
                  </w14:solidFill>
                </w14:textFill>
              </w:rPr>
              <w:t>||</w:t>
            </w:r>
            <w:r w:rsidR="00EC5F4F" w:rsidRPr="00EC5F4F">
              <w:rPr>
                <w:rFonts w:ascii="Arial Narrow" w:hAnsi="Arial Narrow"/>
                <w:color w:val="000000"/>
                <w:spacing w:val="2"/>
                <w:sz w:val="20"/>
                <w:szCs w:val="20"/>
                <w:shd w:val="solid" w:color="000000" w:fill="000000"/>
                <w:fitText w:val="229" w:id="-662992117"/>
                <w14:textFill>
                  <w14:solidFill>
                    <w14:srgbClr w14:val="000000">
                      <w14:alpha w14:val="100000"/>
                    </w14:srgbClr>
                  </w14:solidFill>
                </w14:textFill>
              </w:rPr>
              <w:t>|</w:t>
            </w:r>
          </w:p>
        </w:tc>
        <w:tc>
          <w:tcPr>
            <w:tcW w:w="545" w:type="pct"/>
            <w:tcBorders>
              <w:bottom w:val="single" w:sz="4" w:space="0" w:color="000000" w:themeColor="text1"/>
            </w:tcBorders>
            <w:vAlign w:val="center"/>
          </w:tcPr>
          <w:p w14:paraId="79589DB5" w14:textId="77777777" w:rsidR="00717E11" w:rsidRPr="00D16F9D" w:rsidRDefault="00717E11" w:rsidP="00F30FB9">
            <w:pPr>
              <w:keepNext/>
              <w:keepLines/>
              <w:jc w:val="center"/>
              <w:rPr>
                <w:rFonts w:ascii="Arial Narrow" w:hAnsi="Arial Narrow"/>
                <w:sz w:val="20"/>
                <w:szCs w:val="20"/>
              </w:rPr>
            </w:pPr>
            <w:r w:rsidRPr="00D16F9D">
              <w:rPr>
                <w:rFonts w:ascii="Arial Narrow" w:hAnsi="Arial Narrow"/>
                <w:sz w:val="20"/>
                <w:szCs w:val="20"/>
              </w:rPr>
              <w:t>0.3379</w:t>
            </w:r>
          </w:p>
        </w:tc>
        <w:tc>
          <w:tcPr>
            <w:tcW w:w="545" w:type="pct"/>
            <w:tcBorders>
              <w:bottom w:val="single" w:sz="4" w:space="0" w:color="000000" w:themeColor="text1"/>
            </w:tcBorders>
            <w:vAlign w:val="center"/>
          </w:tcPr>
          <w:p w14:paraId="57A72BA7" w14:textId="5B7D360B" w:rsidR="00717E11" w:rsidRPr="00D16F9D" w:rsidRDefault="00717E11" w:rsidP="00F30FB9">
            <w:pPr>
              <w:keepNext/>
              <w:keepLines/>
              <w:jc w:val="center"/>
              <w:rPr>
                <w:rFonts w:ascii="Arial Narrow" w:hAnsi="Arial Narrow"/>
                <w:sz w:val="20"/>
                <w:szCs w:val="20"/>
              </w:rPr>
            </w:pPr>
            <w:r w:rsidRPr="00D16F9D">
              <w:rPr>
                <w:rFonts w:ascii="Arial Narrow" w:hAnsi="Arial Narrow"/>
                <w:sz w:val="20"/>
                <w:szCs w:val="20"/>
              </w:rPr>
              <w:t>$</w:t>
            </w:r>
            <w:r w:rsidR="00EC5F4F" w:rsidRPr="00EC5F4F">
              <w:rPr>
                <w:rFonts w:ascii="Arial Narrow" w:hAnsi="Arial Narrow"/>
                <w:color w:val="000000"/>
                <w:spacing w:val="121"/>
                <w:sz w:val="20"/>
                <w:szCs w:val="20"/>
                <w:shd w:val="solid" w:color="000000" w:fill="000000"/>
                <w:fitText w:val="207" w:id="-662992116"/>
                <w14:textFill>
                  <w14:solidFill>
                    <w14:srgbClr w14:val="000000">
                      <w14:alpha w14:val="100000"/>
                    </w14:srgbClr>
                  </w14:solidFill>
                </w14:textFill>
              </w:rPr>
              <w:t>|</w:t>
            </w:r>
            <w:r w:rsidR="00EC5F4F" w:rsidRPr="00EC5F4F">
              <w:rPr>
                <w:rFonts w:ascii="Arial Narrow" w:hAnsi="Arial Narrow"/>
                <w:color w:val="000000"/>
                <w:spacing w:val="1"/>
                <w:sz w:val="20"/>
                <w:szCs w:val="20"/>
                <w:shd w:val="solid" w:color="000000" w:fill="000000"/>
                <w:fitText w:val="207" w:id="-662992116"/>
                <w14:textFill>
                  <w14:solidFill>
                    <w14:srgbClr w14:val="000000">
                      <w14:alpha w14:val="100000"/>
                    </w14:srgbClr>
                  </w14:solidFill>
                </w14:textFill>
              </w:rPr>
              <w:t>|</w:t>
            </w:r>
            <w:r w:rsidR="00547BD7">
              <w:rPr>
                <w:rFonts w:ascii="Arial Narrow" w:hAnsi="Arial Narrow"/>
                <w:b/>
                <w:bCs/>
                <w:sz w:val="20"/>
                <w:szCs w:val="20"/>
              </w:rPr>
              <w:t xml:space="preserve"> </w:t>
            </w:r>
            <w:r w:rsidR="00547BD7">
              <w:rPr>
                <w:rFonts w:ascii="Arial Narrow" w:hAnsi="Arial Narrow"/>
                <w:b/>
                <w:bCs/>
                <w:sz w:val="20"/>
                <w:szCs w:val="20"/>
                <w:vertAlign w:val="superscript"/>
              </w:rPr>
              <w:t>2</w:t>
            </w:r>
          </w:p>
        </w:tc>
        <w:tc>
          <w:tcPr>
            <w:tcW w:w="483" w:type="pct"/>
            <w:tcBorders>
              <w:bottom w:val="single" w:sz="4" w:space="0" w:color="000000" w:themeColor="text1"/>
            </w:tcBorders>
            <w:vAlign w:val="center"/>
          </w:tcPr>
          <w:p w14:paraId="43428C18" w14:textId="70FB2007" w:rsidR="00717E11" w:rsidRPr="00D16F9D" w:rsidRDefault="00EC5F4F" w:rsidP="00F30FB9">
            <w:pPr>
              <w:keepNext/>
              <w:keepLines/>
              <w:jc w:val="center"/>
              <w:rPr>
                <w:rFonts w:ascii="Arial Narrow" w:eastAsiaTheme="majorEastAsia" w:hAnsi="Arial Narrow"/>
                <w:sz w:val="20"/>
                <w:szCs w:val="20"/>
              </w:rPr>
            </w:pPr>
            <w:r w:rsidRPr="00EC5F4F">
              <w:rPr>
                <w:rFonts w:ascii="Arial Narrow" w:eastAsiaTheme="majorEastAsia" w:hAnsi="Arial Narrow"/>
                <w:color w:val="000000"/>
                <w:spacing w:val="51"/>
                <w:sz w:val="20"/>
                <w:szCs w:val="20"/>
                <w:shd w:val="solid" w:color="000000" w:fill="000000"/>
                <w:fitText w:val="230" w:id="-662992115"/>
                <w14:textFill>
                  <w14:solidFill>
                    <w14:srgbClr w14:val="000000">
                      <w14:alpha w14:val="100000"/>
                    </w14:srgbClr>
                  </w14:solidFill>
                </w14:textFill>
              </w:rPr>
              <w:t>||</w:t>
            </w:r>
            <w:r w:rsidRPr="00EC5F4F">
              <w:rPr>
                <w:rFonts w:ascii="Arial Narrow" w:eastAsiaTheme="majorEastAsia" w:hAnsi="Arial Narrow"/>
                <w:color w:val="000000"/>
                <w:spacing w:val="1"/>
                <w:sz w:val="20"/>
                <w:szCs w:val="20"/>
                <w:shd w:val="solid" w:color="000000" w:fill="000000"/>
                <w:fitText w:val="230" w:id="-662992115"/>
                <w14:textFill>
                  <w14:solidFill>
                    <w14:srgbClr w14:val="000000">
                      <w14:alpha w14:val="100000"/>
                    </w14:srgbClr>
                  </w14:solidFill>
                </w14:textFill>
              </w:rPr>
              <w:t>|</w:t>
            </w:r>
            <w:r w:rsidR="00717E11" w:rsidRPr="00D16F9D">
              <w:rPr>
                <w:rFonts w:ascii="Arial Narrow" w:eastAsiaTheme="majorEastAsia" w:hAnsi="Arial Narrow"/>
                <w:sz w:val="20"/>
                <w:szCs w:val="20"/>
              </w:rPr>
              <w:t>%</w:t>
            </w:r>
          </w:p>
        </w:tc>
      </w:tr>
      <w:tr w:rsidR="00760600" w:rsidRPr="00D16F9D" w14:paraId="455E3C60" w14:textId="77777777" w:rsidTr="00DD0EBD">
        <w:trPr>
          <w:trHeight w:val="20"/>
        </w:trPr>
        <w:tc>
          <w:tcPr>
            <w:tcW w:w="2959" w:type="pct"/>
            <w:tcBorders>
              <w:bottom w:val="single" w:sz="4" w:space="0" w:color="000000" w:themeColor="text1"/>
            </w:tcBorders>
            <w:vAlign w:val="center"/>
          </w:tcPr>
          <w:p w14:paraId="5EF65879" w14:textId="3DF4DC57" w:rsidR="00760600" w:rsidRPr="00D16F9D" w:rsidRDefault="00760600" w:rsidP="00F30FB9">
            <w:pPr>
              <w:keepNext/>
              <w:keepLines/>
              <w:jc w:val="left"/>
              <w:rPr>
                <w:rFonts w:ascii="Arial Narrow" w:hAnsi="Arial Narrow"/>
                <w:sz w:val="20"/>
                <w:szCs w:val="20"/>
              </w:rPr>
            </w:pPr>
            <w:r>
              <w:rPr>
                <w:rFonts w:ascii="Arial Narrow" w:hAnsi="Arial Narrow"/>
                <w:sz w:val="20"/>
                <w:szCs w:val="20"/>
              </w:rPr>
              <w:t>Terminal care costs excluded (BC: $51,413 based on Goldsbury 2018)</w:t>
            </w:r>
          </w:p>
        </w:tc>
        <w:tc>
          <w:tcPr>
            <w:tcW w:w="467" w:type="pct"/>
            <w:tcBorders>
              <w:bottom w:val="single" w:sz="4" w:space="0" w:color="000000" w:themeColor="text1"/>
            </w:tcBorders>
            <w:vAlign w:val="center"/>
          </w:tcPr>
          <w:p w14:paraId="2BAD04E2" w14:textId="74E15B37" w:rsidR="00760600" w:rsidRPr="00D16F9D" w:rsidRDefault="00760600" w:rsidP="00F30FB9">
            <w:pPr>
              <w:keepNext/>
              <w:keepLines/>
              <w:jc w:val="center"/>
              <w:rPr>
                <w:rFonts w:ascii="Arial Narrow" w:hAnsi="Arial Narrow"/>
                <w:sz w:val="20"/>
                <w:szCs w:val="20"/>
              </w:rPr>
            </w:pPr>
            <w:r w:rsidRPr="00D16F9D">
              <w:rPr>
                <w:rFonts w:ascii="Arial Narrow" w:hAnsi="Arial Narrow"/>
                <w:sz w:val="20"/>
                <w:szCs w:val="20"/>
              </w:rPr>
              <w:t>$</w:t>
            </w:r>
            <w:r w:rsidR="00EC5F4F" w:rsidRPr="00EC5F4F">
              <w:rPr>
                <w:rFonts w:ascii="Arial Narrow" w:hAnsi="Arial Narrow"/>
                <w:color w:val="000000"/>
                <w:spacing w:val="50"/>
                <w:sz w:val="20"/>
                <w:szCs w:val="20"/>
                <w:shd w:val="solid" w:color="000000" w:fill="000000"/>
                <w:fitText w:val="229" w:id="-662992114"/>
                <w14:textFill>
                  <w14:solidFill>
                    <w14:srgbClr w14:val="000000">
                      <w14:alpha w14:val="100000"/>
                    </w14:srgbClr>
                  </w14:solidFill>
                </w14:textFill>
              </w:rPr>
              <w:t>||</w:t>
            </w:r>
            <w:r w:rsidR="00EC5F4F" w:rsidRPr="00EC5F4F">
              <w:rPr>
                <w:rFonts w:ascii="Arial Narrow" w:hAnsi="Arial Narrow"/>
                <w:color w:val="000000"/>
                <w:spacing w:val="2"/>
                <w:sz w:val="20"/>
                <w:szCs w:val="20"/>
                <w:shd w:val="solid" w:color="000000" w:fill="000000"/>
                <w:fitText w:val="229" w:id="-662992114"/>
                <w14:textFill>
                  <w14:solidFill>
                    <w14:srgbClr w14:val="000000">
                      <w14:alpha w14:val="100000"/>
                    </w14:srgbClr>
                  </w14:solidFill>
                </w14:textFill>
              </w:rPr>
              <w:t>|</w:t>
            </w:r>
          </w:p>
        </w:tc>
        <w:tc>
          <w:tcPr>
            <w:tcW w:w="545" w:type="pct"/>
            <w:tcBorders>
              <w:bottom w:val="single" w:sz="4" w:space="0" w:color="000000" w:themeColor="text1"/>
            </w:tcBorders>
            <w:vAlign w:val="center"/>
          </w:tcPr>
          <w:p w14:paraId="27A10D4C" w14:textId="3E5B3012" w:rsidR="00760600" w:rsidRPr="00D16F9D" w:rsidRDefault="00760600" w:rsidP="00F30FB9">
            <w:pPr>
              <w:keepNext/>
              <w:keepLines/>
              <w:jc w:val="center"/>
              <w:rPr>
                <w:rFonts w:ascii="Arial Narrow" w:hAnsi="Arial Narrow"/>
                <w:sz w:val="20"/>
                <w:szCs w:val="20"/>
              </w:rPr>
            </w:pPr>
            <w:r w:rsidRPr="00D16F9D">
              <w:rPr>
                <w:rFonts w:ascii="Arial Narrow" w:hAnsi="Arial Narrow"/>
                <w:sz w:val="20"/>
                <w:szCs w:val="20"/>
              </w:rPr>
              <w:t>0.4019</w:t>
            </w:r>
          </w:p>
        </w:tc>
        <w:tc>
          <w:tcPr>
            <w:tcW w:w="545" w:type="pct"/>
            <w:tcBorders>
              <w:bottom w:val="single" w:sz="4" w:space="0" w:color="000000" w:themeColor="text1"/>
            </w:tcBorders>
            <w:vAlign w:val="center"/>
          </w:tcPr>
          <w:p w14:paraId="6887E31D" w14:textId="2663A862" w:rsidR="00760600" w:rsidRPr="00D16F9D" w:rsidRDefault="00760600" w:rsidP="00F30FB9">
            <w:pPr>
              <w:keepNext/>
              <w:keepLines/>
              <w:jc w:val="center"/>
              <w:rPr>
                <w:rFonts w:ascii="Arial Narrow" w:hAnsi="Arial Narrow"/>
                <w:sz w:val="20"/>
                <w:szCs w:val="20"/>
              </w:rPr>
            </w:pPr>
            <w:r w:rsidRPr="00D16F9D">
              <w:rPr>
                <w:rFonts w:ascii="Arial Narrow" w:hAnsi="Arial Narrow"/>
                <w:sz w:val="20"/>
                <w:szCs w:val="20"/>
              </w:rPr>
              <w:t>$</w:t>
            </w:r>
            <w:r w:rsidR="00EC5F4F" w:rsidRPr="00EC5F4F">
              <w:rPr>
                <w:rFonts w:ascii="Arial Narrow" w:hAnsi="Arial Narrow"/>
                <w:color w:val="000000"/>
                <w:spacing w:val="121"/>
                <w:sz w:val="20"/>
                <w:szCs w:val="20"/>
                <w:shd w:val="solid" w:color="000000" w:fill="000000"/>
                <w:fitText w:val="207" w:id="-662992113"/>
                <w14:textFill>
                  <w14:solidFill>
                    <w14:srgbClr w14:val="000000">
                      <w14:alpha w14:val="100000"/>
                    </w14:srgbClr>
                  </w14:solidFill>
                </w14:textFill>
              </w:rPr>
              <w:t>|</w:t>
            </w:r>
            <w:r w:rsidR="00EC5F4F" w:rsidRPr="00EC5F4F">
              <w:rPr>
                <w:rFonts w:ascii="Arial Narrow" w:hAnsi="Arial Narrow"/>
                <w:color w:val="000000"/>
                <w:spacing w:val="1"/>
                <w:sz w:val="20"/>
                <w:szCs w:val="20"/>
                <w:shd w:val="solid" w:color="000000" w:fill="000000"/>
                <w:fitText w:val="207" w:id="-662992113"/>
                <w14:textFill>
                  <w14:solidFill>
                    <w14:srgbClr w14:val="000000">
                      <w14:alpha w14:val="100000"/>
                    </w14:srgbClr>
                  </w14:solidFill>
                </w14:textFill>
              </w:rPr>
              <w:t>|</w:t>
            </w:r>
            <w:r w:rsidR="00547BD7">
              <w:rPr>
                <w:rFonts w:ascii="Arial Narrow" w:hAnsi="Arial Narrow"/>
                <w:b/>
                <w:bCs/>
                <w:sz w:val="20"/>
                <w:szCs w:val="20"/>
              </w:rPr>
              <w:t xml:space="preserve"> </w:t>
            </w:r>
            <w:r w:rsidR="00547BD7">
              <w:rPr>
                <w:rFonts w:ascii="Arial Narrow" w:hAnsi="Arial Narrow"/>
                <w:b/>
                <w:bCs/>
                <w:sz w:val="20"/>
                <w:szCs w:val="20"/>
                <w:vertAlign w:val="superscript"/>
              </w:rPr>
              <w:t>1</w:t>
            </w:r>
          </w:p>
        </w:tc>
        <w:tc>
          <w:tcPr>
            <w:tcW w:w="483" w:type="pct"/>
            <w:tcBorders>
              <w:bottom w:val="single" w:sz="4" w:space="0" w:color="000000" w:themeColor="text1"/>
            </w:tcBorders>
            <w:vAlign w:val="center"/>
          </w:tcPr>
          <w:p w14:paraId="4020CCD1" w14:textId="7DD8A641" w:rsidR="00760600" w:rsidRPr="00D16F9D" w:rsidRDefault="00EC5F4F" w:rsidP="00F30FB9">
            <w:pPr>
              <w:keepNext/>
              <w:keepLines/>
              <w:jc w:val="center"/>
              <w:rPr>
                <w:rFonts w:ascii="Arial Narrow" w:eastAsiaTheme="majorEastAsia" w:hAnsi="Arial Narrow"/>
                <w:sz w:val="20"/>
                <w:szCs w:val="20"/>
              </w:rPr>
            </w:pPr>
            <w:r w:rsidRPr="00EC5F4F">
              <w:rPr>
                <w:rFonts w:ascii="Arial Narrow" w:eastAsiaTheme="majorEastAsia" w:hAnsi="Arial Narrow"/>
                <w:color w:val="000000"/>
                <w:spacing w:val="51"/>
                <w:sz w:val="20"/>
                <w:szCs w:val="20"/>
                <w:shd w:val="solid" w:color="000000" w:fill="000000"/>
                <w:fitText w:val="230" w:id="-662992112"/>
                <w14:textFill>
                  <w14:solidFill>
                    <w14:srgbClr w14:val="000000">
                      <w14:alpha w14:val="100000"/>
                    </w14:srgbClr>
                  </w14:solidFill>
                </w14:textFill>
              </w:rPr>
              <w:t>||</w:t>
            </w:r>
            <w:r w:rsidRPr="00EC5F4F">
              <w:rPr>
                <w:rFonts w:ascii="Arial Narrow" w:eastAsiaTheme="majorEastAsia" w:hAnsi="Arial Narrow"/>
                <w:color w:val="000000"/>
                <w:spacing w:val="1"/>
                <w:sz w:val="20"/>
                <w:szCs w:val="20"/>
                <w:shd w:val="solid" w:color="000000" w:fill="000000"/>
                <w:fitText w:val="230" w:id="-662992112"/>
                <w14:textFill>
                  <w14:solidFill>
                    <w14:srgbClr w14:val="000000">
                      <w14:alpha w14:val="100000"/>
                    </w14:srgbClr>
                  </w14:solidFill>
                </w14:textFill>
              </w:rPr>
              <w:t>|</w:t>
            </w:r>
            <w:r w:rsidR="00760600" w:rsidRPr="00D16F9D">
              <w:rPr>
                <w:rFonts w:ascii="Arial Narrow" w:eastAsiaTheme="majorEastAsia" w:hAnsi="Arial Narrow"/>
                <w:sz w:val="20"/>
                <w:szCs w:val="20"/>
              </w:rPr>
              <w:t>%</w:t>
            </w:r>
          </w:p>
        </w:tc>
      </w:tr>
      <w:tr w:rsidR="00760600" w:rsidRPr="00D16F9D" w14:paraId="7451EB47" w14:textId="77777777" w:rsidTr="00DD0EBD">
        <w:trPr>
          <w:trHeight w:val="20"/>
        </w:trPr>
        <w:tc>
          <w:tcPr>
            <w:tcW w:w="5000" w:type="pct"/>
            <w:gridSpan w:val="5"/>
            <w:tcBorders>
              <w:bottom w:val="single" w:sz="4" w:space="0" w:color="000000" w:themeColor="text1"/>
            </w:tcBorders>
            <w:vAlign w:val="center"/>
          </w:tcPr>
          <w:p w14:paraId="47612193" w14:textId="02B5A7CC" w:rsidR="00760600" w:rsidRPr="00D16F9D" w:rsidRDefault="00760600" w:rsidP="00F30FB9">
            <w:pPr>
              <w:keepNext/>
              <w:keepLines/>
              <w:jc w:val="left"/>
              <w:rPr>
                <w:rFonts w:ascii="Arial Narrow" w:hAnsi="Arial Narrow"/>
                <w:sz w:val="20"/>
                <w:szCs w:val="20"/>
              </w:rPr>
            </w:pPr>
            <w:r w:rsidRPr="00D16F9D">
              <w:rPr>
                <w:rFonts w:ascii="Arial Narrow" w:hAnsi="Arial Narrow"/>
                <w:sz w:val="20"/>
                <w:szCs w:val="20"/>
              </w:rPr>
              <w:t xml:space="preserve">% immunotherapy use among subsequent treatment (BC: CP arm = 50.7% [RUBY IA2 DC </w:t>
            </w:r>
            <w:r w:rsidRPr="00D16F9D">
              <w:rPr>
                <w:rFonts w:ascii="Arial Narrow" w:hAnsi="Arial Narrow"/>
                <w:sz w:val="20"/>
                <w:szCs w:val="20"/>
                <w:vertAlign w:val="superscript"/>
              </w:rPr>
              <w:t>a</w:t>
            </w:r>
            <w:r w:rsidRPr="00D16F9D">
              <w:rPr>
                <w:rFonts w:ascii="Arial Narrow" w:hAnsi="Arial Narrow"/>
                <w:sz w:val="20"/>
                <w:szCs w:val="20"/>
              </w:rPr>
              <w:t xml:space="preserve">], DOS+CP arm = 0% [PEM+LEN restriction </w:t>
            </w:r>
            <w:r w:rsidRPr="00D16F9D">
              <w:rPr>
                <w:rFonts w:ascii="Arial Narrow" w:hAnsi="Arial Narrow"/>
                <w:sz w:val="20"/>
                <w:szCs w:val="20"/>
                <w:vertAlign w:val="superscript"/>
              </w:rPr>
              <w:t>b</w:t>
            </w:r>
            <w:r w:rsidRPr="00D16F9D">
              <w:rPr>
                <w:rFonts w:ascii="Arial Narrow" w:hAnsi="Arial Narrow"/>
                <w:sz w:val="20"/>
                <w:szCs w:val="20"/>
              </w:rPr>
              <w:t>])</w:t>
            </w:r>
          </w:p>
        </w:tc>
      </w:tr>
      <w:tr w:rsidR="00760600" w:rsidRPr="00D16F9D" w14:paraId="12B4B72E" w14:textId="77777777" w:rsidTr="00DD0EBD">
        <w:trPr>
          <w:trHeight w:val="20"/>
        </w:trPr>
        <w:tc>
          <w:tcPr>
            <w:tcW w:w="2959" w:type="pct"/>
            <w:tcBorders>
              <w:bottom w:val="single" w:sz="4" w:space="0" w:color="000000" w:themeColor="text1"/>
            </w:tcBorders>
            <w:vAlign w:val="center"/>
          </w:tcPr>
          <w:p w14:paraId="05BBEBB2" w14:textId="77777777" w:rsidR="00760600" w:rsidRPr="00D16F9D" w:rsidRDefault="00760600" w:rsidP="00F30FB9">
            <w:pPr>
              <w:keepNext/>
              <w:keepLines/>
              <w:jc w:val="left"/>
              <w:rPr>
                <w:rFonts w:ascii="Arial Narrow" w:hAnsi="Arial Narrow"/>
                <w:sz w:val="20"/>
                <w:szCs w:val="20"/>
              </w:rPr>
            </w:pPr>
            <w:r w:rsidRPr="00D16F9D">
              <w:rPr>
                <w:rFonts w:ascii="Arial Narrow" w:hAnsi="Arial Narrow"/>
                <w:sz w:val="20"/>
                <w:szCs w:val="20"/>
              </w:rPr>
              <w:t xml:space="preserve">CP arm = 48.8% (RUBY IA1 DC </w:t>
            </w:r>
            <w:r w:rsidRPr="009A2DC4">
              <w:rPr>
                <w:rFonts w:ascii="Arial Narrow" w:hAnsi="Arial Narrow"/>
                <w:sz w:val="20"/>
                <w:szCs w:val="20"/>
                <w:vertAlign w:val="superscript"/>
              </w:rPr>
              <w:t>a</w:t>
            </w:r>
            <w:r w:rsidRPr="00D16F9D">
              <w:rPr>
                <w:rFonts w:ascii="Arial Narrow" w:hAnsi="Arial Narrow"/>
                <w:sz w:val="20"/>
                <w:szCs w:val="20"/>
              </w:rPr>
              <w:t>), DOS+CP arm = 0%</w:t>
            </w:r>
          </w:p>
        </w:tc>
        <w:tc>
          <w:tcPr>
            <w:tcW w:w="467" w:type="pct"/>
            <w:tcBorders>
              <w:bottom w:val="single" w:sz="4" w:space="0" w:color="000000" w:themeColor="text1"/>
            </w:tcBorders>
            <w:vAlign w:val="center"/>
          </w:tcPr>
          <w:p w14:paraId="154DCA88" w14:textId="46108CBF" w:rsidR="00760600" w:rsidRPr="00D16F9D" w:rsidRDefault="00760600" w:rsidP="00F30FB9">
            <w:pPr>
              <w:keepNext/>
              <w:keepLines/>
              <w:jc w:val="center"/>
              <w:rPr>
                <w:rFonts w:ascii="Arial Narrow" w:hAnsi="Arial Narrow"/>
                <w:sz w:val="20"/>
                <w:szCs w:val="20"/>
              </w:rPr>
            </w:pPr>
            <w:r w:rsidRPr="00D16F9D">
              <w:rPr>
                <w:rFonts w:ascii="Arial Narrow" w:hAnsi="Arial Narrow"/>
                <w:sz w:val="20"/>
                <w:szCs w:val="20"/>
              </w:rPr>
              <w:t>$</w:t>
            </w:r>
            <w:r w:rsidR="00EC5F4F" w:rsidRPr="00EC5F4F">
              <w:rPr>
                <w:rFonts w:ascii="Arial Narrow" w:hAnsi="Arial Narrow"/>
                <w:color w:val="000000"/>
                <w:spacing w:val="50"/>
                <w:sz w:val="20"/>
                <w:szCs w:val="20"/>
                <w:shd w:val="solid" w:color="000000" w:fill="000000"/>
                <w:fitText w:val="229" w:id="-662992128"/>
                <w14:textFill>
                  <w14:solidFill>
                    <w14:srgbClr w14:val="000000">
                      <w14:alpha w14:val="100000"/>
                    </w14:srgbClr>
                  </w14:solidFill>
                </w14:textFill>
              </w:rPr>
              <w:t>||</w:t>
            </w:r>
            <w:r w:rsidR="00EC5F4F" w:rsidRPr="00EC5F4F">
              <w:rPr>
                <w:rFonts w:ascii="Arial Narrow" w:hAnsi="Arial Narrow"/>
                <w:color w:val="000000"/>
                <w:spacing w:val="2"/>
                <w:sz w:val="20"/>
                <w:szCs w:val="20"/>
                <w:shd w:val="solid" w:color="000000" w:fill="000000"/>
                <w:fitText w:val="229" w:id="-662992128"/>
                <w14:textFill>
                  <w14:solidFill>
                    <w14:srgbClr w14:val="000000">
                      <w14:alpha w14:val="100000"/>
                    </w14:srgbClr>
                  </w14:solidFill>
                </w14:textFill>
              </w:rPr>
              <w:t>|</w:t>
            </w:r>
          </w:p>
        </w:tc>
        <w:tc>
          <w:tcPr>
            <w:tcW w:w="545" w:type="pct"/>
            <w:tcBorders>
              <w:bottom w:val="single" w:sz="4" w:space="0" w:color="000000" w:themeColor="text1"/>
            </w:tcBorders>
            <w:vAlign w:val="center"/>
          </w:tcPr>
          <w:p w14:paraId="645F8617" w14:textId="77777777" w:rsidR="00760600" w:rsidRPr="00D16F9D" w:rsidRDefault="00760600" w:rsidP="00F30FB9">
            <w:pPr>
              <w:keepNext/>
              <w:keepLines/>
              <w:jc w:val="center"/>
              <w:rPr>
                <w:rFonts w:ascii="Arial Narrow" w:hAnsi="Arial Narrow"/>
                <w:sz w:val="20"/>
                <w:szCs w:val="20"/>
              </w:rPr>
            </w:pPr>
            <w:r w:rsidRPr="00D16F9D">
              <w:rPr>
                <w:rFonts w:ascii="Arial Narrow" w:hAnsi="Arial Narrow"/>
                <w:sz w:val="20"/>
                <w:szCs w:val="20"/>
              </w:rPr>
              <w:t>0.4019</w:t>
            </w:r>
          </w:p>
        </w:tc>
        <w:tc>
          <w:tcPr>
            <w:tcW w:w="545" w:type="pct"/>
            <w:tcBorders>
              <w:bottom w:val="single" w:sz="4" w:space="0" w:color="000000" w:themeColor="text1"/>
            </w:tcBorders>
            <w:vAlign w:val="center"/>
          </w:tcPr>
          <w:p w14:paraId="3FA81385" w14:textId="3AE2391B" w:rsidR="00760600" w:rsidRPr="00D16F9D" w:rsidRDefault="00760600" w:rsidP="00F30FB9">
            <w:pPr>
              <w:keepNext/>
              <w:keepLines/>
              <w:jc w:val="center"/>
              <w:rPr>
                <w:rFonts w:ascii="Arial Narrow" w:hAnsi="Arial Narrow"/>
                <w:sz w:val="20"/>
                <w:szCs w:val="20"/>
              </w:rPr>
            </w:pPr>
            <w:r w:rsidRPr="00D16F9D">
              <w:rPr>
                <w:rFonts w:ascii="Arial Narrow" w:hAnsi="Arial Narrow"/>
                <w:sz w:val="20"/>
                <w:szCs w:val="20"/>
              </w:rPr>
              <w:t>$</w:t>
            </w:r>
            <w:r w:rsidR="00EC5F4F" w:rsidRPr="00EC5F4F">
              <w:rPr>
                <w:rFonts w:ascii="Arial Narrow" w:hAnsi="Arial Narrow"/>
                <w:color w:val="000000"/>
                <w:spacing w:val="121"/>
                <w:sz w:val="20"/>
                <w:szCs w:val="20"/>
                <w:shd w:val="solid" w:color="000000" w:fill="000000"/>
                <w:fitText w:val="207" w:id="-662992127"/>
                <w14:textFill>
                  <w14:solidFill>
                    <w14:srgbClr w14:val="000000">
                      <w14:alpha w14:val="100000"/>
                    </w14:srgbClr>
                  </w14:solidFill>
                </w14:textFill>
              </w:rPr>
              <w:t>|</w:t>
            </w:r>
            <w:r w:rsidR="00EC5F4F" w:rsidRPr="00EC5F4F">
              <w:rPr>
                <w:rFonts w:ascii="Arial Narrow" w:hAnsi="Arial Narrow"/>
                <w:color w:val="000000"/>
                <w:spacing w:val="1"/>
                <w:sz w:val="20"/>
                <w:szCs w:val="20"/>
                <w:shd w:val="solid" w:color="000000" w:fill="000000"/>
                <w:fitText w:val="207" w:id="-662992127"/>
                <w14:textFill>
                  <w14:solidFill>
                    <w14:srgbClr w14:val="000000">
                      <w14:alpha w14:val="100000"/>
                    </w14:srgbClr>
                  </w14:solidFill>
                </w14:textFill>
              </w:rPr>
              <w:t>|</w:t>
            </w:r>
            <w:r w:rsidR="00547BD7">
              <w:rPr>
                <w:rFonts w:ascii="Arial Narrow" w:hAnsi="Arial Narrow"/>
                <w:b/>
                <w:bCs/>
                <w:sz w:val="20"/>
                <w:szCs w:val="20"/>
              </w:rPr>
              <w:t xml:space="preserve"> </w:t>
            </w:r>
            <w:r w:rsidR="00547BD7">
              <w:rPr>
                <w:rFonts w:ascii="Arial Narrow" w:hAnsi="Arial Narrow"/>
                <w:b/>
                <w:bCs/>
                <w:sz w:val="20"/>
                <w:szCs w:val="20"/>
                <w:vertAlign w:val="superscript"/>
              </w:rPr>
              <w:t>1</w:t>
            </w:r>
          </w:p>
        </w:tc>
        <w:tc>
          <w:tcPr>
            <w:tcW w:w="483" w:type="pct"/>
            <w:tcBorders>
              <w:bottom w:val="single" w:sz="4" w:space="0" w:color="000000" w:themeColor="text1"/>
            </w:tcBorders>
            <w:vAlign w:val="center"/>
          </w:tcPr>
          <w:p w14:paraId="2E01B620" w14:textId="6423603A" w:rsidR="00760600" w:rsidRPr="00D16F9D" w:rsidRDefault="00EC5F4F" w:rsidP="00F30FB9">
            <w:pPr>
              <w:keepNext/>
              <w:keepLines/>
              <w:jc w:val="center"/>
              <w:rPr>
                <w:rFonts w:ascii="Arial Narrow" w:eastAsiaTheme="majorEastAsia" w:hAnsi="Arial Narrow"/>
                <w:sz w:val="20"/>
                <w:szCs w:val="20"/>
              </w:rPr>
            </w:pPr>
            <w:r w:rsidRPr="00EC5F4F">
              <w:rPr>
                <w:rFonts w:ascii="Arial Narrow" w:eastAsiaTheme="majorEastAsia" w:hAnsi="Arial Narrow"/>
                <w:color w:val="000000"/>
                <w:spacing w:val="51"/>
                <w:sz w:val="20"/>
                <w:szCs w:val="20"/>
                <w:shd w:val="solid" w:color="000000" w:fill="000000"/>
                <w:fitText w:val="230" w:id="-662992126"/>
                <w14:textFill>
                  <w14:solidFill>
                    <w14:srgbClr w14:val="000000">
                      <w14:alpha w14:val="100000"/>
                    </w14:srgbClr>
                  </w14:solidFill>
                </w14:textFill>
              </w:rPr>
              <w:t>||</w:t>
            </w:r>
            <w:r w:rsidRPr="00EC5F4F">
              <w:rPr>
                <w:rFonts w:ascii="Arial Narrow" w:eastAsiaTheme="majorEastAsia" w:hAnsi="Arial Narrow"/>
                <w:color w:val="000000"/>
                <w:spacing w:val="1"/>
                <w:sz w:val="20"/>
                <w:szCs w:val="20"/>
                <w:shd w:val="solid" w:color="000000" w:fill="000000"/>
                <w:fitText w:val="230" w:id="-662992126"/>
                <w14:textFill>
                  <w14:solidFill>
                    <w14:srgbClr w14:val="000000">
                      <w14:alpha w14:val="100000"/>
                    </w14:srgbClr>
                  </w14:solidFill>
                </w14:textFill>
              </w:rPr>
              <w:t>|</w:t>
            </w:r>
            <w:r w:rsidR="00760600" w:rsidRPr="00D16F9D">
              <w:rPr>
                <w:rFonts w:ascii="Arial Narrow" w:eastAsiaTheme="majorEastAsia" w:hAnsi="Arial Narrow"/>
                <w:sz w:val="20"/>
                <w:szCs w:val="20"/>
              </w:rPr>
              <w:t>%</w:t>
            </w:r>
          </w:p>
        </w:tc>
      </w:tr>
      <w:tr w:rsidR="00760600" w:rsidRPr="00D16F9D" w14:paraId="65D59568" w14:textId="77777777" w:rsidTr="00DD0EBD">
        <w:trPr>
          <w:trHeight w:val="20"/>
        </w:trPr>
        <w:tc>
          <w:tcPr>
            <w:tcW w:w="5000" w:type="pct"/>
            <w:gridSpan w:val="5"/>
            <w:vAlign w:val="center"/>
          </w:tcPr>
          <w:p w14:paraId="1E9F7198" w14:textId="3DAFA00F" w:rsidR="00760600" w:rsidRPr="00D16F9D" w:rsidRDefault="00760600" w:rsidP="00F30FB9">
            <w:pPr>
              <w:keepNext/>
              <w:keepLines/>
              <w:jc w:val="left"/>
              <w:rPr>
                <w:rFonts w:ascii="Arial Narrow" w:hAnsi="Arial Narrow"/>
                <w:sz w:val="20"/>
                <w:szCs w:val="20"/>
              </w:rPr>
            </w:pPr>
            <w:r w:rsidRPr="00D16F9D">
              <w:rPr>
                <w:rFonts w:ascii="Arial Narrow" w:hAnsi="Arial Narrow"/>
                <w:sz w:val="20"/>
                <w:szCs w:val="20"/>
              </w:rPr>
              <w:t>Convergence of survival curves (BC: between 3 d to 7.5 years)</w:t>
            </w:r>
          </w:p>
        </w:tc>
      </w:tr>
      <w:tr w:rsidR="00760600" w:rsidRPr="00D16F9D" w14:paraId="5D83AEC9" w14:textId="77777777" w:rsidTr="00DD0EBD">
        <w:trPr>
          <w:trHeight w:val="20"/>
        </w:trPr>
        <w:tc>
          <w:tcPr>
            <w:tcW w:w="2959" w:type="pct"/>
            <w:vAlign w:val="center"/>
          </w:tcPr>
          <w:p w14:paraId="4DD191AB" w14:textId="2E29D7D3" w:rsidR="00760600" w:rsidRPr="00D16F9D" w:rsidRDefault="00760600" w:rsidP="00F30FB9">
            <w:pPr>
              <w:keepNext/>
              <w:keepLines/>
              <w:jc w:val="left"/>
              <w:rPr>
                <w:rFonts w:ascii="Arial Narrow" w:hAnsi="Arial Narrow"/>
                <w:sz w:val="20"/>
                <w:szCs w:val="20"/>
              </w:rPr>
            </w:pPr>
            <w:r w:rsidRPr="00D16F9D">
              <w:rPr>
                <w:rFonts w:ascii="Arial Narrow" w:hAnsi="Arial Narrow"/>
                <w:sz w:val="20"/>
                <w:szCs w:val="20"/>
              </w:rPr>
              <w:t xml:space="preserve">No convergence </w:t>
            </w:r>
          </w:p>
        </w:tc>
        <w:tc>
          <w:tcPr>
            <w:tcW w:w="467" w:type="pct"/>
            <w:vAlign w:val="center"/>
          </w:tcPr>
          <w:p w14:paraId="7BCE339F" w14:textId="2820B16E" w:rsidR="00760600" w:rsidRPr="00D16F9D" w:rsidRDefault="00760600" w:rsidP="00F30FB9">
            <w:pPr>
              <w:keepNext/>
              <w:keepLines/>
              <w:jc w:val="center"/>
              <w:rPr>
                <w:rFonts w:ascii="Arial Narrow" w:hAnsi="Arial Narrow"/>
                <w:sz w:val="20"/>
                <w:szCs w:val="20"/>
              </w:rPr>
            </w:pPr>
            <w:r w:rsidRPr="00D16F9D">
              <w:rPr>
                <w:rFonts w:ascii="Arial Narrow" w:hAnsi="Arial Narrow"/>
                <w:sz w:val="20"/>
                <w:szCs w:val="20"/>
              </w:rPr>
              <w:t>$</w:t>
            </w:r>
            <w:r w:rsidR="00EC5F4F" w:rsidRPr="00EC5F4F">
              <w:rPr>
                <w:rFonts w:ascii="Arial Narrow" w:hAnsi="Arial Narrow"/>
                <w:color w:val="000000"/>
                <w:spacing w:val="50"/>
                <w:sz w:val="20"/>
                <w:szCs w:val="20"/>
                <w:shd w:val="solid" w:color="000000" w:fill="000000"/>
                <w:fitText w:val="229" w:id="-662992125"/>
                <w14:textFill>
                  <w14:solidFill>
                    <w14:srgbClr w14:val="000000">
                      <w14:alpha w14:val="100000"/>
                    </w14:srgbClr>
                  </w14:solidFill>
                </w14:textFill>
              </w:rPr>
              <w:t>||</w:t>
            </w:r>
            <w:r w:rsidR="00EC5F4F" w:rsidRPr="00EC5F4F">
              <w:rPr>
                <w:rFonts w:ascii="Arial Narrow" w:hAnsi="Arial Narrow"/>
                <w:color w:val="000000"/>
                <w:spacing w:val="2"/>
                <w:sz w:val="20"/>
                <w:szCs w:val="20"/>
                <w:shd w:val="solid" w:color="000000" w:fill="000000"/>
                <w:fitText w:val="229" w:id="-662992125"/>
                <w14:textFill>
                  <w14:solidFill>
                    <w14:srgbClr w14:val="000000">
                      <w14:alpha w14:val="100000"/>
                    </w14:srgbClr>
                  </w14:solidFill>
                </w14:textFill>
              </w:rPr>
              <w:t>|</w:t>
            </w:r>
          </w:p>
        </w:tc>
        <w:tc>
          <w:tcPr>
            <w:tcW w:w="545" w:type="pct"/>
            <w:vAlign w:val="center"/>
          </w:tcPr>
          <w:p w14:paraId="309F472F" w14:textId="1D25578C" w:rsidR="00760600" w:rsidRPr="00D16F9D" w:rsidRDefault="00760600" w:rsidP="00F30FB9">
            <w:pPr>
              <w:keepNext/>
              <w:keepLines/>
              <w:jc w:val="center"/>
              <w:rPr>
                <w:rFonts w:ascii="Arial Narrow" w:hAnsi="Arial Narrow"/>
                <w:sz w:val="20"/>
                <w:szCs w:val="20"/>
              </w:rPr>
            </w:pPr>
            <w:r w:rsidRPr="00D16F9D">
              <w:rPr>
                <w:rFonts w:ascii="Arial Narrow" w:hAnsi="Arial Narrow"/>
                <w:sz w:val="20"/>
                <w:szCs w:val="20"/>
              </w:rPr>
              <w:t>0.4033</w:t>
            </w:r>
          </w:p>
        </w:tc>
        <w:tc>
          <w:tcPr>
            <w:tcW w:w="545" w:type="pct"/>
            <w:vAlign w:val="center"/>
          </w:tcPr>
          <w:p w14:paraId="697AA99E" w14:textId="224A26D6" w:rsidR="00760600" w:rsidRPr="00D16F9D" w:rsidRDefault="00760600" w:rsidP="00F30FB9">
            <w:pPr>
              <w:keepNext/>
              <w:keepLines/>
              <w:jc w:val="center"/>
              <w:rPr>
                <w:rFonts w:ascii="Arial Narrow" w:hAnsi="Arial Narrow"/>
                <w:sz w:val="20"/>
                <w:szCs w:val="20"/>
              </w:rPr>
            </w:pPr>
            <w:r w:rsidRPr="00D16F9D">
              <w:rPr>
                <w:rFonts w:ascii="Arial Narrow" w:hAnsi="Arial Narrow"/>
                <w:sz w:val="20"/>
                <w:szCs w:val="20"/>
              </w:rPr>
              <w:t>$</w:t>
            </w:r>
            <w:r w:rsidR="00EC5F4F" w:rsidRPr="00EC5F4F">
              <w:rPr>
                <w:rFonts w:ascii="Arial Narrow" w:hAnsi="Arial Narrow"/>
                <w:color w:val="000000"/>
                <w:spacing w:val="121"/>
                <w:sz w:val="20"/>
                <w:szCs w:val="20"/>
                <w:shd w:val="solid" w:color="000000" w:fill="000000"/>
                <w:fitText w:val="207" w:id="-662992124"/>
                <w14:textFill>
                  <w14:solidFill>
                    <w14:srgbClr w14:val="000000">
                      <w14:alpha w14:val="100000"/>
                    </w14:srgbClr>
                  </w14:solidFill>
                </w14:textFill>
              </w:rPr>
              <w:t>|</w:t>
            </w:r>
            <w:r w:rsidR="00EC5F4F" w:rsidRPr="00EC5F4F">
              <w:rPr>
                <w:rFonts w:ascii="Arial Narrow" w:hAnsi="Arial Narrow"/>
                <w:color w:val="000000"/>
                <w:spacing w:val="1"/>
                <w:sz w:val="20"/>
                <w:szCs w:val="20"/>
                <w:shd w:val="solid" w:color="000000" w:fill="000000"/>
                <w:fitText w:val="207" w:id="-662992124"/>
                <w14:textFill>
                  <w14:solidFill>
                    <w14:srgbClr w14:val="000000">
                      <w14:alpha w14:val="100000"/>
                    </w14:srgbClr>
                  </w14:solidFill>
                </w14:textFill>
              </w:rPr>
              <w:t>|</w:t>
            </w:r>
            <w:r w:rsidR="00547BD7">
              <w:rPr>
                <w:rFonts w:ascii="Arial Narrow" w:hAnsi="Arial Narrow"/>
                <w:b/>
                <w:bCs/>
                <w:sz w:val="20"/>
                <w:szCs w:val="20"/>
              </w:rPr>
              <w:t xml:space="preserve"> </w:t>
            </w:r>
            <w:r w:rsidR="00547BD7">
              <w:rPr>
                <w:rFonts w:ascii="Arial Narrow" w:hAnsi="Arial Narrow"/>
                <w:b/>
                <w:bCs/>
                <w:sz w:val="20"/>
                <w:szCs w:val="20"/>
                <w:vertAlign w:val="superscript"/>
              </w:rPr>
              <w:t>1</w:t>
            </w:r>
          </w:p>
        </w:tc>
        <w:tc>
          <w:tcPr>
            <w:tcW w:w="483" w:type="pct"/>
            <w:vAlign w:val="center"/>
          </w:tcPr>
          <w:p w14:paraId="21CA008C" w14:textId="5D67D32C" w:rsidR="00760600" w:rsidRPr="00D16F9D" w:rsidRDefault="00760600" w:rsidP="00F30FB9">
            <w:pPr>
              <w:keepNext/>
              <w:keepLines/>
              <w:jc w:val="center"/>
              <w:rPr>
                <w:rFonts w:ascii="Arial Narrow" w:eastAsiaTheme="majorEastAsia" w:hAnsi="Arial Narrow"/>
                <w:sz w:val="20"/>
                <w:szCs w:val="20"/>
              </w:rPr>
            </w:pPr>
            <w:r w:rsidRPr="00D16F9D">
              <w:rPr>
                <w:rFonts w:ascii="Arial Narrow" w:eastAsiaTheme="majorEastAsia" w:hAnsi="Arial Narrow"/>
                <w:sz w:val="20"/>
                <w:szCs w:val="20"/>
              </w:rPr>
              <w:t>-</w:t>
            </w:r>
            <w:r w:rsidR="00EC5F4F" w:rsidRPr="00EC5F4F">
              <w:rPr>
                <w:rFonts w:ascii="Arial Narrow" w:eastAsiaTheme="majorEastAsia" w:hAnsi="Arial Narrow"/>
                <w:color w:val="000000"/>
                <w:spacing w:val="165"/>
                <w:sz w:val="20"/>
                <w:szCs w:val="20"/>
                <w:shd w:val="solid" w:color="000000" w:fill="000000"/>
                <w:fitText w:val="251" w:id="-662992123"/>
                <w14:textFill>
                  <w14:solidFill>
                    <w14:srgbClr w14:val="000000">
                      <w14:alpha w14:val="100000"/>
                    </w14:srgbClr>
                  </w14:solidFill>
                </w14:textFill>
              </w:rPr>
              <w:t>|</w:t>
            </w:r>
            <w:r w:rsidR="00EC5F4F" w:rsidRPr="00EC5F4F">
              <w:rPr>
                <w:rFonts w:ascii="Arial Narrow" w:eastAsiaTheme="majorEastAsia" w:hAnsi="Arial Narrow"/>
                <w:color w:val="000000"/>
                <w:spacing w:val="1"/>
                <w:sz w:val="20"/>
                <w:szCs w:val="20"/>
                <w:shd w:val="solid" w:color="000000" w:fill="000000"/>
                <w:fitText w:val="251" w:id="-662992123"/>
                <w14:textFill>
                  <w14:solidFill>
                    <w14:srgbClr w14:val="000000">
                      <w14:alpha w14:val="100000"/>
                    </w14:srgbClr>
                  </w14:solidFill>
                </w14:textFill>
              </w:rPr>
              <w:t>|</w:t>
            </w:r>
            <w:r w:rsidRPr="00D16F9D">
              <w:rPr>
                <w:rFonts w:ascii="Arial Narrow" w:eastAsiaTheme="majorEastAsia" w:hAnsi="Arial Narrow"/>
                <w:sz w:val="20"/>
                <w:szCs w:val="20"/>
              </w:rPr>
              <w:t>%</w:t>
            </w:r>
          </w:p>
        </w:tc>
      </w:tr>
      <w:tr w:rsidR="00760600" w:rsidRPr="00D16F9D" w14:paraId="1AD14E83" w14:textId="77777777" w:rsidTr="00DD0EBD">
        <w:trPr>
          <w:trHeight w:val="20"/>
        </w:trPr>
        <w:tc>
          <w:tcPr>
            <w:tcW w:w="2959" w:type="pct"/>
            <w:vAlign w:val="center"/>
          </w:tcPr>
          <w:p w14:paraId="2D168EB0" w14:textId="47112895" w:rsidR="00760600" w:rsidRPr="00185FDE" w:rsidRDefault="00760600" w:rsidP="00F30FB9">
            <w:pPr>
              <w:keepNext/>
              <w:keepLines/>
              <w:jc w:val="left"/>
              <w:rPr>
                <w:rFonts w:ascii="Arial Narrow" w:hAnsi="Arial Narrow"/>
                <w:sz w:val="20"/>
                <w:szCs w:val="20"/>
                <w:u w:val="single"/>
              </w:rPr>
            </w:pPr>
            <w:r w:rsidRPr="00185FDE">
              <w:rPr>
                <w:rFonts w:ascii="Arial Narrow" w:hAnsi="Arial Narrow"/>
                <w:sz w:val="20"/>
                <w:szCs w:val="20"/>
                <w:u w:val="single"/>
              </w:rPr>
              <w:t xml:space="preserve">Convergence assuming same rate of change (i.e. apply PFS and OS from CP for DOS+CP) after 3 years till 7.5 years </w:t>
            </w:r>
            <w:r w:rsidRPr="00185FDE">
              <w:rPr>
                <w:rFonts w:ascii="Arial Narrow" w:hAnsi="Arial Narrow"/>
                <w:sz w:val="20"/>
                <w:szCs w:val="20"/>
                <w:u w:val="single"/>
                <w:vertAlign w:val="superscript"/>
              </w:rPr>
              <w:t>c</w:t>
            </w:r>
            <w:r w:rsidRPr="00185FDE">
              <w:rPr>
                <w:rFonts w:ascii="Arial Narrow" w:hAnsi="Arial Narrow"/>
                <w:sz w:val="20"/>
                <w:szCs w:val="20"/>
                <w:u w:val="single"/>
              </w:rPr>
              <w:t xml:space="preserve"> </w:t>
            </w:r>
          </w:p>
        </w:tc>
        <w:tc>
          <w:tcPr>
            <w:tcW w:w="467" w:type="pct"/>
            <w:vAlign w:val="center"/>
          </w:tcPr>
          <w:p w14:paraId="556CD10D" w14:textId="286EDD4D" w:rsidR="00760600" w:rsidRPr="00185FDE" w:rsidRDefault="00760600" w:rsidP="00F30FB9">
            <w:pPr>
              <w:keepNext/>
              <w:keepLines/>
              <w:jc w:val="center"/>
              <w:rPr>
                <w:rFonts w:ascii="Arial Narrow" w:hAnsi="Arial Narrow"/>
                <w:sz w:val="20"/>
                <w:szCs w:val="20"/>
                <w:u w:val="single"/>
              </w:rPr>
            </w:pPr>
            <w:r w:rsidRPr="00185FDE">
              <w:rPr>
                <w:rFonts w:ascii="Arial Narrow" w:hAnsi="Arial Narrow"/>
                <w:sz w:val="20"/>
                <w:szCs w:val="20"/>
                <w:u w:val="single"/>
              </w:rPr>
              <w:t>$</w:t>
            </w:r>
            <w:r w:rsidR="00EC5F4F" w:rsidRPr="00EC5F4F">
              <w:rPr>
                <w:rFonts w:ascii="Arial Narrow" w:hAnsi="Arial Narrow"/>
                <w:color w:val="000000"/>
                <w:spacing w:val="50"/>
                <w:sz w:val="20"/>
                <w:szCs w:val="20"/>
                <w:u w:val="single"/>
                <w:shd w:val="solid" w:color="000000" w:fill="000000"/>
                <w:fitText w:val="229" w:id="-662992122"/>
                <w14:textFill>
                  <w14:solidFill>
                    <w14:srgbClr w14:val="000000">
                      <w14:alpha w14:val="100000"/>
                    </w14:srgbClr>
                  </w14:solidFill>
                </w14:textFill>
              </w:rPr>
              <w:t>||</w:t>
            </w:r>
            <w:r w:rsidR="00EC5F4F" w:rsidRPr="00EC5F4F">
              <w:rPr>
                <w:rFonts w:ascii="Arial Narrow" w:hAnsi="Arial Narrow"/>
                <w:color w:val="000000"/>
                <w:spacing w:val="2"/>
                <w:sz w:val="20"/>
                <w:szCs w:val="20"/>
                <w:u w:val="single"/>
                <w:shd w:val="solid" w:color="000000" w:fill="000000"/>
                <w:fitText w:val="229" w:id="-662992122"/>
                <w14:textFill>
                  <w14:solidFill>
                    <w14:srgbClr w14:val="000000">
                      <w14:alpha w14:val="100000"/>
                    </w14:srgbClr>
                  </w14:solidFill>
                </w14:textFill>
              </w:rPr>
              <w:t>|</w:t>
            </w:r>
          </w:p>
        </w:tc>
        <w:tc>
          <w:tcPr>
            <w:tcW w:w="545" w:type="pct"/>
            <w:vAlign w:val="center"/>
          </w:tcPr>
          <w:p w14:paraId="4A9CB4C4" w14:textId="6566E6A7" w:rsidR="00760600" w:rsidRPr="00185FDE" w:rsidRDefault="00760600" w:rsidP="00F30FB9">
            <w:pPr>
              <w:keepNext/>
              <w:keepLines/>
              <w:jc w:val="center"/>
              <w:rPr>
                <w:rFonts w:ascii="Arial Narrow" w:hAnsi="Arial Narrow"/>
                <w:sz w:val="20"/>
                <w:szCs w:val="20"/>
                <w:u w:val="single"/>
              </w:rPr>
            </w:pPr>
            <w:r w:rsidRPr="00185FDE">
              <w:rPr>
                <w:rFonts w:ascii="Arial Narrow" w:hAnsi="Arial Narrow"/>
                <w:sz w:val="20"/>
                <w:szCs w:val="20"/>
                <w:u w:val="single"/>
              </w:rPr>
              <w:t>0.3152</w:t>
            </w:r>
          </w:p>
        </w:tc>
        <w:tc>
          <w:tcPr>
            <w:tcW w:w="545" w:type="pct"/>
            <w:vAlign w:val="center"/>
          </w:tcPr>
          <w:p w14:paraId="78CFA342" w14:textId="2CCBA6E0" w:rsidR="00760600" w:rsidRPr="00185FDE" w:rsidRDefault="00760600" w:rsidP="00F30FB9">
            <w:pPr>
              <w:keepNext/>
              <w:keepLines/>
              <w:jc w:val="center"/>
              <w:rPr>
                <w:rFonts w:ascii="Arial Narrow" w:hAnsi="Arial Narrow"/>
                <w:sz w:val="20"/>
                <w:szCs w:val="20"/>
                <w:u w:val="single"/>
              </w:rPr>
            </w:pPr>
            <w:r w:rsidRPr="00185FDE">
              <w:rPr>
                <w:rFonts w:ascii="Arial Narrow" w:hAnsi="Arial Narrow"/>
                <w:sz w:val="20"/>
                <w:szCs w:val="20"/>
                <w:u w:val="single"/>
              </w:rPr>
              <w:t>$</w:t>
            </w:r>
            <w:r w:rsidR="00EC5F4F" w:rsidRPr="00EC5F4F">
              <w:rPr>
                <w:rFonts w:ascii="Arial Narrow" w:hAnsi="Arial Narrow"/>
                <w:color w:val="000000"/>
                <w:spacing w:val="121"/>
                <w:sz w:val="20"/>
                <w:szCs w:val="20"/>
                <w:u w:val="single"/>
                <w:shd w:val="solid" w:color="000000" w:fill="000000"/>
                <w:fitText w:val="207" w:id="-662992121"/>
                <w14:textFill>
                  <w14:solidFill>
                    <w14:srgbClr w14:val="000000">
                      <w14:alpha w14:val="100000"/>
                    </w14:srgbClr>
                  </w14:solidFill>
                </w14:textFill>
              </w:rPr>
              <w:t>|</w:t>
            </w:r>
            <w:r w:rsidR="00EC5F4F" w:rsidRPr="00EC5F4F">
              <w:rPr>
                <w:rFonts w:ascii="Arial Narrow" w:hAnsi="Arial Narrow"/>
                <w:color w:val="000000"/>
                <w:spacing w:val="1"/>
                <w:sz w:val="20"/>
                <w:szCs w:val="20"/>
                <w:u w:val="single"/>
                <w:shd w:val="solid" w:color="000000" w:fill="000000"/>
                <w:fitText w:val="207" w:id="-662992121"/>
                <w14:textFill>
                  <w14:solidFill>
                    <w14:srgbClr w14:val="000000">
                      <w14:alpha w14:val="100000"/>
                    </w14:srgbClr>
                  </w14:solidFill>
                </w14:textFill>
              </w:rPr>
              <w:t>|</w:t>
            </w:r>
            <w:r w:rsidR="00547BD7">
              <w:rPr>
                <w:rFonts w:ascii="Arial Narrow" w:hAnsi="Arial Narrow"/>
                <w:b/>
                <w:bCs/>
                <w:sz w:val="20"/>
                <w:szCs w:val="20"/>
              </w:rPr>
              <w:t xml:space="preserve"> </w:t>
            </w:r>
            <w:r w:rsidR="00547BD7">
              <w:rPr>
                <w:rFonts w:ascii="Arial Narrow" w:hAnsi="Arial Narrow"/>
                <w:b/>
                <w:bCs/>
                <w:sz w:val="20"/>
                <w:szCs w:val="20"/>
                <w:vertAlign w:val="superscript"/>
              </w:rPr>
              <w:t>2</w:t>
            </w:r>
          </w:p>
        </w:tc>
        <w:tc>
          <w:tcPr>
            <w:tcW w:w="483" w:type="pct"/>
            <w:vAlign w:val="center"/>
          </w:tcPr>
          <w:p w14:paraId="50B715EF" w14:textId="30782878" w:rsidR="00760600" w:rsidRPr="00185FDE" w:rsidRDefault="00760600" w:rsidP="00F30FB9">
            <w:pPr>
              <w:keepNext/>
              <w:keepLines/>
              <w:jc w:val="center"/>
              <w:rPr>
                <w:rFonts w:ascii="Arial Narrow" w:eastAsiaTheme="majorEastAsia" w:hAnsi="Arial Narrow"/>
                <w:sz w:val="20"/>
                <w:szCs w:val="20"/>
                <w:u w:val="single"/>
              </w:rPr>
            </w:pPr>
            <w:r w:rsidRPr="00185FDE">
              <w:rPr>
                <w:rFonts w:ascii="Arial Narrow" w:eastAsiaTheme="majorEastAsia" w:hAnsi="Arial Narrow"/>
                <w:sz w:val="20"/>
                <w:szCs w:val="20"/>
                <w:u w:val="single"/>
              </w:rPr>
              <w:t>+</w:t>
            </w:r>
            <w:r w:rsidR="00EC5F4F" w:rsidRPr="00EC5F4F">
              <w:rPr>
                <w:rFonts w:ascii="Arial Narrow" w:eastAsiaTheme="majorEastAsia" w:hAnsi="Arial Narrow"/>
                <w:color w:val="000000"/>
                <w:spacing w:val="187"/>
                <w:sz w:val="20"/>
                <w:szCs w:val="20"/>
                <w:u w:val="single"/>
                <w:shd w:val="solid" w:color="000000" w:fill="000000"/>
                <w:fitText w:val="273" w:id="-662992120"/>
                <w14:textFill>
                  <w14:solidFill>
                    <w14:srgbClr w14:val="000000">
                      <w14:alpha w14:val="100000"/>
                    </w14:srgbClr>
                  </w14:solidFill>
                </w14:textFill>
              </w:rPr>
              <w:t>|</w:t>
            </w:r>
            <w:r w:rsidR="00EC5F4F" w:rsidRPr="00EC5F4F">
              <w:rPr>
                <w:rFonts w:ascii="Arial Narrow" w:eastAsiaTheme="majorEastAsia" w:hAnsi="Arial Narrow"/>
                <w:color w:val="000000"/>
                <w:spacing w:val="1"/>
                <w:sz w:val="20"/>
                <w:szCs w:val="20"/>
                <w:u w:val="single"/>
                <w:shd w:val="solid" w:color="000000" w:fill="000000"/>
                <w:fitText w:val="273" w:id="-662992120"/>
                <w14:textFill>
                  <w14:solidFill>
                    <w14:srgbClr w14:val="000000">
                      <w14:alpha w14:val="100000"/>
                    </w14:srgbClr>
                  </w14:solidFill>
                </w14:textFill>
              </w:rPr>
              <w:t>|</w:t>
            </w:r>
            <w:r w:rsidRPr="00185FDE">
              <w:rPr>
                <w:rFonts w:ascii="Arial Narrow" w:eastAsiaTheme="majorEastAsia" w:hAnsi="Arial Narrow"/>
                <w:sz w:val="20"/>
                <w:szCs w:val="20"/>
                <w:u w:val="single"/>
              </w:rPr>
              <w:t>%</w:t>
            </w:r>
          </w:p>
        </w:tc>
      </w:tr>
      <w:tr w:rsidR="00760600" w:rsidRPr="00D16F9D" w14:paraId="4CC9446D" w14:textId="77777777" w:rsidTr="00DD0EBD">
        <w:trPr>
          <w:trHeight w:val="20"/>
        </w:trPr>
        <w:tc>
          <w:tcPr>
            <w:tcW w:w="5000" w:type="pct"/>
            <w:gridSpan w:val="5"/>
            <w:vAlign w:val="center"/>
          </w:tcPr>
          <w:p w14:paraId="4BD53118" w14:textId="13756545" w:rsidR="00760600" w:rsidRPr="00686B05" w:rsidRDefault="00760600" w:rsidP="00F30FB9">
            <w:pPr>
              <w:keepNext/>
              <w:keepLines/>
              <w:jc w:val="left"/>
              <w:rPr>
                <w:rFonts w:ascii="Arial Narrow" w:eastAsiaTheme="majorEastAsia" w:hAnsi="Arial Narrow"/>
                <w:sz w:val="20"/>
                <w:szCs w:val="20"/>
              </w:rPr>
            </w:pPr>
            <w:r w:rsidRPr="00686B05">
              <w:rPr>
                <w:rFonts w:ascii="Arial Narrow" w:hAnsi="Arial Narrow"/>
                <w:sz w:val="20"/>
                <w:szCs w:val="20"/>
              </w:rPr>
              <w:t>Parametric Extrapolations: DOS+CP PFS (BC: Loglogistic)</w:t>
            </w:r>
          </w:p>
        </w:tc>
      </w:tr>
      <w:tr w:rsidR="00760600" w:rsidRPr="00D16F9D" w14:paraId="55B47BEE" w14:textId="77777777" w:rsidTr="00DD0EBD">
        <w:trPr>
          <w:trHeight w:val="20"/>
        </w:trPr>
        <w:tc>
          <w:tcPr>
            <w:tcW w:w="2959" w:type="pct"/>
            <w:vAlign w:val="center"/>
          </w:tcPr>
          <w:p w14:paraId="61252B9E" w14:textId="77777777" w:rsidR="00760600" w:rsidRPr="00686B05" w:rsidRDefault="00760600" w:rsidP="00F30FB9">
            <w:pPr>
              <w:keepNext/>
              <w:keepLines/>
              <w:jc w:val="left"/>
              <w:rPr>
                <w:rFonts w:ascii="Arial Narrow" w:hAnsi="Arial Narrow"/>
                <w:sz w:val="20"/>
                <w:szCs w:val="20"/>
              </w:rPr>
            </w:pPr>
            <w:r w:rsidRPr="00686B05">
              <w:rPr>
                <w:rFonts w:ascii="Arial Narrow" w:hAnsi="Arial Narrow"/>
                <w:sz w:val="20"/>
                <w:szCs w:val="20"/>
              </w:rPr>
              <w:t xml:space="preserve">Best fitting curve by AIC and BIC: Lognormal </w:t>
            </w:r>
          </w:p>
        </w:tc>
        <w:tc>
          <w:tcPr>
            <w:tcW w:w="467" w:type="pct"/>
            <w:vAlign w:val="center"/>
          </w:tcPr>
          <w:p w14:paraId="6A073525" w14:textId="1F5856F1" w:rsidR="00760600" w:rsidRPr="00686B05" w:rsidRDefault="00760600" w:rsidP="00F30FB9">
            <w:pPr>
              <w:keepNext/>
              <w:keepLines/>
              <w:jc w:val="center"/>
              <w:rPr>
                <w:rFonts w:ascii="Arial Narrow" w:hAnsi="Arial Narrow"/>
                <w:sz w:val="20"/>
                <w:szCs w:val="20"/>
              </w:rPr>
            </w:pPr>
            <w:r w:rsidRPr="00686B05">
              <w:rPr>
                <w:rFonts w:ascii="Arial Narrow" w:hAnsi="Arial Narrow"/>
                <w:sz w:val="20"/>
                <w:szCs w:val="20"/>
              </w:rPr>
              <w:t>$</w:t>
            </w:r>
            <w:r w:rsidR="00EC5F4F" w:rsidRPr="00EC5F4F">
              <w:rPr>
                <w:rFonts w:ascii="Arial Narrow" w:hAnsi="Arial Narrow"/>
                <w:color w:val="000000"/>
                <w:spacing w:val="50"/>
                <w:sz w:val="20"/>
                <w:szCs w:val="20"/>
                <w:shd w:val="solid" w:color="000000" w:fill="000000"/>
                <w:fitText w:val="229" w:id="-662992119"/>
                <w14:textFill>
                  <w14:solidFill>
                    <w14:srgbClr w14:val="000000">
                      <w14:alpha w14:val="100000"/>
                    </w14:srgbClr>
                  </w14:solidFill>
                </w14:textFill>
              </w:rPr>
              <w:t>||</w:t>
            </w:r>
            <w:r w:rsidR="00EC5F4F" w:rsidRPr="00EC5F4F">
              <w:rPr>
                <w:rFonts w:ascii="Arial Narrow" w:hAnsi="Arial Narrow"/>
                <w:color w:val="000000"/>
                <w:spacing w:val="2"/>
                <w:sz w:val="20"/>
                <w:szCs w:val="20"/>
                <w:shd w:val="solid" w:color="000000" w:fill="000000"/>
                <w:fitText w:val="229" w:id="-662992119"/>
                <w14:textFill>
                  <w14:solidFill>
                    <w14:srgbClr w14:val="000000">
                      <w14:alpha w14:val="100000"/>
                    </w14:srgbClr>
                  </w14:solidFill>
                </w14:textFill>
              </w:rPr>
              <w:t>|</w:t>
            </w:r>
          </w:p>
        </w:tc>
        <w:tc>
          <w:tcPr>
            <w:tcW w:w="545" w:type="pct"/>
            <w:vAlign w:val="center"/>
          </w:tcPr>
          <w:p w14:paraId="318ECA19" w14:textId="77777777" w:rsidR="00760600" w:rsidRPr="00686B05" w:rsidRDefault="00760600" w:rsidP="00F30FB9">
            <w:pPr>
              <w:keepNext/>
              <w:keepLines/>
              <w:jc w:val="center"/>
              <w:rPr>
                <w:rFonts w:ascii="Arial Narrow" w:hAnsi="Arial Narrow"/>
                <w:sz w:val="20"/>
                <w:szCs w:val="20"/>
              </w:rPr>
            </w:pPr>
            <w:r w:rsidRPr="00686B05">
              <w:rPr>
                <w:rFonts w:ascii="Arial Narrow" w:hAnsi="Arial Narrow"/>
                <w:sz w:val="20"/>
                <w:szCs w:val="20"/>
              </w:rPr>
              <w:t>0.4032</w:t>
            </w:r>
          </w:p>
        </w:tc>
        <w:tc>
          <w:tcPr>
            <w:tcW w:w="545" w:type="pct"/>
            <w:vAlign w:val="center"/>
          </w:tcPr>
          <w:p w14:paraId="4DEBEC03" w14:textId="25D807F3" w:rsidR="00760600" w:rsidRPr="00686B05" w:rsidRDefault="00760600" w:rsidP="00F30FB9">
            <w:pPr>
              <w:keepNext/>
              <w:keepLines/>
              <w:jc w:val="center"/>
              <w:rPr>
                <w:rFonts w:ascii="Arial Narrow" w:hAnsi="Arial Narrow"/>
                <w:sz w:val="20"/>
                <w:szCs w:val="20"/>
              </w:rPr>
            </w:pPr>
            <w:r w:rsidRPr="00686B05">
              <w:rPr>
                <w:rFonts w:ascii="Arial Narrow" w:hAnsi="Arial Narrow"/>
                <w:sz w:val="20"/>
                <w:szCs w:val="20"/>
              </w:rPr>
              <w:t>$</w:t>
            </w:r>
            <w:r w:rsidR="00EC5F4F" w:rsidRPr="00EC5F4F">
              <w:rPr>
                <w:rFonts w:ascii="Arial Narrow" w:hAnsi="Arial Narrow"/>
                <w:color w:val="000000"/>
                <w:spacing w:val="121"/>
                <w:sz w:val="20"/>
                <w:szCs w:val="20"/>
                <w:shd w:val="solid" w:color="000000" w:fill="000000"/>
                <w:fitText w:val="207" w:id="-662992118"/>
                <w14:textFill>
                  <w14:solidFill>
                    <w14:srgbClr w14:val="000000">
                      <w14:alpha w14:val="100000"/>
                    </w14:srgbClr>
                  </w14:solidFill>
                </w14:textFill>
              </w:rPr>
              <w:t>|</w:t>
            </w:r>
            <w:r w:rsidR="00EC5F4F" w:rsidRPr="00EC5F4F">
              <w:rPr>
                <w:rFonts w:ascii="Arial Narrow" w:hAnsi="Arial Narrow"/>
                <w:color w:val="000000"/>
                <w:spacing w:val="1"/>
                <w:sz w:val="20"/>
                <w:szCs w:val="20"/>
                <w:shd w:val="solid" w:color="000000" w:fill="000000"/>
                <w:fitText w:val="207" w:id="-662992118"/>
                <w14:textFill>
                  <w14:solidFill>
                    <w14:srgbClr w14:val="000000">
                      <w14:alpha w14:val="100000"/>
                    </w14:srgbClr>
                  </w14:solidFill>
                </w14:textFill>
              </w:rPr>
              <w:t>|</w:t>
            </w:r>
            <w:r w:rsidR="00547BD7">
              <w:rPr>
                <w:rFonts w:ascii="Arial Narrow" w:hAnsi="Arial Narrow"/>
                <w:b/>
                <w:bCs/>
                <w:sz w:val="20"/>
                <w:szCs w:val="20"/>
              </w:rPr>
              <w:t xml:space="preserve"> </w:t>
            </w:r>
            <w:r w:rsidR="00547BD7">
              <w:rPr>
                <w:rFonts w:ascii="Arial Narrow" w:hAnsi="Arial Narrow"/>
                <w:b/>
                <w:bCs/>
                <w:sz w:val="20"/>
                <w:szCs w:val="20"/>
                <w:vertAlign w:val="superscript"/>
              </w:rPr>
              <w:t>1</w:t>
            </w:r>
          </w:p>
        </w:tc>
        <w:tc>
          <w:tcPr>
            <w:tcW w:w="483" w:type="pct"/>
            <w:vAlign w:val="center"/>
          </w:tcPr>
          <w:p w14:paraId="6EC9FB24" w14:textId="6BDC8505" w:rsidR="00760600" w:rsidRPr="00686B05" w:rsidRDefault="00760600" w:rsidP="00F30FB9">
            <w:pPr>
              <w:keepNext/>
              <w:keepLines/>
              <w:jc w:val="center"/>
              <w:rPr>
                <w:rFonts w:ascii="Arial Narrow" w:eastAsiaTheme="majorEastAsia" w:hAnsi="Arial Narrow"/>
                <w:sz w:val="20"/>
                <w:szCs w:val="20"/>
              </w:rPr>
            </w:pPr>
            <w:r w:rsidRPr="00686B05">
              <w:rPr>
                <w:rFonts w:ascii="Arial Narrow" w:eastAsiaTheme="majorEastAsia" w:hAnsi="Arial Narrow"/>
                <w:sz w:val="20"/>
                <w:szCs w:val="20"/>
              </w:rPr>
              <w:t>-</w:t>
            </w:r>
            <w:r w:rsidR="00EC5F4F" w:rsidRPr="00EC5F4F">
              <w:rPr>
                <w:rFonts w:ascii="Arial Narrow" w:eastAsiaTheme="majorEastAsia" w:hAnsi="Arial Narrow"/>
                <w:color w:val="000000"/>
                <w:spacing w:val="165"/>
                <w:sz w:val="20"/>
                <w:szCs w:val="20"/>
                <w:shd w:val="solid" w:color="000000" w:fill="000000"/>
                <w:fitText w:val="251" w:id="-662992117"/>
                <w14:textFill>
                  <w14:solidFill>
                    <w14:srgbClr w14:val="000000">
                      <w14:alpha w14:val="100000"/>
                    </w14:srgbClr>
                  </w14:solidFill>
                </w14:textFill>
              </w:rPr>
              <w:t>|</w:t>
            </w:r>
            <w:r w:rsidR="00EC5F4F" w:rsidRPr="00EC5F4F">
              <w:rPr>
                <w:rFonts w:ascii="Arial Narrow" w:eastAsiaTheme="majorEastAsia" w:hAnsi="Arial Narrow"/>
                <w:color w:val="000000"/>
                <w:spacing w:val="1"/>
                <w:sz w:val="20"/>
                <w:szCs w:val="20"/>
                <w:shd w:val="solid" w:color="000000" w:fill="000000"/>
                <w:fitText w:val="251" w:id="-662992117"/>
                <w14:textFill>
                  <w14:solidFill>
                    <w14:srgbClr w14:val="000000">
                      <w14:alpha w14:val="100000"/>
                    </w14:srgbClr>
                  </w14:solidFill>
                </w14:textFill>
              </w:rPr>
              <w:t>|</w:t>
            </w:r>
            <w:r w:rsidRPr="00686B05">
              <w:rPr>
                <w:rFonts w:ascii="Arial Narrow" w:eastAsiaTheme="majorEastAsia" w:hAnsi="Arial Narrow"/>
                <w:sz w:val="20"/>
                <w:szCs w:val="20"/>
              </w:rPr>
              <w:t>%</w:t>
            </w:r>
          </w:p>
        </w:tc>
      </w:tr>
      <w:tr w:rsidR="00760600" w:rsidRPr="00D16F9D" w14:paraId="71396DEE" w14:textId="77777777" w:rsidTr="00DD0EBD">
        <w:trPr>
          <w:trHeight w:val="20"/>
        </w:trPr>
        <w:tc>
          <w:tcPr>
            <w:tcW w:w="2959" w:type="pct"/>
            <w:vAlign w:val="center"/>
          </w:tcPr>
          <w:p w14:paraId="64C3FE7C" w14:textId="031B52C0" w:rsidR="00760600" w:rsidRPr="00686B05" w:rsidRDefault="00760600" w:rsidP="00F30FB9">
            <w:pPr>
              <w:keepNext/>
              <w:keepLines/>
              <w:jc w:val="left"/>
              <w:rPr>
                <w:rFonts w:ascii="Arial Narrow" w:hAnsi="Arial Narrow"/>
                <w:sz w:val="20"/>
                <w:szCs w:val="20"/>
              </w:rPr>
            </w:pPr>
            <w:r w:rsidRPr="00686B05">
              <w:rPr>
                <w:rFonts w:ascii="Arial Narrow" w:hAnsi="Arial Narrow"/>
                <w:sz w:val="20"/>
                <w:szCs w:val="20"/>
              </w:rPr>
              <w:t>Parametric Extrapolations: CP OS (BC: Loglogistic)</w:t>
            </w:r>
          </w:p>
        </w:tc>
        <w:tc>
          <w:tcPr>
            <w:tcW w:w="467" w:type="pct"/>
            <w:vAlign w:val="center"/>
          </w:tcPr>
          <w:p w14:paraId="4E06BDCD" w14:textId="77777777" w:rsidR="00760600" w:rsidRPr="00686B05" w:rsidRDefault="00760600" w:rsidP="00F30FB9">
            <w:pPr>
              <w:keepNext/>
              <w:keepLines/>
              <w:jc w:val="center"/>
              <w:rPr>
                <w:rFonts w:ascii="Arial Narrow" w:hAnsi="Arial Narrow"/>
                <w:sz w:val="20"/>
                <w:szCs w:val="20"/>
              </w:rPr>
            </w:pPr>
          </w:p>
        </w:tc>
        <w:tc>
          <w:tcPr>
            <w:tcW w:w="545" w:type="pct"/>
            <w:vAlign w:val="center"/>
          </w:tcPr>
          <w:p w14:paraId="73AC4ABE" w14:textId="77777777" w:rsidR="00760600" w:rsidRPr="00686B05" w:rsidRDefault="00760600" w:rsidP="00F30FB9">
            <w:pPr>
              <w:keepNext/>
              <w:keepLines/>
              <w:jc w:val="center"/>
              <w:rPr>
                <w:rFonts w:ascii="Arial Narrow" w:hAnsi="Arial Narrow"/>
                <w:sz w:val="20"/>
                <w:szCs w:val="20"/>
              </w:rPr>
            </w:pPr>
          </w:p>
        </w:tc>
        <w:tc>
          <w:tcPr>
            <w:tcW w:w="545" w:type="pct"/>
            <w:vAlign w:val="center"/>
          </w:tcPr>
          <w:p w14:paraId="33BC6318" w14:textId="77777777" w:rsidR="00760600" w:rsidRPr="00686B05" w:rsidRDefault="00760600" w:rsidP="00F30FB9">
            <w:pPr>
              <w:keepNext/>
              <w:keepLines/>
              <w:jc w:val="center"/>
              <w:rPr>
                <w:rFonts w:ascii="Arial Narrow" w:hAnsi="Arial Narrow"/>
                <w:sz w:val="20"/>
                <w:szCs w:val="20"/>
              </w:rPr>
            </w:pPr>
          </w:p>
        </w:tc>
        <w:tc>
          <w:tcPr>
            <w:tcW w:w="483" w:type="pct"/>
            <w:vAlign w:val="center"/>
          </w:tcPr>
          <w:p w14:paraId="5D326429" w14:textId="77777777" w:rsidR="00760600" w:rsidRPr="00686B05" w:rsidRDefault="00760600" w:rsidP="00F30FB9">
            <w:pPr>
              <w:keepNext/>
              <w:keepLines/>
              <w:jc w:val="center"/>
              <w:rPr>
                <w:rFonts w:ascii="Arial Narrow" w:eastAsiaTheme="majorEastAsia" w:hAnsi="Arial Narrow"/>
                <w:sz w:val="20"/>
                <w:szCs w:val="20"/>
              </w:rPr>
            </w:pPr>
          </w:p>
        </w:tc>
      </w:tr>
      <w:tr w:rsidR="00760600" w:rsidRPr="00D16F9D" w14:paraId="1DB82E22" w14:textId="77777777" w:rsidTr="00DD0EBD">
        <w:trPr>
          <w:trHeight w:val="20"/>
        </w:trPr>
        <w:tc>
          <w:tcPr>
            <w:tcW w:w="2959" w:type="pct"/>
            <w:vAlign w:val="center"/>
          </w:tcPr>
          <w:p w14:paraId="78CEEAAB" w14:textId="77777777" w:rsidR="00760600" w:rsidRPr="00686B05" w:rsidRDefault="00760600" w:rsidP="00F30FB9">
            <w:pPr>
              <w:keepNext/>
              <w:keepLines/>
              <w:ind w:firstLine="459"/>
              <w:jc w:val="left"/>
              <w:rPr>
                <w:rFonts w:ascii="Arial Narrow" w:hAnsi="Arial Narrow"/>
                <w:sz w:val="20"/>
                <w:szCs w:val="20"/>
              </w:rPr>
            </w:pPr>
            <w:r w:rsidRPr="00686B05">
              <w:rPr>
                <w:rFonts w:ascii="Arial Narrow" w:hAnsi="Arial Narrow"/>
                <w:sz w:val="20"/>
                <w:szCs w:val="20"/>
              </w:rPr>
              <w:t>Least conservative for ICER: Weibull</w:t>
            </w:r>
          </w:p>
        </w:tc>
        <w:tc>
          <w:tcPr>
            <w:tcW w:w="467" w:type="pct"/>
            <w:vAlign w:val="center"/>
          </w:tcPr>
          <w:p w14:paraId="350D8DDE" w14:textId="44576E6F" w:rsidR="00760600" w:rsidRPr="00686B05" w:rsidRDefault="00760600" w:rsidP="00F30FB9">
            <w:pPr>
              <w:keepNext/>
              <w:keepLines/>
              <w:jc w:val="center"/>
              <w:rPr>
                <w:rFonts w:ascii="Arial Narrow" w:hAnsi="Arial Narrow"/>
                <w:sz w:val="20"/>
                <w:szCs w:val="20"/>
              </w:rPr>
            </w:pPr>
            <w:r w:rsidRPr="00686B05">
              <w:rPr>
                <w:rFonts w:ascii="Arial Narrow" w:hAnsi="Arial Narrow"/>
                <w:sz w:val="20"/>
                <w:szCs w:val="20"/>
              </w:rPr>
              <w:t>$</w:t>
            </w:r>
            <w:r w:rsidR="00EC5F4F" w:rsidRPr="00EC5F4F">
              <w:rPr>
                <w:rFonts w:ascii="Arial Narrow" w:hAnsi="Arial Narrow"/>
                <w:color w:val="000000"/>
                <w:spacing w:val="50"/>
                <w:sz w:val="20"/>
                <w:szCs w:val="20"/>
                <w:shd w:val="solid" w:color="000000" w:fill="000000"/>
                <w:fitText w:val="229" w:id="-662992116"/>
                <w14:textFill>
                  <w14:solidFill>
                    <w14:srgbClr w14:val="000000">
                      <w14:alpha w14:val="100000"/>
                    </w14:srgbClr>
                  </w14:solidFill>
                </w14:textFill>
              </w:rPr>
              <w:t>||</w:t>
            </w:r>
            <w:r w:rsidR="00EC5F4F" w:rsidRPr="00EC5F4F">
              <w:rPr>
                <w:rFonts w:ascii="Arial Narrow" w:hAnsi="Arial Narrow"/>
                <w:color w:val="000000"/>
                <w:spacing w:val="2"/>
                <w:sz w:val="20"/>
                <w:szCs w:val="20"/>
                <w:shd w:val="solid" w:color="000000" w:fill="000000"/>
                <w:fitText w:val="229" w:id="-662992116"/>
                <w14:textFill>
                  <w14:solidFill>
                    <w14:srgbClr w14:val="000000">
                      <w14:alpha w14:val="100000"/>
                    </w14:srgbClr>
                  </w14:solidFill>
                </w14:textFill>
              </w:rPr>
              <w:t>|</w:t>
            </w:r>
          </w:p>
        </w:tc>
        <w:tc>
          <w:tcPr>
            <w:tcW w:w="545" w:type="pct"/>
            <w:vAlign w:val="center"/>
          </w:tcPr>
          <w:p w14:paraId="64085F47" w14:textId="77777777" w:rsidR="00760600" w:rsidRPr="00686B05" w:rsidRDefault="00760600" w:rsidP="00F30FB9">
            <w:pPr>
              <w:keepNext/>
              <w:keepLines/>
              <w:jc w:val="center"/>
              <w:rPr>
                <w:rFonts w:ascii="Arial Narrow" w:hAnsi="Arial Narrow"/>
                <w:sz w:val="20"/>
                <w:szCs w:val="20"/>
              </w:rPr>
            </w:pPr>
            <w:r w:rsidRPr="00686B05">
              <w:rPr>
                <w:rFonts w:ascii="Arial Narrow" w:hAnsi="Arial Narrow"/>
                <w:sz w:val="20"/>
                <w:szCs w:val="20"/>
              </w:rPr>
              <w:t>0.4479</w:t>
            </w:r>
          </w:p>
        </w:tc>
        <w:tc>
          <w:tcPr>
            <w:tcW w:w="545" w:type="pct"/>
            <w:vAlign w:val="center"/>
          </w:tcPr>
          <w:p w14:paraId="303C1AA2" w14:textId="1E64EED5" w:rsidR="00760600" w:rsidRPr="00686B05" w:rsidRDefault="00760600" w:rsidP="00F30FB9">
            <w:pPr>
              <w:keepNext/>
              <w:keepLines/>
              <w:jc w:val="center"/>
              <w:rPr>
                <w:rFonts w:ascii="Arial Narrow" w:hAnsi="Arial Narrow"/>
                <w:sz w:val="20"/>
                <w:szCs w:val="20"/>
              </w:rPr>
            </w:pPr>
            <w:r w:rsidRPr="00686B05">
              <w:rPr>
                <w:rFonts w:ascii="Arial Narrow" w:hAnsi="Arial Narrow"/>
                <w:sz w:val="20"/>
                <w:szCs w:val="20"/>
              </w:rPr>
              <w:t>$</w:t>
            </w:r>
            <w:r w:rsidR="00EC5F4F" w:rsidRPr="00EC5F4F">
              <w:rPr>
                <w:rFonts w:ascii="Arial Narrow" w:hAnsi="Arial Narrow"/>
                <w:color w:val="000000"/>
                <w:spacing w:val="121"/>
                <w:sz w:val="20"/>
                <w:szCs w:val="20"/>
                <w:shd w:val="solid" w:color="000000" w:fill="000000"/>
                <w:fitText w:val="207" w:id="-662992115"/>
                <w14:textFill>
                  <w14:solidFill>
                    <w14:srgbClr w14:val="000000">
                      <w14:alpha w14:val="100000"/>
                    </w14:srgbClr>
                  </w14:solidFill>
                </w14:textFill>
              </w:rPr>
              <w:t>|</w:t>
            </w:r>
            <w:r w:rsidR="00EC5F4F" w:rsidRPr="00EC5F4F">
              <w:rPr>
                <w:rFonts w:ascii="Arial Narrow" w:hAnsi="Arial Narrow"/>
                <w:color w:val="000000"/>
                <w:spacing w:val="1"/>
                <w:sz w:val="20"/>
                <w:szCs w:val="20"/>
                <w:shd w:val="solid" w:color="000000" w:fill="000000"/>
                <w:fitText w:val="207" w:id="-662992115"/>
                <w14:textFill>
                  <w14:solidFill>
                    <w14:srgbClr w14:val="000000">
                      <w14:alpha w14:val="100000"/>
                    </w14:srgbClr>
                  </w14:solidFill>
                </w14:textFill>
              </w:rPr>
              <w:t>|</w:t>
            </w:r>
            <w:r w:rsidR="00547BD7">
              <w:rPr>
                <w:rFonts w:ascii="Arial Narrow" w:hAnsi="Arial Narrow"/>
                <w:b/>
                <w:bCs/>
                <w:sz w:val="20"/>
                <w:szCs w:val="20"/>
              </w:rPr>
              <w:t xml:space="preserve"> </w:t>
            </w:r>
            <w:r w:rsidR="00547BD7">
              <w:rPr>
                <w:rFonts w:ascii="Arial Narrow" w:hAnsi="Arial Narrow"/>
                <w:b/>
                <w:bCs/>
                <w:sz w:val="20"/>
                <w:szCs w:val="20"/>
                <w:vertAlign w:val="superscript"/>
              </w:rPr>
              <w:t>1</w:t>
            </w:r>
          </w:p>
        </w:tc>
        <w:tc>
          <w:tcPr>
            <w:tcW w:w="483" w:type="pct"/>
            <w:vAlign w:val="center"/>
          </w:tcPr>
          <w:p w14:paraId="0CD68BA7" w14:textId="71A73F86" w:rsidR="00760600" w:rsidRPr="00686B05" w:rsidRDefault="00760600" w:rsidP="00F30FB9">
            <w:pPr>
              <w:keepNext/>
              <w:keepLines/>
              <w:jc w:val="center"/>
              <w:rPr>
                <w:rFonts w:ascii="Arial Narrow" w:eastAsiaTheme="majorEastAsia" w:hAnsi="Arial Narrow"/>
                <w:sz w:val="20"/>
                <w:szCs w:val="20"/>
              </w:rPr>
            </w:pPr>
            <w:r w:rsidRPr="00686B05">
              <w:rPr>
                <w:rFonts w:ascii="Arial Narrow" w:eastAsiaTheme="majorEastAsia" w:hAnsi="Arial Narrow"/>
                <w:sz w:val="20"/>
                <w:szCs w:val="20"/>
              </w:rPr>
              <w:t>-</w:t>
            </w:r>
            <w:r w:rsidR="00EC5F4F" w:rsidRPr="00EC5F4F">
              <w:rPr>
                <w:rFonts w:ascii="Arial Narrow" w:eastAsiaTheme="majorEastAsia" w:hAnsi="Arial Narrow"/>
                <w:color w:val="000000"/>
                <w:spacing w:val="165"/>
                <w:sz w:val="20"/>
                <w:szCs w:val="20"/>
                <w:shd w:val="solid" w:color="000000" w:fill="000000"/>
                <w:fitText w:val="251" w:id="-662992114"/>
                <w14:textFill>
                  <w14:solidFill>
                    <w14:srgbClr w14:val="000000">
                      <w14:alpha w14:val="100000"/>
                    </w14:srgbClr>
                  </w14:solidFill>
                </w14:textFill>
              </w:rPr>
              <w:t>|</w:t>
            </w:r>
            <w:r w:rsidR="00EC5F4F" w:rsidRPr="00EC5F4F">
              <w:rPr>
                <w:rFonts w:ascii="Arial Narrow" w:eastAsiaTheme="majorEastAsia" w:hAnsi="Arial Narrow"/>
                <w:color w:val="000000"/>
                <w:spacing w:val="1"/>
                <w:sz w:val="20"/>
                <w:szCs w:val="20"/>
                <w:shd w:val="solid" w:color="000000" w:fill="000000"/>
                <w:fitText w:val="251" w:id="-662992114"/>
                <w14:textFill>
                  <w14:solidFill>
                    <w14:srgbClr w14:val="000000">
                      <w14:alpha w14:val="100000"/>
                    </w14:srgbClr>
                  </w14:solidFill>
                </w14:textFill>
              </w:rPr>
              <w:t>|</w:t>
            </w:r>
            <w:r w:rsidRPr="00686B05">
              <w:rPr>
                <w:rFonts w:ascii="Arial Narrow" w:eastAsiaTheme="majorEastAsia" w:hAnsi="Arial Narrow"/>
                <w:sz w:val="20"/>
                <w:szCs w:val="20"/>
              </w:rPr>
              <w:t>%</w:t>
            </w:r>
          </w:p>
        </w:tc>
      </w:tr>
      <w:tr w:rsidR="00760600" w:rsidRPr="00D16F9D" w14:paraId="408D5627" w14:textId="77777777" w:rsidTr="00DD0EBD">
        <w:trPr>
          <w:trHeight w:val="20"/>
        </w:trPr>
        <w:tc>
          <w:tcPr>
            <w:tcW w:w="2959" w:type="pct"/>
            <w:vAlign w:val="center"/>
          </w:tcPr>
          <w:p w14:paraId="3DCE8520" w14:textId="77777777" w:rsidR="00760600" w:rsidRPr="00686B05" w:rsidRDefault="00760600" w:rsidP="00F30FB9">
            <w:pPr>
              <w:keepNext/>
              <w:keepLines/>
              <w:ind w:firstLine="459"/>
              <w:jc w:val="left"/>
              <w:rPr>
                <w:rFonts w:ascii="Arial Narrow" w:hAnsi="Arial Narrow"/>
                <w:sz w:val="20"/>
                <w:szCs w:val="20"/>
              </w:rPr>
            </w:pPr>
            <w:r w:rsidRPr="00686B05">
              <w:rPr>
                <w:rFonts w:ascii="Arial Narrow" w:hAnsi="Arial Narrow"/>
                <w:sz w:val="20"/>
                <w:szCs w:val="20"/>
              </w:rPr>
              <w:t>Most conservative for ICER: Exponential</w:t>
            </w:r>
          </w:p>
        </w:tc>
        <w:tc>
          <w:tcPr>
            <w:tcW w:w="467" w:type="pct"/>
            <w:vAlign w:val="center"/>
          </w:tcPr>
          <w:p w14:paraId="36D5EDFF" w14:textId="311575F8" w:rsidR="00760600" w:rsidRPr="00686B05" w:rsidRDefault="00760600" w:rsidP="00F30FB9">
            <w:pPr>
              <w:keepNext/>
              <w:keepLines/>
              <w:jc w:val="center"/>
              <w:rPr>
                <w:rFonts w:ascii="Arial Narrow" w:hAnsi="Arial Narrow"/>
                <w:sz w:val="20"/>
                <w:szCs w:val="20"/>
              </w:rPr>
            </w:pPr>
            <w:r w:rsidRPr="00686B05">
              <w:rPr>
                <w:rFonts w:ascii="Arial Narrow" w:hAnsi="Arial Narrow"/>
                <w:sz w:val="20"/>
                <w:szCs w:val="20"/>
              </w:rPr>
              <w:t>$</w:t>
            </w:r>
            <w:r w:rsidR="00EC5F4F" w:rsidRPr="00EC5F4F">
              <w:rPr>
                <w:rFonts w:ascii="Arial Narrow" w:hAnsi="Arial Narrow"/>
                <w:color w:val="000000"/>
                <w:spacing w:val="50"/>
                <w:sz w:val="20"/>
                <w:szCs w:val="20"/>
                <w:shd w:val="solid" w:color="000000" w:fill="000000"/>
                <w:fitText w:val="229" w:id="-662992113"/>
                <w14:textFill>
                  <w14:solidFill>
                    <w14:srgbClr w14:val="000000">
                      <w14:alpha w14:val="100000"/>
                    </w14:srgbClr>
                  </w14:solidFill>
                </w14:textFill>
              </w:rPr>
              <w:t>||</w:t>
            </w:r>
            <w:r w:rsidR="00EC5F4F" w:rsidRPr="00EC5F4F">
              <w:rPr>
                <w:rFonts w:ascii="Arial Narrow" w:hAnsi="Arial Narrow"/>
                <w:color w:val="000000"/>
                <w:spacing w:val="2"/>
                <w:sz w:val="20"/>
                <w:szCs w:val="20"/>
                <w:shd w:val="solid" w:color="000000" w:fill="000000"/>
                <w:fitText w:val="229" w:id="-662992113"/>
                <w14:textFill>
                  <w14:solidFill>
                    <w14:srgbClr w14:val="000000">
                      <w14:alpha w14:val="100000"/>
                    </w14:srgbClr>
                  </w14:solidFill>
                </w14:textFill>
              </w:rPr>
              <w:t>|</w:t>
            </w:r>
          </w:p>
        </w:tc>
        <w:tc>
          <w:tcPr>
            <w:tcW w:w="545" w:type="pct"/>
            <w:vAlign w:val="center"/>
          </w:tcPr>
          <w:p w14:paraId="48183384" w14:textId="77777777" w:rsidR="00760600" w:rsidRPr="00686B05" w:rsidRDefault="00760600" w:rsidP="00F30FB9">
            <w:pPr>
              <w:keepNext/>
              <w:keepLines/>
              <w:jc w:val="center"/>
              <w:rPr>
                <w:rFonts w:ascii="Arial Narrow" w:hAnsi="Arial Narrow"/>
                <w:sz w:val="20"/>
                <w:szCs w:val="20"/>
              </w:rPr>
            </w:pPr>
            <w:r w:rsidRPr="00686B05">
              <w:rPr>
                <w:rFonts w:ascii="Arial Narrow" w:hAnsi="Arial Narrow"/>
                <w:sz w:val="20"/>
                <w:szCs w:val="20"/>
              </w:rPr>
              <w:t>0.3426</w:t>
            </w:r>
          </w:p>
        </w:tc>
        <w:tc>
          <w:tcPr>
            <w:tcW w:w="545" w:type="pct"/>
            <w:vAlign w:val="center"/>
          </w:tcPr>
          <w:p w14:paraId="637D2DA9" w14:textId="46611418" w:rsidR="00760600" w:rsidRPr="00686B05" w:rsidRDefault="00760600" w:rsidP="00F30FB9">
            <w:pPr>
              <w:keepNext/>
              <w:keepLines/>
              <w:jc w:val="center"/>
              <w:rPr>
                <w:rFonts w:ascii="Arial Narrow" w:hAnsi="Arial Narrow"/>
                <w:sz w:val="20"/>
                <w:szCs w:val="20"/>
              </w:rPr>
            </w:pPr>
            <w:r w:rsidRPr="00686B05">
              <w:rPr>
                <w:rFonts w:ascii="Arial Narrow" w:hAnsi="Arial Narrow"/>
                <w:sz w:val="20"/>
                <w:szCs w:val="20"/>
              </w:rPr>
              <w:t>$</w:t>
            </w:r>
            <w:r w:rsidR="00EC5F4F" w:rsidRPr="00EC5F4F">
              <w:rPr>
                <w:rFonts w:ascii="Arial Narrow" w:hAnsi="Arial Narrow"/>
                <w:color w:val="000000"/>
                <w:spacing w:val="121"/>
                <w:sz w:val="20"/>
                <w:szCs w:val="20"/>
                <w:shd w:val="solid" w:color="000000" w:fill="000000"/>
                <w:fitText w:val="207" w:id="-662992112"/>
                <w14:textFill>
                  <w14:solidFill>
                    <w14:srgbClr w14:val="000000">
                      <w14:alpha w14:val="100000"/>
                    </w14:srgbClr>
                  </w14:solidFill>
                </w14:textFill>
              </w:rPr>
              <w:t>|</w:t>
            </w:r>
            <w:r w:rsidR="00EC5F4F" w:rsidRPr="00EC5F4F">
              <w:rPr>
                <w:rFonts w:ascii="Arial Narrow" w:hAnsi="Arial Narrow"/>
                <w:color w:val="000000"/>
                <w:spacing w:val="1"/>
                <w:sz w:val="20"/>
                <w:szCs w:val="20"/>
                <w:shd w:val="solid" w:color="000000" w:fill="000000"/>
                <w:fitText w:val="207" w:id="-662992112"/>
                <w14:textFill>
                  <w14:solidFill>
                    <w14:srgbClr w14:val="000000">
                      <w14:alpha w14:val="100000"/>
                    </w14:srgbClr>
                  </w14:solidFill>
                </w14:textFill>
              </w:rPr>
              <w:t>|</w:t>
            </w:r>
            <w:r w:rsidR="00547BD7">
              <w:rPr>
                <w:rFonts w:ascii="Arial Narrow" w:hAnsi="Arial Narrow"/>
                <w:b/>
                <w:bCs/>
                <w:sz w:val="20"/>
                <w:szCs w:val="20"/>
              </w:rPr>
              <w:t xml:space="preserve"> </w:t>
            </w:r>
            <w:r w:rsidR="00547BD7">
              <w:rPr>
                <w:rFonts w:ascii="Arial Narrow" w:hAnsi="Arial Narrow"/>
                <w:b/>
                <w:bCs/>
                <w:sz w:val="20"/>
                <w:szCs w:val="20"/>
                <w:vertAlign w:val="superscript"/>
              </w:rPr>
              <w:t>2</w:t>
            </w:r>
          </w:p>
        </w:tc>
        <w:tc>
          <w:tcPr>
            <w:tcW w:w="483" w:type="pct"/>
            <w:vAlign w:val="center"/>
          </w:tcPr>
          <w:p w14:paraId="544D9D03" w14:textId="3743443A" w:rsidR="00760600" w:rsidRPr="00686B05" w:rsidRDefault="00760600" w:rsidP="00F30FB9">
            <w:pPr>
              <w:keepNext/>
              <w:keepLines/>
              <w:jc w:val="center"/>
              <w:rPr>
                <w:rFonts w:ascii="Arial Narrow" w:eastAsiaTheme="majorEastAsia" w:hAnsi="Arial Narrow"/>
                <w:sz w:val="20"/>
                <w:szCs w:val="20"/>
              </w:rPr>
            </w:pPr>
            <w:r w:rsidRPr="00686B05">
              <w:rPr>
                <w:rFonts w:ascii="Arial Narrow" w:eastAsiaTheme="majorEastAsia" w:hAnsi="Arial Narrow"/>
                <w:sz w:val="20"/>
                <w:szCs w:val="20"/>
              </w:rPr>
              <w:t>+</w:t>
            </w:r>
            <w:r w:rsidR="00EC5F4F" w:rsidRPr="00EC5F4F">
              <w:rPr>
                <w:rFonts w:ascii="Arial Narrow" w:eastAsiaTheme="majorEastAsia" w:hAnsi="Arial Narrow"/>
                <w:color w:val="000000"/>
                <w:spacing w:val="187"/>
                <w:sz w:val="20"/>
                <w:szCs w:val="20"/>
                <w:shd w:val="solid" w:color="000000" w:fill="000000"/>
                <w:fitText w:val="273" w:id="-662992128"/>
                <w14:textFill>
                  <w14:solidFill>
                    <w14:srgbClr w14:val="000000">
                      <w14:alpha w14:val="100000"/>
                    </w14:srgbClr>
                  </w14:solidFill>
                </w14:textFill>
              </w:rPr>
              <w:t>|</w:t>
            </w:r>
            <w:r w:rsidR="00EC5F4F" w:rsidRPr="00EC5F4F">
              <w:rPr>
                <w:rFonts w:ascii="Arial Narrow" w:eastAsiaTheme="majorEastAsia" w:hAnsi="Arial Narrow"/>
                <w:color w:val="000000"/>
                <w:spacing w:val="1"/>
                <w:sz w:val="20"/>
                <w:szCs w:val="20"/>
                <w:shd w:val="solid" w:color="000000" w:fill="000000"/>
                <w:fitText w:val="273" w:id="-662992128"/>
                <w14:textFill>
                  <w14:solidFill>
                    <w14:srgbClr w14:val="000000">
                      <w14:alpha w14:val="100000"/>
                    </w14:srgbClr>
                  </w14:solidFill>
                </w14:textFill>
              </w:rPr>
              <w:t>|</w:t>
            </w:r>
            <w:r w:rsidRPr="00686B05">
              <w:rPr>
                <w:rFonts w:ascii="Arial Narrow" w:eastAsiaTheme="majorEastAsia" w:hAnsi="Arial Narrow"/>
                <w:sz w:val="20"/>
                <w:szCs w:val="20"/>
              </w:rPr>
              <w:t>%</w:t>
            </w:r>
          </w:p>
        </w:tc>
      </w:tr>
      <w:tr w:rsidR="00760600" w:rsidRPr="00D16F9D" w14:paraId="0D560CF4" w14:textId="77777777" w:rsidTr="00DD0EBD">
        <w:trPr>
          <w:trHeight w:val="20"/>
        </w:trPr>
        <w:tc>
          <w:tcPr>
            <w:tcW w:w="2959" w:type="pct"/>
            <w:vAlign w:val="center"/>
          </w:tcPr>
          <w:p w14:paraId="092EFCC0" w14:textId="77777777" w:rsidR="00760600" w:rsidRPr="00686B05" w:rsidRDefault="00760600" w:rsidP="00F30FB9">
            <w:pPr>
              <w:keepNext/>
              <w:keepLines/>
              <w:jc w:val="left"/>
              <w:rPr>
                <w:rFonts w:ascii="Arial Narrow" w:hAnsi="Arial Narrow"/>
                <w:sz w:val="20"/>
                <w:szCs w:val="20"/>
              </w:rPr>
            </w:pPr>
            <w:r w:rsidRPr="00686B05">
              <w:rPr>
                <w:rFonts w:ascii="Arial Narrow" w:hAnsi="Arial Narrow"/>
                <w:sz w:val="20"/>
                <w:szCs w:val="20"/>
              </w:rPr>
              <w:t>Parametric Extrapolation: DOS TTD (BC: Gompertz)</w:t>
            </w:r>
          </w:p>
        </w:tc>
        <w:tc>
          <w:tcPr>
            <w:tcW w:w="467" w:type="pct"/>
            <w:vAlign w:val="center"/>
          </w:tcPr>
          <w:p w14:paraId="6AA2F869" w14:textId="77777777" w:rsidR="00760600" w:rsidRPr="00686B05" w:rsidRDefault="00760600" w:rsidP="00F30FB9">
            <w:pPr>
              <w:keepNext/>
              <w:keepLines/>
              <w:jc w:val="center"/>
              <w:rPr>
                <w:rFonts w:ascii="Arial Narrow" w:hAnsi="Arial Narrow"/>
                <w:sz w:val="20"/>
                <w:szCs w:val="20"/>
              </w:rPr>
            </w:pPr>
          </w:p>
        </w:tc>
        <w:tc>
          <w:tcPr>
            <w:tcW w:w="545" w:type="pct"/>
            <w:vAlign w:val="center"/>
          </w:tcPr>
          <w:p w14:paraId="0920C9DC" w14:textId="77777777" w:rsidR="00760600" w:rsidRPr="00686B05" w:rsidRDefault="00760600" w:rsidP="00F30FB9">
            <w:pPr>
              <w:keepNext/>
              <w:keepLines/>
              <w:jc w:val="center"/>
              <w:rPr>
                <w:rFonts w:ascii="Arial Narrow" w:hAnsi="Arial Narrow"/>
                <w:sz w:val="20"/>
                <w:szCs w:val="20"/>
              </w:rPr>
            </w:pPr>
          </w:p>
        </w:tc>
        <w:tc>
          <w:tcPr>
            <w:tcW w:w="545" w:type="pct"/>
            <w:vAlign w:val="center"/>
          </w:tcPr>
          <w:p w14:paraId="49ECBE1C" w14:textId="77777777" w:rsidR="00760600" w:rsidRPr="00686B05" w:rsidRDefault="00760600" w:rsidP="00F30FB9">
            <w:pPr>
              <w:keepNext/>
              <w:keepLines/>
              <w:jc w:val="center"/>
              <w:rPr>
                <w:rFonts w:ascii="Arial Narrow" w:hAnsi="Arial Narrow"/>
                <w:sz w:val="20"/>
                <w:szCs w:val="20"/>
              </w:rPr>
            </w:pPr>
          </w:p>
        </w:tc>
        <w:tc>
          <w:tcPr>
            <w:tcW w:w="483" w:type="pct"/>
            <w:vAlign w:val="center"/>
          </w:tcPr>
          <w:p w14:paraId="1A461310" w14:textId="77777777" w:rsidR="00760600" w:rsidRPr="00686B05" w:rsidRDefault="00760600" w:rsidP="00F30FB9">
            <w:pPr>
              <w:keepNext/>
              <w:keepLines/>
              <w:jc w:val="center"/>
              <w:rPr>
                <w:rFonts w:ascii="Arial Narrow" w:eastAsiaTheme="majorEastAsia" w:hAnsi="Arial Narrow"/>
                <w:sz w:val="20"/>
                <w:szCs w:val="20"/>
              </w:rPr>
            </w:pPr>
          </w:p>
        </w:tc>
      </w:tr>
      <w:tr w:rsidR="00760600" w:rsidRPr="00D16F9D" w14:paraId="389A0993" w14:textId="77777777" w:rsidTr="00DD0EBD">
        <w:trPr>
          <w:trHeight w:val="20"/>
        </w:trPr>
        <w:tc>
          <w:tcPr>
            <w:tcW w:w="2959" w:type="pct"/>
            <w:vAlign w:val="center"/>
          </w:tcPr>
          <w:p w14:paraId="393BB2B3" w14:textId="77777777" w:rsidR="00760600" w:rsidRPr="00686B05" w:rsidRDefault="00760600" w:rsidP="00F30FB9">
            <w:pPr>
              <w:keepNext/>
              <w:keepLines/>
              <w:ind w:firstLine="459"/>
              <w:jc w:val="left"/>
              <w:rPr>
                <w:rFonts w:ascii="Arial Narrow" w:hAnsi="Arial Narrow"/>
                <w:sz w:val="20"/>
                <w:szCs w:val="20"/>
              </w:rPr>
            </w:pPr>
            <w:r w:rsidRPr="00686B05">
              <w:rPr>
                <w:rFonts w:ascii="Arial Narrow" w:hAnsi="Arial Narrow"/>
                <w:sz w:val="20"/>
                <w:szCs w:val="20"/>
              </w:rPr>
              <w:t>Least conservative for ICER: Exponential</w:t>
            </w:r>
          </w:p>
        </w:tc>
        <w:tc>
          <w:tcPr>
            <w:tcW w:w="467" w:type="pct"/>
            <w:vAlign w:val="center"/>
          </w:tcPr>
          <w:p w14:paraId="4243507F" w14:textId="603650BC" w:rsidR="00760600" w:rsidRPr="00686B05" w:rsidRDefault="00760600" w:rsidP="00F30FB9">
            <w:pPr>
              <w:keepNext/>
              <w:keepLines/>
              <w:jc w:val="center"/>
              <w:rPr>
                <w:rFonts w:ascii="Arial Narrow" w:hAnsi="Arial Narrow"/>
                <w:sz w:val="20"/>
                <w:szCs w:val="20"/>
              </w:rPr>
            </w:pPr>
            <w:r w:rsidRPr="00686B05">
              <w:rPr>
                <w:rFonts w:ascii="Arial Narrow" w:hAnsi="Arial Narrow"/>
                <w:sz w:val="20"/>
                <w:szCs w:val="20"/>
              </w:rPr>
              <w:t>$</w:t>
            </w:r>
            <w:r w:rsidR="00EC5F4F" w:rsidRPr="00EC5F4F">
              <w:rPr>
                <w:rFonts w:ascii="Arial Narrow" w:hAnsi="Arial Narrow"/>
                <w:color w:val="000000"/>
                <w:spacing w:val="50"/>
                <w:sz w:val="20"/>
                <w:szCs w:val="20"/>
                <w:shd w:val="solid" w:color="000000" w:fill="000000"/>
                <w:fitText w:val="229" w:id="-662992127"/>
                <w14:textFill>
                  <w14:solidFill>
                    <w14:srgbClr w14:val="000000">
                      <w14:alpha w14:val="100000"/>
                    </w14:srgbClr>
                  </w14:solidFill>
                </w14:textFill>
              </w:rPr>
              <w:t>||</w:t>
            </w:r>
            <w:r w:rsidR="00EC5F4F" w:rsidRPr="00EC5F4F">
              <w:rPr>
                <w:rFonts w:ascii="Arial Narrow" w:hAnsi="Arial Narrow"/>
                <w:color w:val="000000"/>
                <w:spacing w:val="2"/>
                <w:sz w:val="20"/>
                <w:szCs w:val="20"/>
                <w:shd w:val="solid" w:color="000000" w:fill="000000"/>
                <w:fitText w:val="229" w:id="-662992127"/>
                <w14:textFill>
                  <w14:solidFill>
                    <w14:srgbClr w14:val="000000">
                      <w14:alpha w14:val="100000"/>
                    </w14:srgbClr>
                  </w14:solidFill>
                </w14:textFill>
              </w:rPr>
              <w:t>|</w:t>
            </w:r>
          </w:p>
        </w:tc>
        <w:tc>
          <w:tcPr>
            <w:tcW w:w="545" w:type="pct"/>
            <w:vAlign w:val="center"/>
          </w:tcPr>
          <w:p w14:paraId="2B73FF51" w14:textId="77777777" w:rsidR="00760600" w:rsidRPr="00686B05" w:rsidRDefault="00760600" w:rsidP="00F30FB9">
            <w:pPr>
              <w:keepNext/>
              <w:keepLines/>
              <w:jc w:val="center"/>
              <w:rPr>
                <w:rFonts w:ascii="Arial Narrow" w:hAnsi="Arial Narrow"/>
                <w:sz w:val="20"/>
                <w:szCs w:val="20"/>
              </w:rPr>
            </w:pPr>
            <w:r w:rsidRPr="00686B05">
              <w:rPr>
                <w:rFonts w:ascii="Arial Narrow" w:hAnsi="Arial Narrow"/>
                <w:sz w:val="20"/>
                <w:szCs w:val="20"/>
              </w:rPr>
              <w:t>0.4019</w:t>
            </w:r>
          </w:p>
        </w:tc>
        <w:tc>
          <w:tcPr>
            <w:tcW w:w="545" w:type="pct"/>
            <w:vAlign w:val="center"/>
          </w:tcPr>
          <w:p w14:paraId="1C167E7A" w14:textId="47528914" w:rsidR="00760600" w:rsidRPr="00686B05" w:rsidRDefault="00760600" w:rsidP="00F30FB9">
            <w:pPr>
              <w:keepNext/>
              <w:keepLines/>
              <w:jc w:val="center"/>
              <w:rPr>
                <w:rFonts w:ascii="Arial Narrow" w:hAnsi="Arial Narrow"/>
                <w:sz w:val="20"/>
                <w:szCs w:val="20"/>
              </w:rPr>
            </w:pPr>
            <w:r w:rsidRPr="00686B05">
              <w:rPr>
                <w:rFonts w:ascii="Arial Narrow" w:hAnsi="Arial Narrow"/>
                <w:sz w:val="20"/>
                <w:szCs w:val="20"/>
              </w:rPr>
              <w:t>$</w:t>
            </w:r>
            <w:r w:rsidR="00EC5F4F" w:rsidRPr="00EC5F4F">
              <w:rPr>
                <w:rFonts w:ascii="Arial Narrow" w:hAnsi="Arial Narrow"/>
                <w:color w:val="000000"/>
                <w:spacing w:val="121"/>
                <w:sz w:val="20"/>
                <w:szCs w:val="20"/>
                <w:shd w:val="solid" w:color="000000" w:fill="000000"/>
                <w:fitText w:val="207" w:id="-662992126"/>
                <w14:textFill>
                  <w14:solidFill>
                    <w14:srgbClr w14:val="000000">
                      <w14:alpha w14:val="100000"/>
                    </w14:srgbClr>
                  </w14:solidFill>
                </w14:textFill>
              </w:rPr>
              <w:t>|</w:t>
            </w:r>
            <w:r w:rsidR="00EC5F4F" w:rsidRPr="00EC5F4F">
              <w:rPr>
                <w:rFonts w:ascii="Arial Narrow" w:hAnsi="Arial Narrow"/>
                <w:color w:val="000000"/>
                <w:spacing w:val="1"/>
                <w:sz w:val="20"/>
                <w:szCs w:val="20"/>
                <w:shd w:val="solid" w:color="000000" w:fill="000000"/>
                <w:fitText w:val="207" w:id="-662992126"/>
                <w14:textFill>
                  <w14:solidFill>
                    <w14:srgbClr w14:val="000000">
                      <w14:alpha w14:val="100000"/>
                    </w14:srgbClr>
                  </w14:solidFill>
                </w14:textFill>
              </w:rPr>
              <w:t>|</w:t>
            </w:r>
            <w:r w:rsidR="00547BD7">
              <w:rPr>
                <w:rFonts w:ascii="Arial Narrow" w:hAnsi="Arial Narrow"/>
                <w:b/>
                <w:bCs/>
                <w:sz w:val="20"/>
                <w:szCs w:val="20"/>
              </w:rPr>
              <w:t xml:space="preserve"> </w:t>
            </w:r>
            <w:r w:rsidR="00547BD7">
              <w:rPr>
                <w:rFonts w:ascii="Arial Narrow" w:hAnsi="Arial Narrow"/>
                <w:b/>
                <w:bCs/>
                <w:sz w:val="20"/>
                <w:szCs w:val="20"/>
                <w:vertAlign w:val="superscript"/>
              </w:rPr>
              <w:t>1</w:t>
            </w:r>
          </w:p>
        </w:tc>
        <w:tc>
          <w:tcPr>
            <w:tcW w:w="483" w:type="pct"/>
            <w:vAlign w:val="center"/>
          </w:tcPr>
          <w:p w14:paraId="25FEBCB4" w14:textId="4C655E4F" w:rsidR="00760600" w:rsidRPr="00686B05" w:rsidRDefault="00760600" w:rsidP="00F30FB9">
            <w:pPr>
              <w:keepNext/>
              <w:keepLines/>
              <w:jc w:val="center"/>
              <w:rPr>
                <w:rFonts w:ascii="Arial Narrow" w:eastAsiaTheme="majorEastAsia" w:hAnsi="Arial Narrow"/>
                <w:sz w:val="20"/>
                <w:szCs w:val="20"/>
              </w:rPr>
            </w:pPr>
            <w:r w:rsidRPr="00686B05">
              <w:rPr>
                <w:rFonts w:ascii="Arial Narrow" w:eastAsiaTheme="majorEastAsia" w:hAnsi="Arial Narrow"/>
                <w:sz w:val="20"/>
                <w:szCs w:val="20"/>
              </w:rPr>
              <w:t>-</w:t>
            </w:r>
            <w:r w:rsidR="00EC5F4F" w:rsidRPr="00EC5F4F">
              <w:rPr>
                <w:rFonts w:ascii="Arial Narrow" w:eastAsiaTheme="majorEastAsia" w:hAnsi="Arial Narrow"/>
                <w:color w:val="000000"/>
                <w:spacing w:val="165"/>
                <w:sz w:val="20"/>
                <w:szCs w:val="20"/>
                <w:shd w:val="solid" w:color="000000" w:fill="000000"/>
                <w:fitText w:val="251" w:id="-662992125"/>
                <w14:textFill>
                  <w14:solidFill>
                    <w14:srgbClr w14:val="000000">
                      <w14:alpha w14:val="100000"/>
                    </w14:srgbClr>
                  </w14:solidFill>
                </w14:textFill>
              </w:rPr>
              <w:t>|</w:t>
            </w:r>
            <w:r w:rsidR="00EC5F4F" w:rsidRPr="00EC5F4F">
              <w:rPr>
                <w:rFonts w:ascii="Arial Narrow" w:eastAsiaTheme="majorEastAsia" w:hAnsi="Arial Narrow"/>
                <w:color w:val="000000"/>
                <w:spacing w:val="1"/>
                <w:sz w:val="20"/>
                <w:szCs w:val="20"/>
                <w:shd w:val="solid" w:color="000000" w:fill="000000"/>
                <w:fitText w:val="251" w:id="-662992125"/>
                <w14:textFill>
                  <w14:solidFill>
                    <w14:srgbClr w14:val="000000">
                      <w14:alpha w14:val="100000"/>
                    </w14:srgbClr>
                  </w14:solidFill>
                </w14:textFill>
              </w:rPr>
              <w:t>|</w:t>
            </w:r>
            <w:r w:rsidRPr="00686B05">
              <w:rPr>
                <w:rFonts w:ascii="Arial Narrow" w:eastAsiaTheme="majorEastAsia" w:hAnsi="Arial Narrow"/>
                <w:sz w:val="20"/>
                <w:szCs w:val="20"/>
              </w:rPr>
              <w:t>%</w:t>
            </w:r>
          </w:p>
        </w:tc>
      </w:tr>
      <w:tr w:rsidR="00760600" w:rsidRPr="00D16F9D" w14:paraId="377A185F" w14:textId="77777777" w:rsidTr="00DD0EBD">
        <w:trPr>
          <w:trHeight w:val="20"/>
        </w:trPr>
        <w:tc>
          <w:tcPr>
            <w:tcW w:w="2959" w:type="pct"/>
            <w:vAlign w:val="center"/>
          </w:tcPr>
          <w:p w14:paraId="086E317C" w14:textId="77777777" w:rsidR="00760600" w:rsidRPr="00686B05" w:rsidRDefault="00760600" w:rsidP="00F30FB9">
            <w:pPr>
              <w:keepNext/>
              <w:keepLines/>
              <w:ind w:firstLine="459"/>
              <w:jc w:val="left"/>
              <w:rPr>
                <w:rFonts w:ascii="Arial Narrow" w:hAnsi="Arial Narrow"/>
                <w:sz w:val="20"/>
                <w:szCs w:val="20"/>
              </w:rPr>
            </w:pPr>
            <w:r w:rsidRPr="00686B05">
              <w:rPr>
                <w:rFonts w:ascii="Arial Narrow" w:hAnsi="Arial Narrow"/>
                <w:sz w:val="20"/>
                <w:szCs w:val="20"/>
              </w:rPr>
              <w:t>Most conservative for ICER: Lognormal</w:t>
            </w:r>
          </w:p>
        </w:tc>
        <w:tc>
          <w:tcPr>
            <w:tcW w:w="467" w:type="pct"/>
            <w:vAlign w:val="center"/>
          </w:tcPr>
          <w:p w14:paraId="066D16CD" w14:textId="6FC04AD9" w:rsidR="00760600" w:rsidRPr="00686B05" w:rsidRDefault="00760600" w:rsidP="00F30FB9">
            <w:pPr>
              <w:keepNext/>
              <w:keepLines/>
              <w:jc w:val="center"/>
              <w:rPr>
                <w:rFonts w:ascii="Arial Narrow" w:hAnsi="Arial Narrow"/>
                <w:sz w:val="20"/>
                <w:szCs w:val="20"/>
              </w:rPr>
            </w:pPr>
            <w:r w:rsidRPr="00686B05">
              <w:rPr>
                <w:rFonts w:ascii="Arial Narrow" w:hAnsi="Arial Narrow"/>
                <w:sz w:val="20"/>
                <w:szCs w:val="20"/>
              </w:rPr>
              <w:t>$</w:t>
            </w:r>
            <w:r w:rsidR="00EC5F4F" w:rsidRPr="00EC5F4F">
              <w:rPr>
                <w:rFonts w:ascii="Arial Narrow" w:hAnsi="Arial Narrow"/>
                <w:color w:val="000000"/>
                <w:spacing w:val="50"/>
                <w:sz w:val="20"/>
                <w:szCs w:val="20"/>
                <w:shd w:val="solid" w:color="000000" w:fill="000000"/>
                <w:fitText w:val="229" w:id="-662992124"/>
                <w14:textFill>
                  <w14:solidFill>
                    <w14:srgbClr w14:val="000000">
                      <w14:alpha w14:val="100000"/>
                    </w14:srgbClr>
                  </w14:solidFill>
                </w14:textFill>
              </w:rPr>
              <w:t>||</w:t>
            </w:r>
            <w:r w:rsidR="00EC5F4F" w:rsidRPr="00EC5F4F">
              <w:rPr>
                <w:rFonts w:ascii="Arial Narrow" w:hAnsi="Arial Narrow"/>
                <w:color w:val="000000"/>
                <w:spacing w:val="2"/>
                <w:sz w:val="20"/>
                <w:szCs w:val="20"/>
                <w:shd w:val="solid" w:color="000000" w:fill="000000"/>
                <w:fitText w:val="229" w:id="-662992124"/>
                <w14:textFill>
                  <w14:solidFill>
                    <w14:srgbClr w14:val="000000">
                      <w14:alpha w14:val="100000"/>
                    </w14:srgbClr>
                  </w14:solidFill>
                </w14:textFill>
              </w:rPr>
              <w:t>|</w:t>
            </w:r>
          </w:p>
        </w:tc>
        <w:tc>
          <w:tcPr>
            <w:tcW w:w="545" w:type="pct"/>
            <w:vAlign w:val="center"/>
          </w:tcPr>
          <w:p w14:paraId="22106528" w14:textId="77777777" w:rsidR="00760600" w:rsidRPr="00686B05" w:rsidRDefault="00760600" w:rsidP="00F30FB9">
            <w:pPr>
              <w:keepNext/>
              <w:keepLines/>
              <w:jc w:val="center"/>
              <w:rPr>
                <w:rFonts w:ascii="Arial Narrow" w:hAnsi="Arial Narrow"/>
                <w:sz w:val="20"/>
                <w:szCs w:val="20"/>
              </w:rPr>
            </w:pPr>
            <w:r w:rsidRPr="00686B05">
              <w:rPr>
                <w:rFonts w:ascii="Arial Narrow" w:hAnsi="Arial Narrow"/>
                <w:sz w:val="20"/>
                <w:szCs w:val="20"/>
              </w:rPr>
              <w:t>0.4019</w:t>
            </w:r>
          </w:p>
        </w:tc>
        <w:tc>
          <w:tcPr>
            <w:tcW w:w="545" w:type="pct"/>
            <w:vAlign w:val="center"/>
          </w:tcPr>
          <w:p w14:paraId="6A056939" w14:textId="51BCB7D3" w:rsidR="00760600" w:rsidRPr="00686B05" w:rsidRDefault="00760600" w:rsidP="00F30FB9">
            <w:pPr>
              <w:keepNext/>
              <w:keepLines/>
              <w:jc w:val="center"/>
              <w:rPr>
                <w:rFonts w:ascii="Arial Narrow" w:hAnsi="Arial Narrow"/>
                <w:sz w:val="20"/>
                <w:szCs w:val="20"/>
              </w:rPr>
            </w:pPr>
            <w:r w:rsidRPr="00686B05">
              <w:rPr>
                <w:rFonts w:ascii="Arial Narrow" w:hAnsi="Arial Narrow"/>
                <w:sz w:val="20"/>
                <w:szCs w:val="20"/>
              </w:rPr>
              <w:t>$</w:t>
            </w:r>
            <w:r w:rsidR="00EC5F4F" w:rsidRPr="00EC5F4F">
              <w:rPr>
                <w:rFonts w:ascii="Arial Narrow" w:hAnsi="Arial Narrow"/>
                <w:color w:val="000000"/>
                <w:spacing w:val="121"/>
                <w:sz w:val="20"/>
                <w:szCs w:val="20"/>
                <w:shd w:val="solid" w:color="000000" w:fill="000000"/>
                <w:fitText w:val="207" w:id="-662992123"/>
                <w14:textFill>
                  <w14:solidFill>
                    <w14:srgbClr w14:val="000000">
                      <w14:alpha w14:val="100000"/>
                    </w14:srgbClr>
                  </w14:solidFill>
                </w14:textFill>
              </w:rPr>
              <w:t>|</w:t>
            </w:r>
            <w:r w:rsidR="00EC5F4F" w:rsidRPr="00EC5F4F">
              <w:rPr>
                <w:rFonts w:ascii="Arial Narrow" w:hAnsi="Arial Narrow"/>
                <w:color w:val="000000"/>
                <w:spacing w:val="1"/>
                <w:sz w:val="20"/>
                <w:szCs w:val="20"/>
                <w:shd w:val="solid" w:color="000000" w:fill="000000"/>
                <w:fitText w:val="207" w:id="-662992123"/>
                <w14:textFill>
                  <w14:solidFill>
                    <w14:srgbClr w14:val="000000">
                      <w14:alpha w14:val="100000"/>
                    </w14:srgbClr>
                  </w14:solidFill>
                </w14:textFill>
              </w:rPr>
              <w:t>|</w:t>
            </w:r>
            <w:r w:rsidR="00547BD7">
              <w:rPr>
                <w:rFonts w:ascii="Arial Narrow" w:hAnsi="Arial Narrow"/>
                <w:b/>
                <w:bCs/>
                <w:sz w:val="20"/>
                <w:szCs w:val="20"/>
              </w:rPr>
              <w:t xml:space="preserve"> </w:t>
            </w:r>
            <w:r w:rsidR="00547BD7">
              <w:rPr>
                <w:rFonts w:ascii="Arial Narrow" w:hAnsi="Arial Narrow"/>
                <w:b/>
                <w:bCs/>
                <w:sz w:val="20"/>
                <w:szCs w:val="20"/>
                <w:vertAlign w:val="superscript"/>
              </w:rPr>
              <w:t>1</w:t>
            </w:r>
          </w:p>
        </w:tc>
        <w:tc>
          <w:tcPr>
            <w:tcW w:w="483" w:type="pct"/>
            <w:vAlign w:val="center"/>
          </w:tcPr>
          <w:p w14:paraId="6CA2AAA9" w14:textId="7109822B" w:rsidR="00760600" w:rsidRPr="00686B05" w:rsidRDefault="00760600" w:rsidP="00F30FB9">
            <w:pPr>
              <w:keepNext/>
              <w:keepLines/>
              <w:jc w:val="center"/>
              <w:rPr>
                <w:rFonts w:ascii="Arial Narrow" w:eastAsiaTheme="majorEastAsia" w:hAnsi="Arial Narrow"/>
                <w:sz w:val="20"/>
                <w:szCs w:val="20"/>
              </w:rPr>
            </w:pPr>
            <w:r w:rsidRPr="00686B05">
              <w:rPr>
                <w:rFonts w:ascii="Arial Narrow" w:eastAsiaTheme="majorEastAsia" w:hAnsi="Arial Narrow"/>
                <w:sz w:val="20"/>
                <w:szCs w:val="20"/>
              </w:rPr>
              <w:t>+</w:t>
            </w:r>
            <w:r w:rsidR="00EC5F4F" w:rsidRPr="00EC5F4F">
              <w:rPr>
                <w:rFonts w:ascii="Arial Narrow" w:eastAsiaTheme="majorEastAsia" w:hAnsi="Arial Narrow"/>
                <w:color w:val="000000"/>
                <w:spacing w:val="187"/>
                <w:sz w:val="20"/>
                <w:szCs w:val="20"/>
                <w:shd w:val="solid" w:color="000000" w:fill="000000"/>
                <w:fitText w:val="273" w:id="-662992122"/>
                <w14:textFill>
                  <w14:solidFill>
                    <w14:srgbClr w14:val="000000">
                      <w14:alpha w14:val="100000"/>
                    </w14:srgbClr>
                  </w14:solidFill>
                </w14:textFill>
              </w:rPr>
              <w:t>|</w:t>
            </w:r>
            <w:r w:rsidR="00EC5F4F" w:rsidRPr="00EC5F4F">
              <w:rPr>
                <w:rFonts w:ascii="Arial Narrow" w:eastAsiaTheme="majorEastAsia" w:hAnsi="Arial Narrow"/>
                <w:color w:val="000000"/>
                <w:spacing w:val="1"/>
                <w:sz w:val="20"/>
                <w:szCs w:val="20"/>
                <w:shd w:val="solid" w:color="000000" w:fill="000000"/>
                <w:fitText w:val="273" w:id="-662992122"/>
                <w14:textFill>
                  <w14:solidFill>
                    <w14:srgbClr w14:val="000000">
                      <w14:alpha w14:val="100000"/>
                    </w14:srgbClr>
                  </w14:solidFill>
                </w14:textFill>
              </w:rPr>
              <w:t>|</w:t>
            </w:r>
            <w:r w:rsidRPr="00686B05">
              <w:rPr>
                <w:rFonts w:ascii="Arial Narrow" w:eastAsiaTheme="majorEastAsia" w:hAnsi="Arial Narrow"/>
                <w:sz w:val="20"/>
                <w:szCs w:val="20"/>
              </w:rPr>
              <w:t>%</w:t>
            </w:r>
          </w:p>
        </w:tc>
      </w:tr>
      <w:tr w:rsidR="00760600" w:rsidRPr="00D16F9D" w14:paraId="36C839E7" w14:textId="77777777" w:rsidTr="00DD0EBD">
        <w:trPr>
          <w:trHeight w:val="20"/>
        </w:trPr>
        <w:tc>
          <w:tcPr>
            <w:tcW w:w="2959" w:type="pct"/>
            <w:vAlign w:val="center"/>
          </w:tcPr>
          <w:p w14:paraId="6205BB78" w14:textId="6DE21F06" w:rsidR="00760600" w:rsidRPr="00686B05" w:rsidRDefault="00760600" w:rsidP="00F30FB9">
            <w:pPr>
              <w:keepNext/>
              <w:keepLines/>
              <w:jc w:val="left"/>
              <w:rPr>
                <w:rFonts w:ascii="Arial Narrow" w:hAnsi="Arial Narrow"/>
                <w:sz w:val="20"/>
                <w:szCs w:val="20"/>
                <w:vertAlign w:val="superscript"/>
              </w:rPr>
            </w:pPr>
            <w:r w:rsidRPr="00686B05">
              <w:rPr>
                <w:rFonts w:ascii="Arial Narrow" w:hAnsi="Arial Narrow"/>
                <w:sz w:val="20"/>
                <w:szCs w:val="20"/>
              </w:rPr>
              <w:t xml:space="preserve">Convergence start at 2 years (BC start at 3 years) </w:t>
            </w:r>
            <w:r w:rsidRPr="00686B05">
              <w:rPr>
                <w:rFonts w:ascii="Arial Narrow" w:hAnsi="Arial Narrow"/>
                <w:sz w:val="20"/>
                <w:szCs w:val="20"/>
                <w:vertAlign w:val="superscript"/>
              </w:rPr>
              <w:t>d</w:t>
            </w:r>
          </w:p>
        </w:tc>
        <w:tc>
          <w:tcPr>
            <w:tcW w:w="467" w:type="pct"/>
            <w:vAlign w:val="center"/>
          </w:tcPr>
          <w:p w14:paraId="10F5C4F6" w14:textId="184D1379" w:rsidR="00760600" w:rsidRPr="00686B05" w:rsidRDefault="00760600" w:rsidP="00F30FB9">
            <w:pPr>
              <w:keepNext/>
              <w:keepLines/>
              <w:jc w:val="center"/>
              <w:rPr>
                <w:rFonts w:ascii="Arial Narrow" w:hAnsi="Arial Narrow"/>
                <w:sz w:val="20"/>
                <w:szCs w:val="20"/>
              </w:rPr>
            </w:pPr>
            <w:r w:rsidRPr="00686B05">
              <w:rPr>
                <w:rFonts w:ascii="Arial Narrow" w:hAnsi="Arial Narrow"/>
                <w:sz w:val="20"/>
                <w:szCs w:val="20"/>
              </w:rPr>
              <w:t>$</w:t>
            </w:r>
            <w:r w:rsidR="00EC5F4F" w:rsidRPr="00EC5F4F">
              <w:rPr>
                <w:rFonts w:ascii="Arial Narrow" w:hAnsi="Arial Narrow"/>
                <w:color w:val="000000"/>
                <w:spacing w:val="50"/>
                <w:sz w:val="20"/>
                <w:szCs w:val="20"/>
                <w:shd w:val="solid" w:color="000000" w:fill="000000"/>
                <w:fitText w:val="229" w:id="-662992121"/>
                <w14:textFill>
                  <w14:solidFill>
                    <w14:srgbClr w14:val="000000">
                      <w14:alpha w14:val="100000"/>
                    </w14:srgbClr>
                  </w14:solidFill>
                </w14:textFill>
              </w:rPr>
              <w:t>||</w:t>
            </w:r>
            <w:r w:rsidR="00EC5F4F" w:rsidRPr="00EC5F4F">
              <w:rPr>
                <w:rFonts w:ascii="Arial Narrow" w:hAnsi="Arial Narrow"/>
                <w:color w:val="000000"/>
                <w:spacing w:val="2"/>
                <w:sz w:val="20"/>
                <w:szCs w:val="20"/>
                <w:shd w:val="solid" w:color="000000" w:fill="000000"/>
                <w:fitText w:val="229" w:id="-662992121"/>
                <w14:textFill>
                  <w14:solidFill>
                    <w14:srgbClr w14:val="000000">
                      <w14:alpha w14:val="100000"/>
                    </w14:srgbClr>
                  </w14:solidFill>
                </w14:textFill>
              </w:rPr>
              <w:t>|</w:t>
            </w:r>
          </w:p>
        </w:tc>
        <w:tc>
          <w:tcPr>
            <w:tcW w:w="545" w:type="pct"/>
            <w:vAlign w:val="center"/>
          </w:tcPr>
          <w:p w14:paraId="3F91C717" w14:textId="77777777" w:rsidR="00760600" w:rsidRPr="00686B05" w:rsidRDefault="00760600" w:rsidP="00F30FB9">
            <w:pPr>
              <w:keepNext/>
              <w:keepLines/>
              <w:jc w:val="center"/>
              <w:rPr>
                <w:rFonts w:ascii="Arial Narrow" w:hAnsi="Arial Narrow"/>
                <w:sz w:val="20"/>
                <w:szCs w:val="20"/>
              </w:rPr>
            </w:pPr>
            <w:r w:rsidRPr="00686B05">
              <w:rPr>
                <w:rFonts w:ascii="Arial Narrow" w:hAnsi="Arial Narrow"/>
                <w:sz w:val="20"/>
                <w:szCs w:val="20"/>
              </w:rPr>
              <w:t>0.5914</w:t>
            </w:r>
          </w:p>
        </w:tc>
        <w:tc>
          <w:tcPr>
            <w:tcW w:w="545" w:type="pct"/>
            <w:vAlign w:val="center"/>
          </w:tcPr>
          <w:p w14:paraId="568FA042" w14:textId="6F7A01FB" w:rsidR="00760600" w:rsidRPr="00686B05" w:rsidRDefault="00760600" w:rsidP="00F30FB9">
            <w:pPr>
              <w:keepNext/>
              <w:keepLines/>
              <w:jc w:val="center"/>
              <w:rPr>
                <w:rFonts w:ascii="Arial Narrow" w:hAnsi="Arial Narrow"/>
                <w:sz w:val="20"/>
                <w:szCs w:val="20"/>
              </w:rPr>
            </w:pPr>
            <w:r w:rsidRPr="00686B05">
              <w:rPr>
                <w:rFonts w:ascii="Arial Narrow" w:hAnsi="Arial Narrow"/>
                <w:sz w:val="20"/>
                <w:szCs w:val="20"/>
              </w:rPr>
              <w:t>$</w:t>
            </w:r>
            <w:r w:rsidR="00EC5F4F" w:rsidRPr="00EC5F4F">
              <w:rPr>
                <w:rFonts w:ascii="Arial Narrow" w:hAnsi="Arial Narrow"/>
                <w:color w:val="000000"/>
                <w:spacing w:val="121"/>
                <w:sz w:val="20"/>
                <w:szCs w:val="20"/>
                <w:shd w:val="solid" w:color="000000" w:fill="000000"/>
                <w:fitText w:val="207" w:id="-662992120"/>
                <w14:textFill>
                  <w14:solidFill>
                    <w14:srgbClr w14:val="000000">
                      <w14:alpha w14:val="100000"/>
                    </w14:srgbClr>
                  </w14:solidFill>
                </w14:textFill>
              </w:rPr>
              <w:t>|</w:t>
            </w:r>
            <w:r w:rsidR="00EC5F4F" w:rsidRPr="00EC5F4F">
              <w:rPr>
                <w:rFonts w:ascii="Arial Narrow" w:hAnsi="Arial Narrow"/>
                <w:color w:val="000000"/>
                <w:spacing w:val="1"/>
                <w:sz w:val="20"/>
                <w:szCs w:val="20"/>
                <w:shd w:val="solid" w:color="000000" w:fill="000000"/>
                <w:fitText w:val="207" w:id="-662992120"/>
                <w14:textFill>
                  <w14:solidFill>
                    <w14:srgbClr w14:val="000000">
                      <w14:alpha w14:val="100000"/>
                    </w14:srgbClr>
                  </w14:solidFill>
                </w14:textFill>
              </w:rPr>
              <w:t>|</w:t>
            </w:r>
            <w:r w:rsidR="00547BD7">
              <w:rPr>
                <w:rFonts w:ascii="Arial Narrow" w:hAnsi="Arial Narrow"/>
                <w:b/>
                <w:bCs/>
                <w:sz w:val="20"/>
                <w:szCs w:val="20"/>
              </w:rPr>
              <w:t xml:space="preserve"> </w:t>
            </w:r>
            <w:r w:rsidR="00547BD7">
              <w:rPr>
                <w:rFonts w:ascii="Arial Narrow" w:hAnsi="Arial Narrow"/>
                <w:b/>
                <w:bCs/>
                <w:sz w:val="20"/>
                <w:szCs w:val="20"/>
                <w:vertAlign w:val="superscript"/>
              </w:rPr>
              <w:t>3</w:t>
            </w:r>
          </w:p>
        </w:tc>
        <w:tc>
          <w:tcPr>
            <w:tcW w:w="483" w:type="pct"/>
            <w:vAlign w:val="center"/>
          </w:tcPr>
          <w:p w14:paraId="5F03FB30" w14:textId="5A68FC69" w:rsidR="00760600" w:rsidRPr="00686B05" w:rsidRDefault="00760600" w:rsidP="00F30FB9">
            <w:pPr>
              <w:keepNext/>
              <w:keepLines/>
              <w:jc w:val="center"/>
              <w:rPr>
                <w:rFonts w:ascii="Arial Narrow" w:eastAsiaTheme="majorEastAsia" w:hAnsi="Arial Narrow"/>
                <w:sz w:val="20"/>
                <w:szCs w:val="20"/>
              </w:rPr>
            </w:pPr>
            <w:r w:rsidRPr="00686B05">
              <w:rPr>
                <w:rFonts w:ascii="Arial Narrow" w:eastAsiaTheme="majorEastAsia" w:hAnsi="Arial Narrow"/>
                <w:sz w:val="20"/>
                <w:szCs w:val="20"/>
              </w:rPr>
              <w:t>-</w:t>
            </w:r>
            <w:r w:rsidR="00EC5F4F" w:rsidRPr="00EC5F4F">
              <w:rPr>
                <w:rFonts w:ascii="Arial Narrow" w:eastAsiaTheme="majorEastAsia" w:hAnsi="Arial Narrow"/>
                <w:color w:val="000000"/>
                <w:spacing w:val="165"/>
                <w:sz w:val="20"/>
                <w:szCs w:val="20"/>
                <w:shd w:val="solid" w:color="000000" w:fill="000000"/>
                <w:fitText w:val="251" w:id="-662992119"/>
                <w14:textFill>
                  <w14:solidFill>
                    <w14:srgbClr w14:val="000000">
                      <w14:alpha w14:val="100000"/>
                    </w14:srgbClr>
                  </w14:solidFill>
                </w14:textFill>
              </w:rPr>
              <w:t>|</w:t>
            </w:r>
            <w:r w:rsidR="00EC5F4F" w:rsidRPr="00EC5F4F">
              <w:rPr>
                <w:rFonts w:ascii="Arial Narrow" w:eastAsiaTheme="majorEastAsia" w:hAnsi="Arial Narrow"/>
                <w:color w:val="000000"/>
                <w:spacing w:val="1"/>
                <w:sz w:val="20"/>
                <w:szCs w:val="20"/>
                <w:shd w:val="solid" w:color="000000" w:fill="000000"/>
                <w:fitText w:val="251" w:id="-662992119"/>
                <w14:textFill>
                  <w14:solidFill>
                    <w14:srgbClr w14:val="000000">
                      <w14:alpha w14:val="100000"/>
                    </w14:srgbClr>
                  </w14:solidFill>
                </w14:textFill>
              </w:rPr>
              <w:t>|</w:t>
            </w:r>
            <w:r w:rsidRPr="00686B05">
              <w:rPr>
                <w:rFonts w:ascii="Arial Narrow" w:eastAsiaTheme="majorEastAsia" w:hAnsi="Arial Narrow"/>
                <w:sz w:val="20"/>
                <w:szCs w:val="20"/>
              </w:rPr>
              <w:t>%</w:t>
            </w:r>
          </w:p>
        </w:tc>
      </w:tr>
      <w:tr w:rsidR="00760600" w:rsidRPr="00D16F9D" w14:paraId="2C57DDF6" w14:textId="77777777" w:rsidTr="00DD0EBD">
        <w:trPr>
          <w:trHeight w:val="20"/>
        </w:trPr>
        <w:tc>
          <w:tcPr>
            <w:tcW w:w="2959" w:type="pct"/>
            <w:vAlign w:val="center"/>
          </w:tcPr>
          <w:p w14:paraId="6FA3D2FF" w14:textId="7858DCBB" w:rsidR="00760600" w:rsidRPr="00686B05" w:rsidRDefault="00760600" w:rsidP="00F30FB9">
            <w:pPr>
              <w:keepNext/>
              <w:keepLines/>
              <w:jc w:val="left"/>
              <w:rPr>
                <w:rFonts w:ascii="Arial Narrow" w:hAnsi="Arial Narrow"/>
                <w:sz w:val="20"/>
                <w:szCs w:val="20"/>
                <w:vertAlign w:val="superscript"/>
              </w:rPr>
            </w:pPr>
            <w:r w:rsidRPr="00686B05">
              <w:rPr>
                <w:rFonts w:ascii="Arial Narrow" w:hAnsi="Arial Narrow"/>
                <w:sz w:val="20"/>
                <w:szCs w:val="20"/>
              </w:rPr>
              <w:t xml:space="preserve">Assuming mean 57.15 weeks of DOS treatment (BC: 54.48 weeks without RDI adjustment; 52.64 with RDI adjustment) </w:t>
            </w:r>
            <w:r w:rsidRPr="00686B05">
              <w:rPr>
                <w:rFonts w:ascii="Arial Narrow" w:hAnsi="Arial Narrow"/>
                <w:sz w:val="20"/>
                <w:szCs w:val="20"/>
                <w:vertAlign w:val="superscript"/>
              </w:rPr>
              <w:t>e</w:t>
            </w:r>
          </w:p>
        </w:tc>
        <w:tc>
          <w:tcPr>
            <w:tcW w:w="467" w:type="pct"/>
            <w:vAlign w:val="center"/>
          </w:tcPr>
          <w:p w14:paraId="7AE2822F" w14:textId="5D1794DA" w:rsidR="00760600" w:rsidRPr="00686B05" w:rsidRDefault="00760600" w:rsidP="00F30FB9">
            <w:pPr>
              <w:keepNext/>
              <w:keepLines/>
              <w:jc w:val="center"/>
              <w:rPr>
                <w:rFonts w:ascii="Arial Narrow" w:hAnsi="Arial Narrow"/>
                <w:sz w:val="20"/>
                <w:szCs w:val="20"/>
              </w:rPr>
            </w:pPr>
            <w:r w:rsidRPr="00686B05">
              <w:rPr>
                <w:rFonts w:ascii="Arial Narrow" w:hAnsi="Arial Narrow"/>
                <w:sz w:val="20"/>
                <w:szCs w:val="20"/>
              </w:rPr>
              <w:t>$</w:t>
            </w:r>
            <w:r w:rsidR="00EC5F4F" w:rsidRPr="00EC5F4F">
              <w:rPr>
                <w:rFonts w:ascii="Arial Narrow" w:hAnsi="Arial Narrow"/>
                <w:color w:val="000000"/>
                <w:spacing w:val="50"/>
                <w:sz w:val="20"/>
                <w:szCs w:val="20"/>
                <w:shd w:val="solid" w:color="000000" w:fill="000000"/>
                <w:fitText w:val="229" w:id="-662992118"/>
                <w14:textFill>
                  <w14:solidFill>
                    <w14:srgbClr w14:val="000000">
                      <w14:alpha w14:val="100000"/>
                    </w14:srgbClr>
                  </w14:solidFill>
                </w14:textFill>
              </w:rPr>
              <w:t>||</w:t>
            </w:r>
            <w:r w:rsidR="00EC5F4F" w:rsidRPr="00EC5F4F">
              <w:rPr>
                <w:rFonts w:ascii="Arial Narrow" w:hAnsi="Arial Narrow"/>
                <w:color w:val="000000"/>
                <w:spacing w:val="2"/>
                <w:sz w:val="20"/>
                <w:szCs w:val="20"/>
                <w:shd w:val="solid" w:color="000000" w:fill="000000"/>
                <w:fitText w:val="229" w:id="-662992118"/>
                <w14:textFill>
                  <w14:solidFill>
                    <w14:srgbClr w14:val="000000">
                      <w14:alpha w14:val="100000"/>
                    </w14:srgbClr>
                  </w14:solidFill>
                </w14:textFill>
              </w:rPr>
              <w:t>|</w:t>
            </w:r>
          </w:p>
        </w:tc>
        <w:tc>
          <w:tcPr>
            <w:tcW w:w="545" w:type="pct"/>
            <w:vAlign w:val="center"/>
          </w:tcPr>
          <w:p w14:paraId="5EA94786" w14:textId="77777777" w:rsidR="00760600" w:rsidRPr="00686B05" w:rsidRDefault="00760600" w:rsidP="00F30FB9">
            <w:pPr>
              <w:keepNext/>
              <w:keepLines/>
              <w:jc w:val="center"/>
              <w:rPr>
                <w:rFonts w:ascii="Arial Narrow" w:hAnsi="Arial Narrow"/>
                <w:sz w:val="20"/>
                <w:szCs w:val="20"/>
              </w:rPr>
            </w:pPr>
            <w:r w:rsidRPr="00686B05">
              <w:rPr>
                <w:rFonts w:ascii="Arial Narrow" w:hAnsi="Arial Narrow"/>
                <w:sz w:val="20"/>
                <w:szCs w:val="20"/>
              </w:rPr>
              <w:t>0.4019</w:t>
            </w:r>
          </w:p>
        </w:tc>
        <w:tc>
          <w:tcPr>
            <w:tcW w:w="545" w:type="pct"/>
            <w:vAlign w:val="center"/>
          </w:tcPr>
          <w:p w14:paraId="1F29C2AA" w14:textId="3E2DF5E1" w:rsidR="00760600" w:rsidRPr="00686B05" w:rsidRDefault="00760600" w:rsidP="00F30FB9">
            <w:pPr>
              <w:keepNext/>
              <w:keepLines/>
              <w:jc w:val="center"/>
              <w:rPr>
                <w:rFonts w:ascii="Arial Narrow" w:hAnsi="Arial Narrow"/>
                <w:sz w:val="20"/>
                <w:szCs w:val="20"/>
              </w:rPr>
            </w:pPr>
            <w:r w:rsidRPr="00686B05">
              <w:rPr>
                <w:rFonts w:ascii="Arial Narrow" w:hAnsi="Arial Narrow"/>
                <w:sz w:val="20"/>
                <w:szCs w:val="20"/>
              </w:rPr>
              <w:t>$</w:t>
            </w:r>
            <w:r w:rsidR="00EC5F4F" w:rsidRPr="00EC5F4F">
              <w:rPr>
                <w:rFonts w:ascii="Arial Narrow" w:hAnsi="Arial Narrow"/>
                <w:color w:val="000000"/>
                <w:spacing w:val="121"/>
                <w:sz w:val="20"/>
                <w:szCs w:val="20"/>
                <w:shd w:val="solid" w:color="000000" w:fill="000000"/>
                <w:fitText w:val="207" w:id="-662992117"/>
                <w14:textFill>
                  <w14:solidFill>
                    <w14:srgbClr w14:val="000000">
                      <w14:alpha w14:val="100000"/>
                    </w14:srgbClr>
                  </w14:solidFill>
                </w14:textFill>
              </w:rPr>
              <w:t>|</w:t>
            </w:r>
            <w:r w:rsidR="00EC5F4F" w:rsidRPr="00EC5F4F">
              <w:rPr>
                <w:rFonts w:ascii="Arial Narrow" w:hAnsi="Arial Narrow"/>
                <w:color w:val="000000"/>
                <w:spacing w:val="1"/>
                <w:sz w:val="20"/>
                <w:szCs w:val="20"/>
                <w:shd w:val="solid" w:color="000000" w:fill="000000"/>
                <w:fitText w:val="207" w:id="-662992117"/>
                <w14:textFill>
                  <w14:solidFill>
                    <w14:srgbClr w14:val="000000">
                      <w14:alpha w14:val="100000"/>
                    </w14:srgbClr>
                  </w14:solidFill>
                </w14:textFill>
              </w:rPr>
              <w:t>|</w:t>
            </w:r>
            <w:r w:rsidR="00547BD7">
              <w:rPr>
                <w:rFonts w:ascii="Arial Narrow" w:hAnsi="Arial Narrow"/>
                <w:b/>
                <w:bCs/>
                <w:sz w:val="20"/>
                <w:szCs w:val="20"/>
              </w:rPr>
              <w:t xml:space="preserve"> </w:t>
            </w:r>
            <w:r w:rsidR="00547BD7">
              <w:rPr>
                <w:rFonts w:ascii="Arial Narrow" w:hAnsi="Arial Narrow"/>
                <w:b/>
                <w:bCs/>
                <w:sz w:val="20"/>
                <w:szCs w:val="20"/>
                <w:vertAlign w:val="superscript"/>
              </w:rPr>
              <w:t>1</w:t>
            </w:r>
          </w:p>
        </w:tc>
        <w:tc>
          <w:tcPr>
            <w:tcW w:w="483" w:type="pct"/>
            <w:vAlign w:val="center"/>
          </w:tcPr>
          <w:p w14:paraId="201DA536" w14:textId="483C07E6" w:rsidR="00760600" w:rsidRPr="00686B05" w:rsidRDefault="00760600" w:rsidP="00F30FB9">
            <w:pPr>
              <w:keepNext/>
              <w:keepLines/>
              <w:jc w:val="center"/>
              <w:rPr>
                <w:rFonts w:ascii="Arial Narrow" w:eastAsiaTheme="majorEastAsia" w:hAnsi="Arial Narrow"/>
                <w:sz w:val="20"/>
                <w:szCs w:val="20"/>
              </w:rPr>
            </w:pPr>
            <w:r w:rsidRPr="00686B05">
              <w:rPr>
                <w:rFonts w:ascii="Arial Narrow" w:eastAsiaTheme="majorEastAsia" w:hAnsi="Arial Narrow"/>
                <w:sz w:val="20"/>
                <w:szCs w:val="20"/>
              </w:rPr>
              <w:t>+</w:t>
            </w:r>
            <w:r w:rsidR="00EC5F4F" w:rsidRPr="00EC5F4F">
              <w:rPr>
                <w:rFonts w:ascii="Arial Narrow" w:eastAsiaTheme="majorEastAsia" w:hAnsi="Arial Narrow"/>
                <w:color w:val="000000"/>
                <w:spacing w:val="187"/>
                <w:sz w:val="20"/>
                <w:szCs w:val="20"/>
                <w:shd w:val="solid" w:color="000000" w:fill="000000"/>
                <w:fitText w:val="273" w:id="-662992116"/>
                <w14:textFill>
                  <w14:solidFill>
                    <w14:srgbClr w14:val="000000">
                      <w14:alpha w14:val="100000"/>
                    </w14:srgbClr>
                  </w14:solidFill>
                </w14:textFill>
              </w:rPr>
              <w:t>|</w:t>
            </w:r>
            <w:r w:rsidR="00EC5F4F" w:rsidRPr="00EC5F4F">
              <w:rPr>
                <w:rFonts w:ascii="Arial Narrow" w:eastAsiaTheme="majorEastAsia" w:hAnsi="Arial Narrow"/>
                <w:color w:val="000000"/>
                <w:spacing w:val="1"/>
                <w:sz w:val="20"/>
                <w:szCs w:val="20"/>
                <w:shd w:val="solid" w:color="000000" w:fill="000000"/>
                <w:fitText w:val="273" w:id="-662992116"/>
                <w14:textFill>
                  <w14:solidFill>
                    <w14:srgbClr w14:val="000000">
                      <w14:alpha w14:val="100000"/>
                    </w14:srgbClr>
                  </w14:solidFill>
                </w14:textFill>
              </w:rPr>
              <w:t>|</w:t>
            </w:r>
            <w:r w:rsidRPr="00686B05">
              <w:rPr>
                <w:rFonts w:ascii="Arial Narrow" w:eastAsiaTheme="majorEastAsia" w:hAnsi="Arial Narrow"/>
                <w:sz w:val="20"/>
                <w:szCs w:val="20"/>
              </w:rPr>
              <w:t>%</w:t>
            </w:r>
          </w:p>
        </w:tc>
      </w:tr>
      <w:tr w:rsidR="00760600" w:rsidRPr="00D16F9D" w14:paraId="6D28C67A" w14:textId="77777777" w:rsidTr="00DD0EBD">
        <w:trPr>
          <w:trHeight w:val="20"/>
        </w:trPr>
        <w:tc>
          <w:tcPr>
            <w:tcW w:w="2959" w:type="pct"/>
            <w:vAlign w:val="center"/>
          </w:tcPr>
          <w:p w14:paraId="160B22BA" w14:textId="4D27ADCA" w:rsidR="00760600" w:rsidRPr="00686B05" w:rsidRDefault="00760600" w:rsidP="00F30FB9">
            <w:pPr>
              <w:keepNext/>
              <w:keepLines/>
              <w:jc w:val="left"/>
              <w:rPr>
                <w:rFonts w:ascii="Arial Narrow" w:hAnsi="Arial Narrow"/>
                <w:sz w:val="20"/>
                <w:szCs w:val="20"/>
                <w:vertAlign w:val="superscript"/>
              </w:rPr>
            </w:pPr>
            <w:r w:rsidRPr="00686B05">
              <w:rPr>
                <w:rFonts w:ascii="Arial Narrow" w:hAnsi="Arial Narrow"/>
                <w:sz w:val="20"/>
                <w:szCs w:val="20"/>
              </w:rPr>
              <w:t xml:space="preserve">Accounting for 32% of patients using 2L immunotherapy in CP arm used PEM monotherapy (BC: 0% PEM monotherapy) </w:t>
            </w:r>
            <w:r w:rsidRPr="00686B05">
              <w:rPr>
                <w:rFonts w:ascii="Arial Narrow" w:hAnsi="Arial Narrow"/>
                <w:sz w:val="20"/>
                <w:szCs w:val="20"/>
                <w:vertAlign w:val="superscript"/>
              </w:rPr>
              <w:t>f</w:t>
            </w:r>
          </w:p>
        </w:tc>
        <w:tc>
          <w:tcPr>
            <w:tcW w:w="467" w:type="pct"/>
            <w:vAlign w:val="center"/>
          </w:tcPr>
          <w:p w14:paraId="443FF5F6" w14:textId="1C21301B" w:rsidR="00760600" w:rsidRPr="00686B05" w:rsidRDefault="00760600" w:rsidP="00F30FB9">
            <w:pPr>
              <w:keepNext/>
              <w:keepLines/>
              <w:jc w:val="center"/>
              <w:rPr>
                <w:rFonts w:ascii="Arial Narrow" w:hAnsi="Arial Narrow"/>
                <w:sz w:val="20"/>
                <w:szCs w:val="20"/>
              </w:rPr>
            </w:pPr>
            <w:r w:rsidRPr="00686B05">
              <w:rPr>
                <w:rFonts w:ascii="Arial Narrow" w:hAnsi="Arial Narrow"/>
                <w:sz w:val="20"/>
                <w:szCs w:val="20"/>
              </w:rPr>
              <w:t>$</w:t>
            </w:r>
            <w:r w:rsidR="00EC5F4F" w:rsidRPr="00EC5F4F">
              <w:rPr>
                <w:rFonts w:ascii="Arial Narrow" w:hAnsi="Arial Narrow"/>
                <w:color w:val="000000"/>
                <w:spacing w:val="50"/>
                <w:sz w:val="20"/>
                <w:szCs w:val="20"/>
                <w:shd w:val="solid" w:color="000000" w:fill="000000"/>
                <w:fitText w:val="229" w:id="-662992115"/>
                <w14:textFill>
                  <w14:solidFill>
                    <w14:srgbClr w14:val="000000">
                      <w14:alpha w14:val="100000"/>
                    </w14:srgbClr>
                  </w14:solidFill>
                </w14:textFill>
              </w:rPr>
              <w:t>||</w:t>
            </w:r>
            <w:r w:rsidR="00EC5F4F" w:rsidRPr="00EC5F4F">
              <w:rPr>
                <w:rFonts w:ascii="Arial Narrow" w:hAnsi="Arial Narrow"/>
                <w:color w:val="000000"/>
                <w:spacing w:val="2"/>
                <w:sz w:val="20"/>
                <w:szCs w:val="20"/>
                <w:shd w:val="solid" w:color="000000" w:fill="000000"/>
                <w:fitText w:val="229" w:id="-662992115"/>
                <w14:textFill>
                  <w14:solidFill>
                    <w14:srgbClr w14:val="000000">
                      <w14:alpha w14:val="100000"/>
                    </w14:srgbClr>
                  </w14:solidFill>
                </w14:textFill>
              </w:rPr>
              <w:t>|</w:t>
            </w:r>
          </w:p>
        </w:tc>
        <w:tc>
          <w:tcPr>
            <w:tcW w:w="545" w:type="pct"/>
            <w:vAlign w:val="center"/>
          </w:tcPr>
          <w:p w14:paraId="64CBC7A4" w14:textId="77777777" w:rsidR="00760600" w:rsidRPr="00686B05" w:rsidRDefault="00760600" w:rsidP="00F30FB9">
            <w:pPr>
              <w:keepNext/>
              <w:keepLines/>
              <w:jc w:val="center"/>
              <w:rPr>
                <w:rFonts w:ascii="Arial Narrow" w:hAnsi="Arial Narrow"/>
                <w:sz w:val="20"/>
                <w:szCs w:val="20"/>
              </w:rPr>
            </w:pPr>
            <w:r w:rsidRPr="00686B05">
              <w:rPr>
                <w:rFonts w:ascii="Arial Narrow" w:hAnsi="Arial Narrow"/>
                <w:sz w:val="20"/>
                <w:szCs w:val="20"/>
              </w:rPr>
              <w:t>0.4019</w:t>
            </w:r>
          </w:p>
        </w:tc>
        <w:tc>
          <w:tcPr>
            <w:tcW w:w="545" w:type="pct"/>
            <w:vAlign w:val="center"/>
          </w:tcPr>
          <w:p w14:paraId="78B6C048" w14:textId="1BC767FA" w:rsidR="00760600" w:rsidRPr="00686B05" w:rsidRDefault="00760600" w:rsidP="00F30FB9">
            <w:pPr>
              <w:keepNext/>
              <w:keepLines/>
              <w:jc w:val="center"/>
              <w:rPr>
                <w:rFonts w:ascii="Arial Narrow" w:hAnsi="Arial Narrow"/>
                <w:sz w:val="20"/>
                <w:szCs w:val="20"/>
              </w:rPr>
            </w:pPr>
            <w:r w:rsidRPr="00686B05">
              <w:rPr>
                <w:rFonts w:ascii="Arial Narrow" w:hAnsi="Arial Narrow"/>
                <w:sz w:val="20"/>
                <w:szCs w:val="20"/>
              </w:rPr>
              <w:t>$</w:t>
            </w:r>
            <w:r w:rsidR="00EC5F4F" w:rsidRPr="00EC5F4F">
              <w:rPr>
                <w:rFonts w:ascii="Arial Narrow" w:hAnsi="Arial Narrow"/>
                <w:color w:val="000000"/>
                <w:spacing w:val="121"/>
                <w:sz w:val="20"/>
                <w:szCs w:val="20"/>
                <w:shd w:val="solid" w:color="000000" w:fill="000000"/>
                <w:fitText w:val="207" w:id="-662992114"/>
                <w14:textFill>
                  <w14:solidFill>
                    <w14:srgbClr w14:val="000000">
                      <w14:alpha w14:val="100000"/>
                    </w14:srgbClr>
                  </w14:solidFill>
                </w14:textFill>
              </w:rPr>
              <w:t>|</w:t>
            </w:r>
            <w:r w:rsidR="00EC5F4F" w:rsidRPr="00EC5F4F">
              <w:rPr>
                <w:rFonts w:ascii="Arial Narrow" w:hAnsi="Arial Narrow"/>
                <w:color w:val="000000"/>
                <w:spacing w:val="1"/>
                <w:sz w:val="20"/>
                <w:szCs w:val="20"/>
                <w:shd w:val="solid" w:color="000000" w:fill="000000"/>
                <w:fitText w:val="207" w:id="-662992114"/>
                <w14:textFill>
                  <w14:solidFill>
                    <w14:srgbClr w14:val="000000">
                      <w14:alpha w14:val="100000"/>
                    </w14:srgbClr>
                  </w14:solidFill>
                </w14:textFill>
              </w:rPr>
              <w:t>|</w:t>
            </w:r>
            <w:r w:rsidR="00547BD7">
              <w:rPr>
                <w:rFonts w:ascii="Arial Narrow" w:hAnsi="Arial Narrow"/>
                <w:b/>
                <w:bCs/>
                <w:sz w:val="20"/>
                <w:szCs w:val="20"/>
              </w:rPr>
              <w:t xml:space="preserve"> </w:t>
            </w:r>
            <w:r w:rsidR="00547BD7">
              <w:rPr>
                <w:rFonts w:ascii="Arial Narrow" w:hAnsi="Arial Narrow"/>
                <w:b/>
                <w:bCs/>
                <w:sz w:val="20"/>
                <w:szCs w:val="20"/>
                <w:vertAlign w:val="superscript"/>
              </w:rPr>
              <w:t>1</w:t>
            </w:r>
          </w:p>
        </w:tc>
        <w:tc>
          <w:tcPr>
            <w:tcW w:w="483" w:type="pct"/>
            <w:vAlign w:val="center"/>
          </w:tcPr>
          <w:p w14:paraId="15FB84F7" w14:textId="50DAB571" w:rsidR="00760600" w:rsidRPr="00686B05" w:rsidRDefault="00760600" w:rsidP="00F30FB9">
            <w:pPr>
              <w:keepNext/>
              <w:keepLines/>
              <w:jc w:val="center"/>
              <w:rPr>
                <w:rFonts w:ascii="Arial Narrow" w:eastAsiaTheme="majorEastAsia" w:hAnsi="Arial Narrow"/>
                <w:sz w:val="20"/>
                <w:szCs w:val="20"/>
              </w:rPr>
            </w:pPr>
            <w:r w:rsidRPr="00686B05">
              <w:rPr>
                <w:rFonts w:ascii="Arial Narrow" w:eastAsiaTheme="majorEastAsia" w:hAnsi="Arial Narrow"/>
                <w:sz w:val="20"/>
                <w:szCs w:val="20"/>
              </w:rPr>
              <w:t>+</w:t>
            </w:r>
            <w:r w:rsidR="00EC5F4F" w:rsidRPr="00EC5F4F">
              <w:rPr>
                <w:rFonts w:ascii="Arial Narrow" w:eastAsiaTheme="majorEastAsia" w:hAnsi="Arial Narrow"/>
                <w:color w:val="000000"/>
                <w:spacing w:val="187"/>
                <w:sz w:val="20"/>
                <w:szCs w:val="20"/>
                <w:shd w:val="solid" w:color="000000" w:fill="000000"/>
                <w:fitText w:val="273" w:id="-662992113"/>
                <w14:textFill>
                  <w14:solidFill>
                    <w14:srgbClr w14:val="000000">
                      <w14:alpha w14:val="100000"/>
                    </w14:srgbClr>
                  </w14:solidFill>
                </w14:textFill>
              </w:rPr>
              <w:t>|</w:t>
            </w:r>
            <w:r w:rsidR="00EC5F4F" w:rsidRPr="00EC5F4F">
              <w:rPr>
                <w:rFonts w:ascii="Arial Narrow" w:eastAsiaTheme="majorEastAsia" w:hAnsi="Arial Narrow"/>
                <w:color w:val="000000"/>
                <w:spacing w:val="1"/>
                <w:sz w:val="20"/>
                <w:szCs w:val="20"/>
                <w:shd w:val="solid" w:color="000000" w:fill="000000"/>
                <w:fitText w:val="273" w:id="-662992113"/>
                <w14:textFill>
                  <w14:solidFill>
                    <w14:srgbClr w14:val="000000">
                      <w14:alpha w14:val="100000"/>
                    </w14:srgbClr>
                  </w14:solidFill>
                </w14:textFill>
              </w:rPr>
              <w:t>|</w:t>
            </w:r>
            <w:r w:rsidRPr="00686B05">
              <w:rPr>
                <w:rFonts w:ascii="Arial Narrow" w:eastAsiaTheme="majorEastAsia" w:hAnsi="Arial Narrow"/>
                <w:sz w:val="20"/>
                <w:szCs w:val="20"/>
              </w:rPr>
              <w:t>%</w:t>
            </w:r>
          </w:p>
        </w:tc>
      </w:tr>
      <w:tr w:rsidR="00760600" w:rsidRPr="00D16F9D" w14:paraId="06A1CBE3" w14:textId="77777777" w:rsidTr="00DD0EBD">
        <w:trPr>
          <w:trHeight w:val="20"/>
        </w:trPr>
        <w:tc>
          <w:tcPr>
            <w:tcW w:w="2959" w:type="pct"/>
            <w:vAlign w:val="center"/>
          </w:tcPr>
          <w:p w14:paraId="79C570E2" w14:textId="77777777" w:rsidR="00760600" w:rsidRPr="00686B05" w:rsidRDefault="00760600" w:rsidP="00F30FB9">
            <w:pPr>
              <w:keepNext/>
              <w:keepLines/>
              <w:jc w:val="left"/>
              <w:rPr>
                <w:rFonts w:ascii="Arial Narrow" w:hAnsi="Arial Narrow"/>
                <w:b/>
                <w:bCs/>
                <w:sz w:val="20"/>
                <w:szCs w:val="20"/>
              </w:rPr>
            </w:pPr>
            <w:r w:rsidRPr="00686B05">
              <w:rPr>
                <w:rFonts w:ascii="Arial Narrow" w:hAnsi="Arial Narrow"/>
                <w:b/>
                <w:bCs/>
                <w:sz w:val="20"/>
                <w:szCs w:val="20"/>
              </w:rPr>
              <w:t>Multivariate sensitivity analysis</w:t>
            </w:r>
          </w:p>
        </w:tc>
        <w:tc>
          <w:tcPr>
            <w:tcW w:w="467" w:type="pct"/>
            <w:vAlign w:val="center"/>
          </w:tcPr>
          <w:p w14:paraId="268877D4" w14:textId="77777777" w:rsidR="00760600" w:rsidRPr="00686B05" w:rsidRDefault="00760600" w:rsidP="00F30FB9">
            <w:pPr>
              <w:keepNext/>
              <w:keepLines/>
              <w:jc w:val="center"/>
              <w:rPr>
                <w:rFonts w:ascii="Arial Narrow" w:hAnsi="Arial Narrow"/>
                <w:sz w:val="20"/>
                <w:szCs w:val="20"/>
              </w:rPr>
            </w:pPr>
          </w:p>
        </w:tc>
        <w:tc>
          <w:tcPr>
            <w:tcW w:w="545" w:type="pct"/>
            <w:vAlign w:val="center"/>
          </w:tcPr>
          <w:p w14:paraId="5C69BEE1" w14:textId="77777777" w:rsidR="00760600" w:rsidRPr="00686B05" w:rsidRDefault="00760600" w:rsidP="00F30FB9">
            <w:pPr>
              <w:keepNext/>
              <w:keepLines/>
              <w:jc w:val="center"/>
              <w:rPr>
                <w:rFonts w:ascii="Arial Narrow" w:hAnsi="Arial Narrow"/>
                <w:sz w:val="20"/>
                <w:szCs w:val="20"/>
              </w:rPr>
            </w:pPr>
          </w:p>
        </w:tc>
        <w:tc>
          <w:tcPr>
            <w:tcW w:w="545" w:type="pct"/>
            <w:vAlign w:val="center"/>
          </w:tcPr>
          <w:p w14:paraId="5FCCA6C9" w14:textId="77777777" w:rsidR="00760600" w:rsidRPr="00686B05" w:rsidRDefault="00760600" w:rsidP="00F30FB9">
            <w:pPr>
              <w:keepNext/>
              <w:keepLines/>
              <w:jc w:val="center"/>
              <w:rPr>
                <w:rFonts w:ascii="Arial Narrow" w:hAnsi="Arial Narrow"/>
                <w:sz w:val="20"/>
                <w:szCs w:val="20"/>
              </w:rPr>
            </w:pPr>
          </w:p>
        </w:tc>
        <w:tc>
          <w:tcPr>
            <w:tcW w:w="483" w:type="pct"/>
            <w:vAlign w:val="center"/>
          </w:tcPr>
          <w:p w14:paraId="4927602F" w14:textId="77777777" w:rsidR="00760600" w:rsidRPr="00686B05" w:rsidRDefault="00760600" w:rsidP="00F30FB9">
            <w:pPr>
              <w:keepNext/>
              <w:keepLines/>
              <w:jc w:val="center"/>
              <w:rPr>
                <w:rFonts w:ascii="Arial Narrow" w:eastAsiaTheme="majorEastAsia" w:hAnsi="Arial Narrow"/>
                <w:sz w:val="20"/>
                <w:szCs w:val="20"/>
              </w:rPr>
            </w:pPr>
          </w:p>
        </w:tc>
      </w:tr>
      <w:tr w:rsidR="00760600" w:rsidRPr="00D16F9D" w14:paraId="2CE4BF27" w14:textId="77777777" w:rsidTr="00DD0EBD">
        <w:trPr>
          <w:trHeight w:val="20"/>
        </w:trPr>
        <w:tc>
          <w:tcPr>
            <w:tcW w:w="2959" w:type="pct"/>
            <w:vAlign w:val="center"/>
          </w:tcPr>
          <w:p w14:paraId="04AB5C74" w14:textId="502B6C0B" w:rsidR="00760600" w:rsidRPr="00686B05" w:rsidRDefault="00760600" w:rsidP="00F30FB9">
            <w:pPr>
              <w:keepNext/>
              <w:keepLines/>
              <w:jc w:val="left"/>
              <w:rPr>
                <w:rFonts w:ascii="Arial Narrow" w:hAnsi="Arial Narrow"/>
                <w:sz w:val="20"/>
                <w:szCs w:val="20"/>
              </w:rPr>
            </w:pPr>
            <w:r w:rsidRPr="00686B05">
              <w:rPr>
                <w:rFonts w:ascii="Arial Narrow" w:hAnsi="Arial Narrow"/>
                <w:sz w:val="20"/>
                <w:szCs w:val="20"/>
              </w:rPr>
              <w:t xml:space="preserve">Gen Gamma for DOS+CP OS (most conservative without crossover) </w:t>
            </w:r>
            <w:r w:rsidRPr="00686B05">
              <w:rPr>
                <w:rFonts w:ascii="Arial Narrow" w:hAnsi="Arial Narrow"/>
                <w:sz w:val="20"/>
                <w:szCs w:val="20"/>
                <w:vertAlign w:val="superscript"/>
              </w:rPr>
              <w:t xml:space="preserve">g </w:t>
            </w:r>
            <w:r w:rsidRPr="00686B05">
              <w:rPr>
                <w:rFonts w:ascii="Arial Narrow" w:hAnsi="Arial Narrow"/>
                <w:sz w:val="20"/>
                <w:szCs w:val="20"/>
              </w:rPr>
              <w:t>and exponential for CP OS (least conservative function)</w:t>
            </w:r>
          </w:p>
        </w:tc>
        <w:tc>
          <w:tcPr>
            <w:tcW w:w="467" w:type="pct"/>
            <w:vAlign w:val="center"/>
          </w:tcPr>
          <w:p w14:paraId="3D0686C9" w14:textId="36BD76FB" w:rsidR="00760600" w:rsidRPr="00686B05" w:rsidRDefault="00760600" w:rsidP="00F30FB9">
            <w:pPr>
              <w:keepNext/>
              <w:keepLines/>
              <w:jc w:val="center"/>
              <w:rPr>
                <w:rFonts w:ascii="Arial Narrow" w:hAnsi="Arial Narrow"/>
                <w:sz w:val="20"/>
                <w:szCs w:val="20"/>
              </w:rPr>
            </w:pPr>
            <w:r w:rsidRPr="00686B05">
              <w:rPr>
                <w:rFonts w:ascii="Arial Narrow" w:hAnsi="Arial Narrow"/>
                <w:sz w:val="20"/>
                <w:szCs w:val="20"/>
              </w:rPr>
              <w:t>$</w:t>
            </w:r>
            <w:r w:rsidR="00EC5F4F" w:rsidRPr="00EC5F4F">
              <w:rPr>
                <w:rFonts w:ascii="Arial Narrow" w:hAnsi="Arial Narrow"/>
                <w:color w:val="000000"/>
                <w:spacing w:val="50"/>
                <w:sz w:val="20"/>
                <w:szCs w:val="20"/>
                <w:shd w:val="solid" w:color="000000" w:fill="000000"/>
                <w:fitText w:val="229" w:id="-662992112"/>
                <w14:textFill>
                  <w14:solidFill>
                    <w14:srgbClr w14:val="000000">
                      <w14:alpha w14:val="100000"/>
                    </w14:srgbClr>
                  </w14:solidFill>
                </w14:textFill>
              </w:rPr>
              <w:t>||</w:t>
            </w:r>
            <w:r w:rsidR="00EC5F4F" w:rsidRPr="00EC5F4F">
              <w:rPr>
                <w:rFonts w:ascii="Arial Narrow" w:hAnsi="Arial Narrow"/>
                <w:color w:val="000000"/>
                <w:spacing w:val="2"/>
                <w:sz w:val="20"/>
                <w:szCs w:val="20"/>
                <w:shd w:val="solid" w:color="000000" w:fill="000000"/>
                <w:fitText w:val="229" w:id="-662992112"/>
                <w14:textFill>
                  <w14:solidFill>
                    <w14:srgbClr w14:val="000000">
                      <w14:alpha w14:val="100000"/>
                    </w14:srgbClr>
                  </w14:solidFill>
                </w14:textFill>
              </w:rPr>
              <w:t>|</w:t>
            </w:r>
          </w:p>
        </w:tc>
        <w:tc>
          <w:tcPr>
            <w:tcW w:w="545" w:type="pct"/>
            <w:vAlign w:val="center"/>
          </w:tcPr>
          <w:p w14:paraId="3E6DB326" w14:textId="77777777" w:rsidR="00760600" w:rsidRPr="00686B05" w:rsidRDefault="00760600" w:rsidP="00F30FB9">
            <w:pPr>
              <w:keepNext/>
              <w:keepLines/>
              <w:jc w:val="center"/>
              <w:rPr>
                <w:rFonts w:ascii="Arial Narrow" w:hAnsi="Arial Narrow"/>
                <w:sz w:val="20"/>
                <w:szCs w:val="20"/>
              </w:rPr>
            </w:pPr>
            <w:r w:rsidRPr="00686B05">
              <w:rPr>
                <w:rFonts w:ascii="Arial Narrow" w:hAnsi="Arial Narrow"/>
                <w:sz w:val="20"/>
                <w:szCs w:val="20"/>
              </w:rPr>
              <w:t>0.3120</w:t>
            </w:r>
          </w:p>
        </w:tc>
        <w:tc>
          <w:tcPr>
            <w:tcW w:w="545" w:type="pct"/>
            <w:vAlign w:val="center"/>
          </w:tcPr>
          <w:p w14:paraId="117E8263" w14:textId="21275A0C" w:rsidR="00760600" w:rsidRPr="00686B05" w:rsidRDefault="00760600" w:rsidP="00F30FB9">
            <w:pPr>
              <w:keepNext/>
              <w:keepLines/>
              <w:jc w:val="center"/>
              <w:rPr>
                <w:rFonts w:ascii="Arial Narrow" w:hAnsi="Arial Narrow"/>
                <w:sz w:val="20"/>
                <w:szCs w:val="20"/>
              </w:rPr>
            </w:pPr>
            <w:r w:rsidRPr="00686B05">
              <w:rPr>
                <w:rFonts w:ascii="Arial Narrow" w:hAnsi="Arial Narrow"/>
                <w:sz w:val="20"/>
                <w:szCs w:val="20"/>
              </w:rPr>
              <w:t>$</w:t>
            </w:r>
            <w:r w:rsidR="00EC5F4F" w:rsidRPr="00EC5F4F">
              <w:rPr>
                <w:rFonts w:ascii="Arial Narrow" w:hAnsi="Arial Narrow"/>
                <w:color w:val="000000"/>
                <w:spacing w:val="121"/>
                <w:sz w:val="20"/>
                <w:szCs w:val="20"/>
                <w:shd w:val="solid" w:color="000000" w:fill="000000"/>
                <w:fitText w:val="207" w:id="-662992128"/>
                <w14:textFill>
                  <w14:solidFill>
                    <w14:srgbClr w14:val="000000">
                      <w14:alpha w14:val="100000"/>
                    </w14:srgbClr>
                  </w14:solidFill>
                </w14:textFill>
              </w:rPr>
              <w:t>|</w:t>
            </w:r>
            <w:r w:rsidR="00EC5F4F" w:rsidRPr="00EC5F4F">
              <w:rPr>
                <w:rFonts w:ascii="Arial Narrow" w:hAnsi="Arial Narrow"/>
                <w:color w:val="000000"/>
                <w:spacing w:val="1"/>
                <w:sz w:val="20"/>
                <w:szCs w:val="20"/>
                <w:shd w:val="solid" w:color="000000" w:fill="000000"/>
                <w:fitText w:val="207" w:id="-662992128"/>
                <w14:textFill>
                  <w14:solidFill>
                    <w14:srgbClr w14:val="000000">
                      <w14:alpha w14:val="100000"/>
                    </w14:srgbClr>
                  </w14:solidFill>
                </w14:textFill>
              </w:rPr>
              <w:t>|</w:t>
            </w:r>
            <w:r w:rsidR="00547BD7">
              <w:rPr>
                <w:rFonts w:ascii="Arial Narrow" w:hAnsi="Arial Narrow"/>
                <w:b/>
                <w:bCs/>
                <w:sz w:val="20"/>
                <w:szCs w:val="20"/>
              </w:rPr>
              <w:t xml:space="preserve"> </w:t>
            </w:r>
            <w:r w:rsidR="00547BD7">
              <w:rPr>
                <w:rFonts w:ascii="Arial Narrow" w:hAnsi="Arial Narrow"/>
                <w:b/>
                <w:bCs/>
                <w:sz w:val="20"/>
                <w:szCs w:val="20"/>
                <w:vertAlign w:val="superscript"/>
              </w:rPr>
              <w:t>2</w:t>
            </w:r>
          </w:p>
        </w:tc>
        <w:tc>
          <w:tcPr>
            <w:tcW w:w="483" w:type="pct"/>
            <w:vAlign w:val="center"/>
          </w:tcPr>
          <w:p w14:paraId="3D5CD1AD" w14:textId="04D6DC06" w:rsidR="00760600" w:rsidRPr="00686B05" w:rsidRDefault="00760600" w:rsidP="00F30FB9">
            <w:pPr>
              <w:keepNext/>
              <w:keepLines/>
              <w:jc w:val="center"/>
              <w:rPr>
                <w:rFonts w:ascii="Arial Narrow" w:eastAsiaTheme="majorEastAsia" w:hAnsi="Arial Narrow"/>
                <w:sz w:val="20"/>
                <w:szCs w:val="20"/>
              </w:rPr>
            </w:pPr>
            <w:r w:rsidRPr="00686B05">
              <w:rPr>
                <w:rFonts w:ascii="Arial Narrow" w:eastAsiaTheme="majorEastAsia" w:hAnsi="Arial Narrow"/>
                <w:sz w:val="20"/>
                <w:szCs w:val="20"/>
              </w:rPr>
              <w:t>+</w:t>
            </w:r>
            <w:r w:rsidR="00EC5F4F" w:rsidRPr="00EC5F4F">
              <w:rPr>
                <w:rFonts w:ascii="Arial Narrow" w:eastAsiaTheme="majorEastAsia" w:hAnsi="Arial Narrow"/>
                <w:color w:val="000000"/>
                <w:spacing w:val="187"/>
                <w:sz w:val="20"/>
                <w:szCs w:val="20"/>
                <w:shd w:val="solid" w:color="000000" w:fill="000000"/>
                <w:fitText w:val="273" w:id="-662992127"/>
                <w14:textFill>
                  <w14:solidFill>
                    <w14:srgbClr w14:val="000000">
                      <w14:alpha w14:val="100000"/>
                    </w14:srgbClr>
                  </w14:solidFill>
                </w14:textFill>
              </w:rPr>
              <w:t>|</w:t>
            </w:r>
            <w:r w:rsidR="00EC5F4F" w:rsidRPr="00EC5F4F">
              <w:rPr>
                <w:rFonts w:ascii="Arial Narrow" w:eastAsiaTheme="majorEastAsia" w:hAnsi="Arial Narrow"/>
                <w:color w:val="000000"/>
                <w:spacing w:val="1"/>
                <w:sz w:val="20"/>
                <w:szCs w:val="20"/>
                <w:shd w:val="solid" w:color="000000" w:fill="000000"/>
                <w:fitText w:val="273" w:id="-662992127"/>
                <w14:textFill>
                  <w14:solidFill>
                    <w14:srgbClr w14:val="000000">
                      <w14:alpha w14:val="100000"/>
                    </w14:srgbClr>
                  </w14:solidFill>
                </w14:textFill>
              </w:rPr>
              <w:t>|</w:t>
            </w:r>
            <w:r w:rsidRPr="00686B05">
              <w:rPr>
                <w:rFonts w:ascii="Arial Narrow" w:eastAsiaTheme="majorEastAsia" w:hAnsi="Arial Narrow"/>
                <w:sz w:val="20"/>
                <w:szCs w:val="20"/>
              </w:rPr>
              <w:t>%</w:t>
            </w:r>
          </w:p>
        </w:tc>
      </w:tr>
    </w:tbl>
    <w:p w14:paraId="58AA5E1C" w14:textId="4F4A6FBE" w:rsidR="00717E11" w:rsidRPr="00686B05" w:rsidRDefault="00717E11" w:rsidP="00717E11">
      <w:pPr>
        <w:pStyle w:val="TableNotes"/>
        <w:rPr>
          <w:sz w:val="18"/>
          <w:szCs w:val="18"/>
        </w:rPr>
      </w:pPr>
      <w:r w:rsidRPr="00D16F9D">
        <w:rPr>
          <w:sz w:val="18"/>
          <w:szCs w:val="18"/>
        </w:rPr>
        <w:t xml:space="preserve">Abbreviations: BC = base case; CP = carboplatin-paclitaxel; DC = data-cut; DOS = dostarlimab; HR = hazard ratio; ICER = incremental cost </w:t>
      </w:r>
      <w:r w:rsidRPr="00686B05">
        <w:rPr>
          <w:sz w:val="18"/>
          <w:szCs w:val="18"/>
        </w:rPr>
        <w:t>effectiveness ratio; PD = progressed disease; PF = progression free; pMMR = mismatch repair-proficient; QALY = quality adjusted life year.</w:t>
      </w:r>
    </w:p>
    <w:p w14:paraId="1AE92D5E" w14:textId="77777777" w:rsidR="00717E11" w:rsidRPr="00686B05" w:rsidRDefault="00717E11" w:rsidP="00717E11">
      <w:pPr>
        <w:pStyle w:val="TableNotes"/>
        <w:rPr>
          <w:sz w:val="18"/>
          <w:szCs w:val="18"/>
        </w:rPr>
      </w:pPr>
      <w:r w:rsidRPr="00686B05">
        <w:rPr>
          <w:sz w:val="18"/>
          <w:szCs w:val="18"/>
        </w:rPr>
        <w:t>Source: Table 111, p171 of the resubmission</w:t>
      </w:r>
    </w:p>
    <w:p w14:paraId="7E7E36C7" w14:textId="6B9DB900" w:rsidR="00717E11" w:rsidRPr="00D16F9D" w:rsidRDefault="00717E11" w:rsidP="00717E11">
      <w:pPr>
        <w:pStyle w:val="TableNotes"/>
        <w:rPr>
          <w:sz w:val="18"/>
          <w:szCs w:val="18"/>
        </w:rPr>
      </w:pPr>
      <w:r w:rsidRPr="00686B05">
        <w:rPr>
          <w:sz w:val="18"/>
          <w:szCs w:val="18"/>
        </w:rPr>
        <w:t>a Data from the pMMR/MSS population in RUBY.</w:t>
      </w:r>
    </w:p>
    <w:p w14:paraId="4B086302" w14:textId="4FA4C57C" w:rsidR="00717E11" w:rsidRPr="00D16F9D" w:rsidRDefault="00717E11" w:rsidP="00717E11">
      <w:pPr>
        <w:pStyle w:val="TableNotes"/>
        <w:rPr>
          <w:sz w:val="18"/>
          <w:szCs w:val="18"/>
        </w:rPr>
      </w:pPr>
      <w:r w:rsidRPr="00D16F9D">
        <w:rPr>
          <w:sz w:val="18"/>
          <w:szCs w:val="18"/>
        </w:rPr>
        <w:t>b Patients receiving 1L dostarlimab will not be eligible for 2L PEM+LEN as the PEM+LEN restriction requires patients to be untreated with PD-1/PD-L1 inhibitor therapy and tyrosine kinase inhibitor therapy.</w:t>
      </w:r>
    </w:p>
    <w:p w14:paraId="1BCB212A" w14:textId="18B7A62A" w:rsidR="00717E11" w:rsidRPr="00D16F9D" w:rsidRDefault="00717E11" w:rsidP="00717E11">
      <w:pPr>
        <w:pStyle w:val="TableNotes"/>
        <w:rPr>
          <w:sz w:val="18"/>
          <w:szCs w:val="18"/>
        </w:rPr>
      </w:pPr>
      <w:r w:rsidRPr="00D16F9D">
        <w:rPr>
          <w:sz w:val="18"/>
          <w:szCs w:val="18"/>
        </w:rPr>
        <w:t xml:space="preserve">c </w:t>
      </w:r>
      <w:r w:rsidR="00DC4566" w:rsidRPr="00DC4566">
        <w:rPr>
          <w:sz w:val="18"/>
          <w:szCs w:val="18"/>
        </w:rPr>
        <w:t>Rate of change in OS and PFS from CP arm calculated by dividing proportion remaining alive (Column N, sheet ‘CP’) and proportion remaining progression free (Column S, sheet ‘CP’) at any given cycle by the proportion in the previous cycle (e.g. rate of change for OS at cycle 4 would be estimated by dividing OS at cycle 4 by OS in cycle 3). In DOS+CP arm, OS and PFS with convergence adjustment (Column P and V, respectively, sheet ‘DOS+CP’) has convergence adjustment formula changed from OS/PFS in previous cycle minus the linear gradient (e.g. For OS in cycle 158/3.01 years, convergence formular is OS in cycle 157 minus 0.002, the gradient of the linear convergence curve) to OS/PFS multiplied by rate of change for CP arm as detailed above (e.g. .For OS in cycle 158/3.01 years, convergence formular is OS in cycle 157*rate of change in OS for CP in cycle 157, which was estimated by dividing OS in cycle 157 by OS in cycle 156)</w:t>
      </w:r>
    </w:p>
    <w:p w14:paraId="11DA344D" w14:textId="77777777" w:rsidR="00DC4566" w:rsidRPr="00D16F9D" w:rsidRDefault="00717E11" w:rsidP="00DC4566">
      <w:pPr>
        <w:pStyle w:val="TableNotes"/>
        <w:rPr>
          <w:sz w:val="18"/>
          <w:szCs w:val="18"/>
        </w:rPr>
      </w:pPr>
      <w:r w:rsidRPr="00D16F9D">
        <w:rPr>
          <w:sz w:val="18"/>
          <w:szCs w:val="18"/>
        </w:rPr>
        <w:t xml:space="preserve">d </w:t>
      </w:r>
      <w:r w:rsidR="00DC4566" w:rsidRPr="00D16F9D">
        <w:rPr>
          <w:sz w:val="18"/>
          <w:szCs w:val="18"/>
        </w:rPr>
        <w:t>Truncation point for both OS and PFS in both DOS+CP and CP arm changed to 24 months</w:t>
      </w:r>
    </w:p>
    <w:p w14:paraId="5AC40F23" w14:textId="37B1F4E8" w:rsidR="00717E11" w:rsidRDefault="00DC4566" w:rsidP="00717E11">
      <w:pPr>
        <w:pStyle w:val="TableNotes"/>
        <w:rPr>
          <w:sz w:val="18"/>
          <w:szCs w:val="18"/>
        </w:rPr>
      </w:pPr>
      <w:r>
        <w:rPr>
          <w:sz w:val="18"/>
          <w:szCs w:val="18"/>
        </w:rPr>
        <w:t xml:space="preserve">e </w:t>
      </w:r>
      <w:r w:rsidR="00CD04E3" w:rsidRPr="00CD04E3">
        <w:rPr>
          <w:sz w:val="18"/>
          <w:szCs w:val="18"/>
        </w:rPr>
        <w:t>Calculated by assuming an additional 2.67 weeks of DOS maintenance at the end of treatment. A cost of $</w:t>
      </w:r>
      <w:r w:rsidR="00EC5F4F" w:rsidRPr="00EC5F4F">
        <w:rPr>
          <w:color w:val="000000"/>
          <w:spacing w:val="38"/>
          <w:sz w:val="18"/>
          <w:szCs w:val="18"/>
          <w:shd w:val="solid" w:color="000000" w:fill="000000"/>
          <w:fitText w:val="274" w:id="-662992126"/>
          <w14:textFill>
            <w14:solidFill>
              <w14:srgbClr w14:val="000000">
                <w14:alpha w14:val="100000"/>
              </w14:srgbClr>
            </w14:solidFill>
          </w14:textFill>
        </w:rPr>
        <w:t xml:space="preserve">|  </w:t>
      </w:r>
      <w:r w:rsidR="00EC5F4F" w:rsidRPr="00EC5F4F">
        <w:rPr>
          <w:color w:val="000000"/>
          <w:spacing w:val="2"/>
          <w:sz w:val="18"/>
          <w:szCs w:val="18"/>
          <w:shd w:val="solid" w:color="000000" w:fill="000000"/>
          <w:fitText w:val="274" w:id="-662992126"/>
          <w14:textFill>
            <w14:solidFill>
              <w14:srgbClr w14:val="000000">
                <w14:alpha w14:val="100000"/>
              </w14:srgbClr>
            </w14:solidFill>
          </w14:textFill>
        </w:rPr>
        <w:t>|</w:t>
      </w:r>
      <w:r w:rsidR="00CD04E3" w:rsidRPr="00CD04E3">
        <w:rPr>
          <w:sz w:val="18"/>
          <w:szCs w:val="18"/>
        </w:rPr>
        <w:t xml:space="preserve"> (calculated as 2.67/6/1.05^3*.977*$</w:t>
      </w:r>
      <w:r w:rsidR="00EC5F4F" w:rsidRPr="0032129B">
        <w:rPr>
          <w:color w:val="000000"/>
          <w:spacing w:val="38"/>
          <w:sz w:val="18"/>
          <w:szCs w:val="18"/>
          <w:shd w:val="solid" w:color="000000" w:fill="000000"/>
          <w:fitText w:val="274" w:id="-662992125"/>
          <w14:textFill>
            <w14:solidFill>
              <w14:srgbClr w14:val="000000">
                <w14:alpha w14:val="100000"/>
              </w14:srgbClr>
            </w14:solidFill>
          </w14:textFill>
        </w:rPr>
        <w:t xml:space="preserve">|  </w:t>
      </w:r>
      <w:r w:rsidR="00EC5F4F" w:rsidRPr="0032129B">
        <w:rPr>
          <w:color w:val="000000"/>
          <w:spacing w:val="2"/>
          <w:sz w:val="18"/>
          <w:szCs w:val="18"/>
          <w:shd w:val="solid" w:color="000000" w:fill="000000"/>
          <w:fitText w:val="274" w:id="-662992125"/>
          <w14:textFill>
            <w14:solidFill>
              <w14:srgbClr w14:val="000000">
                <w14:alpha w14:val="100000"/>
              </w14:srgbClr>
            </w14:solidFill>
          </w14:textFill>
        </w:rPr>
        <w:t>|</w:t>
      </w:r>
      <w:r w:rsidR="00CD04E3" w:rsidRPr="00CD04E3">
        <w:rPr>
          <w:sz w:val="18"/>
          <w:szCs w:val="18"/>
        </w:rPr>
        <w:t xml:space="preserve">) was added to the discounted cost for DOS+CP arm (BG9, sheet ‘DOS+CP’). Cost was calculated as 2.67 weeks </w:t>
      </w:r>
      <w:r w:rsidR="00CD04E3" w:rsidRPr="00CD04E3">
        <w:rPr>
          <w:sz w:val="18"/>
          <w:szCs w:val="18"/>
        </w:rPr>
        <w:lastRenderedPageBreak/>
        <w:t>extra from a six weekly dosing cycle in the 4th year of treatment (therefore three instances of annual discounting of 5%) adjusted by the RDI for maintenance therapy of 97.7%.</w:t>
      </w:r>
    </w:p>
    <w:p w14:paraId="135E93CE" w14:textId="77777777" w:rsidR="00CD04E3" w:rsidRPr="00D16F9D" w:rsidRDefault="00CD04E3" w:rsidP="00CD04E3">
      <w:pPr>
        <w:pStyle w:val="TableNotes"/>
        <w:rPr>
          <w:sz w:val="18"/>
          <w:szCs w:val="18"/>
        </w:rPr>
      </w:pPr>
      <w:r>
        <w:rPr>
          <w:sz w:val="18"/>
          <w:szCs w:val="18"/>
        </w:rPr>
        <w:t xml:space="preserve">f </w:t>
      </w:r>
      <w:r w:rsidRPr="00D16F9D">
        <w:rPr>
          <w:sz w:val="18"/>
          <w:szCs w:val="18"/>
        </w:rPr>
        <w:t>Lenvatinib drug costs (Cell D68, sheet ‘Subsequent Tx’) multiplied by 0.68</w:t>
      </w:r>
    </w:p>
    <w:p w14:paraId="00FFC570" w14:textId="54D59522" w:rsidR="00CD04E3" w:rsidRDefault="00CD04E3" w:rsidP="00717E11">
      <w:pPr>
        <w:pStyle w:val="TableNotes"/>
        <w:rPr>
          <w:sz w:val="18"/>
          <w:szCs w:val="18"/>
        </w:rPr>
      </w:pPr>
      <w:r>
        <w:rPr>
          <w:sz w:val="18"/>
          <w:szCs w:val="18"/>
        </w:rPr>
        <w:t xml:space="preserve">g </w:t>
      </w:r>
      <w:r w:rsidRPr="00D16F9D">
        <w:rPr>
          <w:sz w:val="18"/>
          <w:szCs w:val="18"/>
        </w:rPr>
        <w:t xml:space="preserve">Weibull and Gompertz functions were more conservative for DOS+CP, but not used as these resulted in the OS curves crossing over. </w:t>
      </w:r>
    </w:p>
    <w:p w14:paraId="7BCB0661" w14:textId="77777777" w:rsidR="005C56BC" w:rsidRPr="009A6D58" w:rsidRDefault="005C56BC" w:rsidP="005C56BC">
      <w:pPr>
        <w:rPr>
          <w:rFonts w:ascii="Arial Narrow" w:hAnsi="Arial Narrow"/>
          <w:i/>
          <w:sz w:val="18"/>
          <w:szCs w:val="18"/>
        </w:rPr>
      </w:pPr>
      <w:r w:rsidRPr="009A6D58">
        <w:rPr>
          <w:rFonts w:ascii="Arial Narrow" w:hAnsi="Arial Narrow"/>
          <w:i/>
          <w:sz w:val="18"/>
          <w:szCs w:val="18"/>
        </w:rPr>
        <w:t xml:space="preserve">The redacted values correspond to the following ranges: </w:t>
      </w:r>
    </w:p>
    <w:p w14:paraId="36C0BCFC" w14:textId="336D6F6C" w:rsidR="005C56BC" w:rsidRPr="009A6D58" w:rsidRDefault="005C56BC" w:rsidP="005C56BC">
      <w:pPr>
        <w:rPr>
          <w:rFonts w:ascii="Arial Narrow" w:hAnsi="Arial Narrow"/>
          <w:i/>
          <w:sz w:val="18"/>
          <w:szCs w:val="18"/>
        </w:rPr>
      </w:pPr>
      <w:r w:rsidRPr="009A6D58">
        <w:rPr>
          <w:rFonts w:ascii="Arial Narrow" w:hAnsi="Arial Narrow"/>
          <w:i/>
          <w:sz w:val="18"/>
          <w:szCs w:val="18"/>
          <w:vertAlign w:val="superscript"/>
        </w:rPr>
        <w:t>1</w:t>
      </w:r>
      <w:r>
        <w:rPr>
          <w:rFonts w:ascii="Arial Narrow" w:hAnsi="Arial Narrow"/>
          <w:i/>
          <w:sz w:val="18"/>
          <w:szCs w:val="18"/>
        </w:rPr>
        <w:t xml:space="preserve"> </w:t>
      </w:r>
      <w:r w:rsidR="009826A3" w:rsidRPr="009826A3">
        <w:rPr>
          <w:rFonts w:ascii="Arial Narrow" w:hAnsi="Arial Narrow"/>
          <w:i/>
          <w:sz w:val="18"/>
          <w:szCs w:val="18"/>
        </w:rPr>
        <w:t>$55,000 to &lt; $75,000</w:t>
      </w:r>
    </w:p>
    <w:p w14:paraId="1B1EF23B" w14:textId="226FF476" w:rsidR="005C56BC" w:rsidRPr="009A6D58" w:rsidRDefault="005C56BC" w:rsidP="005C56BC">
      <w:pPr>
        <w:rPr>
          <w:rFonts w:ascii="Arial Narrow" w:hAnsi="Arial Narrow"/>
          <w:i/>
          <w:sz w:val="18"/>
          <w:szCs w:val="18"/>
        </w:rPr>
      </w:pPr>
      <w:r w:rsidRPr="009A6D58">
        <w:rPr>
          <w:rFonts w:ascii="Arial Narrow" w:hAnsi="Arial Narrow"/>
          <w:i/>
          <w:sz w:val="18"/>
          <w:szCs w:val="18"/>
          <w:vertAlign w:val="superscript"/>
        </w:rPr>
        <w:t>2</w:t>
      </w:r>
      <w:r>
        <w:rPr>
          <w:rFonts w:ascii="Arial Narrow" w:hAnsi="Arial Narrow"/>
          <w:i/>
          <w:sz w:val="18"/>
          <w:szCs w:val="18"/>
        </w:rPr>
        <w:t xml:space="preserve"> </w:t>
      </w:r>
      <w:r w:rsidR="00E50964" w:rsidRPr="00E50964">
        <w:rPr>
          <w:rFonts w:ascii="Arial Narrow" w:hAnsi="Arial Narrow"/>
          <w:i/>
          <w:sz w:val="18"/>
          <w:szCs w:val="18"/>
        </w:rPr>
        <w:t>$75,000 to &lt; $95,000</w:t>
      </w:r>
    </w:p>
    <w:p w14:paraId="47331F06" w14:textId="7C11A3FF" w:rsidR="005C56BC" w:rsidRPr="005C56BC" w:rsidRDefault="005C56BC" w:rsidP="005C56BC">
      <w:pPr>
        <w:spacing w:after="120"/>
        <w:rPr>
          <w:rFonts w:ascii="Arial Narrow" w:hAnsi="Arial Narrow"/>
          <w:i/>
          <w:sz w:val="18"/>
          <w:szCs w:val="18"/>
        </w:rPr>
      </w:pPr>
      <w:r w:rsidRPr="009A6D58">
        <w:rPr>
          <w:rFonts w:ascii="Arial Narrow" w:hAnsi="Arial Narrow"/>
          <w:i/>
          <w:sz w:val="18"/>
          <w:szCs w:val="18"/>
          <w:vertAlign w:val="superscript"/>
        </w:rPr>
        <w:t>3</w:t>
      </w:r>
      <w:r>
        <w:rPr>
          <w:rFonts w:ascii="Arial Narrow" w:hAnsi="Arial Narrow"/>
          <w:i/>
          <w:sz w:val="18"/>
          <w:szCs w:val="18"/>
        </w:rPr>
        <w:t xml:space="preserve"> </w:t>
      </w:r>
      <w:r w:rsidR="00635969" w:rsidRPr="00635969">
        <w:rPr>
          <w:rFonts w:ascii="Arial Narrow" w:hAnsi="Arial Narrow"/>
          <w:i/>
          <w:sz w:val="18"/>
          <w:szCs w:val="18"/>
        </w:rPr>
        <w:t>$45,000 to &lt; $55,000</w:t>
      </w:r>
    </w:p>
    <w:p w14:paraId="428897A2" w14:textId="3DEAEA3C" w:rsidR="00070349" w:rsidRPr="00BF318C" w:rsidRDefault="00070349" w:rsidP="00070349">
      <w:pPr>
        <w:pStyle w:val="3-BodyText"/>
      </w:pPr>
      <w:r w:rsidRPr="00BF318C">
        <w:t>Overall, the resubmission’s ICER in the base case was likely underestimated and favoured DOS+CP as:</w:t>
      </w:r>
    </w:p>
    <w:p w14:paraId="0D2DEE82" w14:textId="7481A690" w:rsidR="00070349" w:rsidRPr="00BF318C" w:rsidRDefault="00070349" w:rsidP="28D6B4D5">
      <w:pPr>
        <w:pStyle w:val="ListParagraph"/>
        <w:ind w:left="1134" w:hanging="425"/>
        <w:jc w:val="both"/>
      </w:pPr>
      <w:r w:rsidRPr="00BF318C">
        <w:t xml:space="preserve">The assumption of linear convergence in the resubmission had validity issues as it did not provide particularly conservative estimates for OS and was in fact more favourable for DOS+CP for PFS compared to the model without convergence </w:t>
      </w:r>
      <w:r w:rsidR="000F32D2" w:rsidRPr="00BF318C">
        <w:t xml:space="preserve">(see paragraph </w:t>
      </w:r>
      <w:r w:rsidR="00122AF8" w:rsidRPr="00BF318C">
        <w:fldChar w:fldCharType="begin"/>
      </w:r>
      <w:r w:rsidR="00122AF8" w:rsidRPr="00BF318C">
        <w:instrText xml:space="preserve"> REF _Ref190711732 \r \h </w:instrText>
      </w:r>
      <w:r w:rsidR="00BF318C">
        <w:instrText xml:space="preserve"> \* MERGEFORMAT </w:instrText>
      </w:r>
      <w:r w:rsidR="00122AF8" w:rsidRPr="00BF318C">
        <w:fldChar w:fldCharType="separate"/>
      </w:r>
      <w:r w:rsidR="006A3DD4">
        <w:t>6.54</w:t>
      </w:r>
      <w:r w:rsidR="00122AF8" w:rsidRPr="00BF318C">
        <w:fldChar w:fldCharType="end"/>
      </w:r>
      <w:r w:rsidR="00122AF8" w:rsidRPr="00BF318C">
        <w:t xml:space="preserve">). </w:t>
      </w:r>
      <w:r w:rsidRPr="00BF318C">
        <w:t>The convergence applied in the model was unlikely to have addressed uncertainty regarding long term incremental benefit of DOS+CP and differences in subsequent immunotherapy use between the model and in RUBY;</w:t>
      </w:r>
    </w:p>
    <w:p w14:paraId="36239DBC" w14:textId="6D34B9BE" w:rsidR="00070349" w:rsidRPr="00BF318C" w:rsidRDefault="00070349" w:rsidP="28D6B4D5">
      <w:pPr>
        <w:pStyle w:val="ListParagraph"/>
        <w:ind w:left="1134" w:hanging="425"/>
        <w:jc w:val="both"/>
      </w:pPr>
      <w:r w:rsidRPr="00BF318C">
        <w:t>The incremental OS and PFS benefit associated with DOS+CP compared to CP in pMMR patients used to inform the model was uncertain, given that RUBY did not report statistically significant benefits for OS or PFS in the pMMR subgroup as it was not part of the statistical analysis plan. In RUBY, the 95% confidence interval around the OS HR in pMMR patients (OS HR = 0.79, 95% CI 0.60, 1.04, nominal p-value = 0.0493) at IA2 includes 1.0</w:t>
      </w:r>
      <w:r w:rsidR="00FF4AC4">
        <w:t>. R</w:t>
      </w:r>
      <w:r w:rsidR="00D6514F" w:rsidRPr="00D6514F">
        <w:t>UBY was not powered to detect differences in the pMMR population as it was no</w:t>
      </w:r>
      <w:r w:rsidR="00794014">
        <w:t>t part</w:t>
      </w:r>
      <w:r w:rsidR="00FF4AC4">
        <w:t xml:space="preserve"> of the formal statistical plan and </w:t>
      </w:r>
      <w:r w:rsidRPr="00BF318C">
        <w:t>it may not have been reasonable to model any difference in OS between the DOS+CP arm and the CP arm;</w:t>
      </w:r>
    </w:p>
    <w:p w14:paraId="0F670B18" w14:textId="77777777" w:rsidR="00070349" w:rsidRPr="00BF318C" w:rsidRDefault="00070349" w:rsidP="00953CCD">
      <w:pPr>
        <w:pStyle w:val="ListParagraph"/>
        <w:numPr>
          <w:ilvl w:val="0"/>
          <w:numId w:val="9"/>
        </w:numPr>
        <w:ind w:left="1134" w:hanging="425"/>
        <w:jc w:val="both"/>
      </w:pPr>
      <w:r w:rsidRPr="00BF318C">
        <w:t>It was likely unreasonable that the model predicted that DOS+CP patients would also survive longer in the PD health states compared to CP patients, as a proportion of patients in the CP arm were able to have 2L PEM+LEN whereas patients in the DOS+CP arm would only be treated with 2L chemotherapy under the current PBS restrictions for 2L PEM+LEN. The PBAC has previously considered that 2L PEM+LEN provides, for some patients, a significant improvement in efficacy including an improvement in OS compared with chemotherapy (Paragraph 7.1, pembrolizumab PSD, March 2022 PBAC meeting) and as such, the</w:t>
      </w:r>
      <w:r w:rsidRPr="000A6914">
        <w:rPr>
          <w:iCs/>
        </w:rPr>
        <w:t xml:space="preserve"> </w:t>
      </w:r>
      <w:r w:rsidRPr="00BF318C">
        <w:t>inverse (longer survival in PD for CP only arm compared to DOS+CP arm) would be expected;</w:t>
      </w:r>
    </w:p>
    <w:p w14:paraId="7F214A5E" w14:textId="5DB917CC" w:rsidR="00070349" w:rsidRPr="00BF318C" w:rsidRDefault="00070349" w:rsidP="28D6B4D5">
      <w:pPr>
        <w:pStyle w:val="ListParagraph"/>
        <w:ind w:left="1134" w:hanging="425"/>
        <w:jc w:val="both"/>
      </w:pPr>
      <w:r w:rsidRPr="00BF318C">
        <w:t xml:space="preserve">Even though Norman 2023, which allowed mapping of EQ-5D-5L results from RUBY into Australian utilities, was a reasonable </w:t>
      </w:r>
      <w:r w:rsidR="005F565F" w:rsidRPr="00BF318C">
        <w:t>value set</w:t>
      </w:r>
      <w:r w:rsidRPr="00BF318C">
        <w:t xml:space="preserve"> for the utility mapping, the resultant utilities were generally higher than utilities used in published literature and previous PBAC considerations for DOS in 1L A/R dMMR EC. Using higher utility values based on Norman 2023 favoured DOS+CP as the model predicted that patients in the DOS+CP arm survived longer in both PF and PD health states compared to patients in the CP arm and introduced consistencies with previous PBAC considerations for DOS in 1L A/R dMMR EC;</w:t>
      </w:r>
    </w:p>
    <w:p w14:paraId="3B2EF042" w14:textId="22892492" w:rsidR="00070349" w:rsidRPr="00BF318C" w:rsidRDefault="00070349" w:rsidP="00953CCD">
      <w:pPr>
        <w:pStyle w:val="ListParagraph"/>
        <w:numPr>
          <w:ilvl w:val="0"/>
          <w:numId w:val="9"/>
        </w:numPr>
        <w:ind w:left="1134" w:hanging="425"/>
        <w:jc w:val="both"/>
      </w:pPr>
      <w:r w:rsidRPr="00BF318C">
        <w:lastRenderedPageBreak/>
        <w:t>The treatment duration of DOS may have been underestimated compared to the duration of treatment reported in RUBY at IA2</w:t>
      </w:r>
      <w:r w:rsidR="00C56748" w:rsidRPr="00BF318C">
        <w:t xml:space="preserve"> (see paragraph </w:t>
      </w:r>
      <w:r w:rsidR="00C56748" w:rsidRPr="00BF318C">
        <w:fldChar w:fldCharType="begin"/>
      </w:r>
      <w:r w:rsidR="00C56748" w:rsidRPr="00BF318C">
        <w:instrText xml:space="preserve"> REF _Ref190711948 \r \h </w:instrText>
      </w:r>
      <w:r w:rsidR="00BF318C">
        <w:instrText xml:space="preserve"> \* MERGEFORMAT </w:instrText>
      </w:r>
      <w:r w:rsidR="00C56748" w:rsidRPr="00BF318C">
        <w:fldChar w:fldCharType="separate"/>
      </w:r>
      <w:r w:rsidR="006A3DD4">
        <w:t>6.58</w:t>
      </w:r>
      <w:r w:rsidR="00C56748" w:rsidRPr="00BF318C">
        <w:fldChar w:fldCharType="end"/>
      </w:r>
      <w:proofErr w:type="gramStart"/>
      <w:r w:rsidR="00C56748" w:rsidRPr="00BF318C">
        <w:t>)</w:t>
      </w:r>
      <w:r w:rsidRPr="00BF318C">
        <w:t>;</w:t>
      </w:r>
      <w:proofErr w:type="gramEnd"/>
    </w:p>
    <w:p w14:paraId="12C3F46A" w14:textId="4B277F83" w:rsidR="00070349" w:rsidRPr="00BF318C" w:rsidRDefault="00070349" w:rsidP="28D6B4D5">
      <w:pPr>
        <w:pStyle w:val="ListParagraph"/>
        <w:ind w:left="1134" w:hanging="425"/>
        <w:jc w:val="both"/>
      </w:pPr>
      <w:r w:rsidRPr="00BF318C">
        <w:t>Assuming all 2L immunotherapy to be PEM+LEN when 32% of pMMR patients in the CP arm used 2L PEM monotherapy led to an overestimate of cost in the CP arm; and</w:t>
      </w:r>
    </w:p>
    <w:p w14:paraId="717E1EE1" w14:textId="710EE726" w:rsidR="00717E11" w:rsidRDefault="00070349" w:rsidP="28D6B4D5">
      <w:pPr>
        <w:pStyle w:val="ListParagraph"/>
        <w:ind w:left="1134" w:hanging="425"/>
        <w:jc w:val="both"/>
      </w:pPr>
      <w:r w:rsidRPr="00BF318C">
        <w:t>The time horizon may be optimistic given that pMMR patients appear to have worse outcomes than dMMR patients and a shorter time horizon may be more appropriate.</w:t>
      </w:r>
    </w:p>
    <w:p w14:paraId="2A3E4F21" w14:textId="16CEE104" w:rsidR="00025E7E" w:rsidRPr="000A6914" w:rsidRDefault="00025E7E" w:rsidP="00025E7E">
      <w:pPr>
        <w:pStyle w:val="3-BodyText"/>
        <w:rPr>
          <w:iCs/>
        </w:rPr>
      </w:pPr>
      <w:bookmarkStart w:id="71" w:name="_Ref195712616"/>
      <w:r w:rsidRPr="000A6914">
        <w:rPr>
          <w:iCs/>
        </w:rPr>
        <w:t xml:space="preserve">The ESC </w:t>
      </w:r>
      <w:r w:rsidR="007B2FE7" w:rsidRPr="000A6914">
        <w:rPr>
          <w:iCs/>
        </w:rPr>
        <w:t>considered</w:t>
      </w:r>
      <w:r w:rsidR="00146168" w:rsidRPr="000A6914">
        <w:rPr>
          <w:iCs/>
        </w:rPr>
        <w:t xml:space="preserve"> the most conservative scenario suggested by the evaluation and accepted in the PSCR, which assumes the same rate of change in PFS and OS in both treatment arms</w:t>
      </w:r>
      <w:r w:rsidR="007B2FE7" w:rsidRPr="000A6914">
        <w:rPr>
          <w:iCs/>
        </w:rPr>
        <w:t>,</w:t>
      </w:r>
      <w:r w:rsidR="00146168" w:rsidRPr="000A6914">
        <w:rPr>
          <w:iCs/>
        </w:rPr>
        <w:t xml:space="preserve"> </w:t>
      </w:r>
      <w:r w:rsidR="007B2FE7" w:rsidRPr="000A6914">
        <w:rPr>
          <w:iCs/>
        </w:rPr>
        <w:t>was</w:t>
      </w:r>
      <w:r w:rsidR="00146168" w:rsidRPr="000A6914">
        <w:rPr>
          <w:iCs/>
        </w:rPr>
        <w:t xml:space="preserve"> a reasonable alternative base case for the economic model</w:t>
      </w:r>
      <w:r w:rsidR="00BB48D8" w:rsidRPr="000A6914">
        <w:rPr>
          <w:iCs/>
        </w:rPr>
        <w:t>.</w:t>
      </w:r>
      <w:bookmarkEnd w:id="71"/>
    </w:p>
    <w:p w14:paraId="11CB5329" w14:textId="77777777" w:rsidR="002D55DE" w:rsidRPr="000A6914" w:rsidRDefault="002D55DE" w:rsidP="002D55DE">
      <w:pPr>
        <w:pStyle w:val="3-BodyText"/>
        <w:rPr>
          <w:iCs/>
        </w:rPr>
      </w:pPr>
      <w:r w:rsidRPr="000A6914">
        <w:rPr>
          <w:iCs/>
        </w:rPr>
        <w:t xml:space="preserve">The ESC noted that the KM truncation points applied in the model, based on median follow-up time, occurred when a relatively large proportion of patients remained alive. ESC advised that the use of the </w:t>
      </w:r>
      <w:proofErr w:type="spellStart"/>
      <w:r w:rsidRPr="000A6914">
        <w:rPr>
          <w:iCs/>
        </w:rPr>
        <w:t>Gebski</w:t>
      </w:r>
      <w:proofErr w:type="spellEnd"/>
      <w:r w:rsidRPr="000A6914">
        <w:rPr>
          <w:iCs/>
        </w:rPr>
        <w:t xml:space="preserve"> criterion to determine the KM truncation points would be more appropriate. </w:t>
      </w:r>
    </w:p>
    <w:p w14:paraId="4041F7F4" w14:textId="0B718245" w:rsidR="002D55DE" w:rsidRPr="000A6914" w:rsidRDefault="002D55DE" w:rsidP="002D55DE">
      <w:pPr>
        <w:pStyle w:val="3-BodyText"/>
        <w:rPr>
          <w:iCs/>
        </w:rPr>
      </w:pPr>
      <w:r w:rsidRPr="000A6914">
        <w:rPr>
          <w:iCs/>
        </w:rPr>
        <w:t xml:space="preserve">The ESC </w:t>
      </w:r>
      <w:r w:rsidR="00D9293B" w:rsidRPr="000A6914">
        <w:rPr>
          <w:iCs/>
        </w:rPr>
        <w:t xml:space="preserve">noted the PSCR considered the revised base case ICER </w:t>
      </w:r>
      <w:r w:rsidR="007A304A" w:rsidRPr="000A6914">
        <w:rPr>
          <w:iCs/>
        </w:rPr>
        <w:t xml:space="preserve">of </w:t>
      </w:r>
      <w:r w:rsidR="005D089E" w:rsidRPr="005D089E">
        <w:rPr>
          <w:iCs/>
        </w:rPr>
        <w:t>$75,000 to &lt; $95,000</w:t>
      </w:r>
      <w:r w:rsidR="007A304A" w:rsidRPr="000A6914">
        <w:rPr>
          <w:iCs/>
        </w:rPr>
        <w:t>/QALY was within the range previously recommended for PEM+LEN in 2L A/R EC ($75,000</w:t>
      </w:r>
      <w:r w:rsidR="005D089E">
        <w:rPr>
          <w:iCs/>
        </w:rPr>
        <w:t> </w:t>
      </w:r>
      <w:r w:rsidR="007A304A" w:rsidRPr="000A6914">
        <w:rPr>
          <w:iCs/>
        </w:rPr>
        <w:t>to</w:t>
      </w:r>
      <w:r w:rsidR="005D089E">
        <w:rPr>
          <w:iCs/>
        </w:rPr>
        <w:t> </w:t>
      </w:r>
      <w:r w:rsidR="007A304A" w:rsidRPr="000A6914">
        <w:rPr>
          <w:iCs/>
        </w:rPr>
        <w:t>&lt;</w:t>
      </w:r>
      <w:r w:rsidR="005D089E">
        <w:rPr>
          <w:iCs/>
        </w:rPr>
        <w:t> </w:t>
      </w:r>
      <w:r w:rsidR="007A304A" w:rsidRPr="000A6914">
        <w:rPr>
          <w:iCs/>
        </w:rPr>
        <w:t xml:space="preserve">$95,000/QALY). The ESC </w:t>
      </w:r>
      <w:r w:rsidRPr="000A6914">
        <w:rPr>
          <w:iCs/>
        </w:rPr>
        <w:t xml:space="preserve">considered </w:t>
      </w:r>
      <w:r w:rsidR="00F051A5" w:rsidRPr="000A6914">
        <w:rPr>
          <w:iCs/>
        </w:rPr>
        <w:t xml:space="preserve">comparability of </w:t>
      </w:r>
      <w:r w:rsidR="00A12931" w:rsidRPr="000A6914">
        <w:rPr>
          <w:iCs/>
        </w:rPr>
        <w:t>the revised base case</w:t>
      </w:r>
      <w:r w:rsidRPr="000A6914">
        <w:rPr>
          <w:iCs/>
        </w:rPr>
        <w:t xml:space="preserve"> to the November 2023 dMMR model</w:t>
      </w:r>
      <w:r w:rsidR="003C1716" w:rsidRPr="000A6914">
        <w:rPr>
          <w:iCs/>
        </w:rPr>
        <w:t xml:space="preserve"> </w:t>
      </w:r>
      <w:r w:rsidR="00BA13EA" w:rsidRPr="000A6914">
        <w:rPr>
          <w:iCs/>
        </w:rPr>
        <w:t>was more r</w:t>
      </w:r>
      <w:r w:rsidR="00CF396B" w:rsidRPr="000A6914">
        <w:rPr>
          <w:iCs/>
        </w:rPr>
        <w:t>e</w:t>
      </w:r>
      <w:r w:rsidR="00BA13EA" w:rsidRPr="000A6914">
        <w:rPr>
          <w:iCs/>
        </w:rPr>
        <w:t>levant</w:t>
      </w:r>
      <w:r w:rsidR="00CF396B" w:rsidRPr="000A6914">
        <w:rPr>
          <w:iCs/>
        </w:rPr>
        <w:t xml:space="preserve">. This </w:t>
      </w:r>
      <w:r w:rsidR="003C1716" w:rsidRPr="000A6914">
        <w:rPr>
          <w:iCs/>
        </w:rPr>
        <w:t>would require</w:t>
      </w:r>
      <w:r w:rsidR="00C73F1A" w:rsidRPr="000A6914">
        <w:rPr>
          <w:iCs/>
        </w:rPr>
        <w:t xml:space="preserve"> </w:t>
      </w:r>
      <w:r w:rsidRPr="000A6914">
        <w:rPr>
          <w:iCs/>
        </w:rPr>
        <w:t xml:space="preserve">the dMMR cohort data </w:t>
      </w:r>
      <w:r w:rsidR="00D9293B" w:rsidRPr="000A6914">
        <w:rPr>
          <w:iCs/>
        </w:rPr>
        <w:t xml:space="preserve">being </w:t>
      </w:r>
      <w:r w:rsidRPr="000A6914">
        <w:rPr>
          <w:iCs/>
        </w:rPr>
        <w:t xml:space="preserve">applied to the current </w:t>
      </w:r>
      <w:r w:rsidR="00C73F1A" w:rsidRPr="000A6914">
        <w:rPr>
          <w:iCs/>
        </w:rPr>
        <w:t>pMMR</w:t>
      </w:r>
      <w:r w:rsidR="006E59A0" w:rsidRPr="000A6914">
        <w:rPr>
          <w:iCs/>
        </w:rPr>
        <w:t xml:space="preserve"> </w:t>
      </w:r>
      <w:r w:rsidRPr="000A6914">
        <w:rPr>
          <w:iCs/>
        </w:rPr>
        <w:t>model</w:t>
      </w:r>
      <w:r w:rsidR="000E5FB9" w:rsidRPr="000A6914">
        <w:rPr>
          <w:iCs/>
        </w:rPr>
        <w:t xml:space="preserve"> given the model changes in this </w:t>
      </w:r>
      <w:r w:rsidR="00F066DE" w:rsidRPr="000A6914">
        <w:rPr>
          <w:iCs/>
        </w:rPr>
        <w:t>resubmission</w:t>
      </w:r>
      <w:r w:rsidR="006E59A0" w:rsidRPr="000A6914">
        <w:rPr>
          <w:iCs/>
        </w:rPr>
        <w:t>;</w:t>
      </w:r>
      <w:r w:rsidRPr="000A6914">
        <w:rPr>
          <w:iCs/>
        </w:rPr>
        <w:t xml:space="preserve"> the </w:t>
      </w:r>
      <w:r w:rsidR="006E59A0" w:rsidRPr="000A6914">
        <w:rPr>
          <w:iCs/>
        </w:rPr>
        <w:t xml:space="preserve">dMMR </w:t>
      </w:r>
      <w:r w:rsidRPr="000A6914">
        <w:rPr>
          <w:iCs/>
        </w:rPr>
        <w:t xml:space="preserve">ICER reduced from </w:t>
      </w:r>
      <w:r w:rsidR="008237B5" w:rsidRPr="008237B5">
        <w:rPr>
          <w:iCs/>
        </w:rPr>
        <w:t>$55,000 to &lt; $75,000</w:t>
      </w:r>
      <w:r w:rsidR="008237B5">
        <w:rPr>
          <w:iCs/>
        </w:rPr>
        <w:t xml:space="preserve"> </w:t>
      </w:r>
      <w:r w:rsidRPr="000A6914">
        <w:rPr>
          <w:iCs/>
        </w:rPr>
        <w:t xml:space="preserve">to </w:t>
      </w:r>
      <w:r w:rsidR="00545E16" w:rsidRPr="00545E16">
        <w:rPr>
          <w:iCs/>
        </w:rPr>
        <w:t>$45,000 to &lt; $55,000</w:t>
      </w:r>
      <w:r w:rsidRPr="000A6914">
        <w:rPr>
          <w:iCs/>
        </w:rPr>
        <w:t>/QALY</w:t>
      </w:r>
      <w:r w:rsidR="006E59A0" w:rsidRPr="000A6914">
        <w:rPr>
          <w:iCs/>
        </w:rPr>
        <w:t xml:space="preserve"> in this scenario</w:t>
      </w:r>
      <w:r w:rsidRPr="000A6914">
        <w:rPr>
          <w:iCs/>
        </w:rPr>
        <w:t xml:space="preserve">. </w:t>
      </w:r>
    </w:p>
    <w:p w14:paraId="7B41A682" w14:textId="66362F73" w:rsidR="003769DC" w:rsidRPr="00B8008C" w:rsidRDefault="003769DC" w:rsidP="00B8008C">
      <w:pPr>
        <w:pStyle w:val="3-BodyText"/>
        <w:rPr>
          <w:iCs/>
        </w:rPr>
      </w:pPr>
      <w:bookmarkStart w:id="72" w:name="_Ref195712623"/>
      <w:r w:rsidRPr="000A6914">
        <w:rPr>
          <w:iCs/>
        </w:rPr>
        <w:t xml:space="preserve">The ESC considered additional sensitivity analyses </w:t>
      </w:r>
      <w:r w:rsidR="00F955E5" w:rsidRPr="000A6914">
        <w:rPr>
          <w:iCs/>
        </w:rPr>
        <w:t xml:space="preserve">using the revised base case </w:t>
      </w:r>
      <w:r w:rsidRPr="000A6914">
        <w:rPr>
          <w:iCs/>
        </w:rPr>
        <w:t>may be informative</w:t>
      </w:r>
      <w:r w:rsidR="00F955E5" w:rsidRPr="000A6914">
        <w:rPr>
          <w:iCs/>
        </w:rPr>
        <w:t xml:space="preserve"> (see </w:t>
      </w:r>
      <w:r w:rsidR="0005259D" w:rsidRPr="000A6914">
        <w:rPr>
          <w:iCs/>
        </w:rPr>
        <w:fldChar w:fldCharType="begin"/>
      </w:r>
      <w:r w:rsidR="0005259D" w:rsidRPr="000A6914">
        <w:rPr>
          <w:iCs/>
        </w:rPr>
        <w:instrText xml:space="preserve"> REF _Ref195714059 \h  \* MERGEFORMAT </w:instrText>
      </w:r>
      <w:r w:rsidR="0005259D" w:rsidRPr="000A6914">
        <w:rPr>
          <w:iCs/>
        </w:rPr>
      </w:r>
      <w:r w:rsidR="0005259D" w:rsidRPr="000A6914">
        <w:rPr>
          <w:iCs/>
        </w:rPr>
        <w:fldChar w:fldCharType="separate"/>
      </w:r>
      <w:r w:rsidR="006A3DD4" w:rsidRPr="006A3DD4">
        <w:rPr>
          <w:iCs/>
        </w:rPr>
        <w:t xml:space="preserve">Table </w:t>
      </w:r>
      <w:r w:rsidR="006A3DD4" w:rsidRPr="006A3DD4">
        <w:rPr>
          <w:iCs/>
          <w:noProof/>
        </w:rPr>
        <w:t>15</w:t>
      </w:r>
      <w:r w:rsidR="0005259D" w:rsidRPr="000A6914">
        <w:rPr>
          <w:iCs/>
        </w:rPr>
        <w:fldChar w:fldCharType="end"/>
      </w:r>
      <w:r w:rsidR="0005259D" w:rsidRPr="000A6914">
        <w:rPr>
          <w:iCs/>
        </w:rPr>
        <w:t>)</w:t>
      </w:r>
      <w:r w:rsidR="00DA7C8A" w:rsidRPr="000A6914">
        <w:rPr>
          <w:iCs/>
        </w:rPr>
        <w:t>:</w:t>
      </w:r>
    </w:p>
    <w:p w14:paraId="3E4208D7" w14:textId="405D7378" w:rsidR="0005259D" w:rsidRPr="00D16F9D" w:rsidRDefault="0005259D" w:rsidP="00476531">
      <w:pPr>
        <w:pStyle w:val="Caption"/>
        <w:rPr>
          <w:b w:val="0"/>
          <w:bCs w:val="0"/>
          <w:szCs w:val="20"/>
        </w:rPr>
      </w:pPr>
      <w:bookmarkStart w:id="73" w:name="_Ref195714059"/>
      <w:bookmarkStart w:id="74" w:name="_Ref195714053"/>
      <w:r w:rsidRPr="00D16F9D">
        <w:lastRenderedPageBreak/>
        <w:t xml:space="preserve">Table </w:t>
      </w:r>
      <w:r w:rsidR="00DF038F">
        <w:fldChar w:fldCharType="begin"/>
      </w:r>
      <w:r w:rsidR="00DF038F">
        <w:instrText xml:space="preserve"> SEQ Table \* ARABIC </w:instrText>
      </w:r>
      <w:r w:rsidR="00DF038F">
        <w:fldChar w:fldCharType="separate"/>
      </w:r>
      <w:r w:rsidR="006A3DD4">
        <w:rPr>
          <w:noProof/>
        </w:rPr>
        <w:t>15</w:t>
      </w:r>
      <w:r w:rsidR="00DF038F">
        <w:rPr>
          <w:noProof/>
        </w:rPr>
        <w:fldChar w:fldCharType="end"/>
      </w:r>
      <w:bookmarkEnd w:id="73"/>
      <w:r w:rsidRPr="00D16F9D">
        <w:t>:</w:t>
      </w:r>
      <w:r>
        <w:t xml:space="preserve"> </w:t>
      </w:r>
      <w:r w:rsidRPr="00D16F9D">
        <w:rPr>
          <w:szCs w:val="20"/>
        </w:rPr>
        <w:t xml:space="preserve">Univariate </w:t>
      </w:r>
      <w:r>
        <w:rPr>
          <w:szCs w:val="20"/>
        </w:rPr>
        <w:t xml:space="preserve">and multivariate </w:t>
      </w:r>
      <w:r w:rsidRPr="00D16F9D">
        <w:rPr>
          <w:szCs w:val="20"/>
        </w:rPr>
        <w:t xml:space="preserve">sensitivity analysis </w:t>
      </w:r>
      <w:r>
        <w:rPr>
          <w:szCs w:val="20"/>
        </w:rPr>
        <w:t>around the economic evaluation</w:t>
      </w:r>
      <w:bookmarkEnd w:id="74"/>
    </w:p>
    <w:tbl>
      <w:tblPr>
        <w:tblW w:w="5047" w:type="pct"/>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0" w:type="dxa"/>
          <w:right w:w="0" w:type="dxa"/>
        </w:tblCellMar>
        <w:tblLook w:val="04A0" w:firstRow="1" w:lastRow="0" w:firstColumn="1" w:lastColumn="0" w:noHBand="0" w:noVBand="1"/>
      </w:tblPr>
      <w:tblGrid>
        <w:gridCol w:w="5185"/>
        <w:gridCol w:w="1007"/>
        <w:gridCol w:w="885"/>
        <w:gridCol w:w="1007"/>
        <w:gridCol w:w="1018"/>
      </w:tblGrid>
      <w:tr w:rsidR="0005259D" w:rsidRPr="00E6389F" w14:paraId="54BCF3BC" w14:textId="77777777" w:rsidTr="0005259D">
        <w:trPr>
          <w:trHeight w:val="20"/>
          <w:tblHeader/>
        </w:trPr>
        <w:tc>
          <w:tcPr>
            <w:tcW w:w="2848" w:type="pct"/>
            <w:tcMar>
              <w:top w:w="0" w:type="dxa"/>
              <w:left w:w="108" w:type="dxa"/>
              <w:bottom w:w="0" w:type="dxa"/>
              <w:right w:w="108" w:type="dxa"/>
            </w:tcMar>
            <w:vAlign w:val="center"/>
            <w:hideMark/>
          </w:tcPr>
          <w:p w14:paraId="717392FF" w14:textId="77777777" w:rsidR="0005259D" w:rsidRPr="00E6389F" w:rsidRDefault="0005259D" w:rsidP="00476531">
            <w:pPr>
              <w:keepNext/>
              <w:keepLines/>
              <w:rPr>
                <w:rFonts w:ascii="Arial Narrow" w:hAnsi="Arial Narrow"/>
                <w:b/>
                <w:bCs/>
                <w:sz w:val="20"/>
                <w:szCs w:val="20"/>
                <w:lang w:eastAsia="en-US"/>
              </w:rPr>
            </w:pPr>
            <w:bookmarkStart w:id="75" w:name="_Ref195713049"/>
            <w:r w:rsidRPr="00E6389F">
              <w:rPr>
                <w:rFonts w:ascii="Arial Narrow" w:hAnsi="Arial Narrow"/>
                <w:b/>
                <w:bCs/>
                <w:sz w:val="20"/>
                <w:szCs w:val="20"/>
                <w:lang w:eastAsia="en-US"/>
              </w:rPr>
              <w:t>Univariate sensitivity analyses</w:t>
            </w:r>
          </w:p>
        </w:tc>
        <w:tc>
          <w:tcPr>
            <w:tcW w:w="553" w:type="pct"/>
            <w:tcMar>
              <w:top w:w="0" w:type="dxa"/>
              <w:left w:w="108" w:type="dxa"/>
              <w:bottom w:w="0" w:type="dxa"/>
              <w:right w:w="108" w:type="dxa"/>
            </w:tcMar>
            <w:vAlign w:val="center"/>
            <w:hideMark/>
          </w:tcPr>
          <w:p w14:paraId="79DB4362" w14:textId="77777777" w:rsidR="0005259D" w:rsidRPr="00E6389F" w:rsidRDefault="0005259D" w:rsidP="00476531">
            <w:pPr>
              <w:keepNext/>
              <w:keepLines/>
              <w:rPr>
                <w:rFonts w:ascii="Arial Narrow" w:hAnsi="Arial Narrow"/>
                <w:b/>
                <w:bCs/>
                <w:sz w:val="20"/>
                <w:szCs w:val="20"/>
                <w:lang w:eastAsia="en-US"/>
              </w:rPr>
            </w:pPr>
            <w:r w:rsidRPr="00E6389F">
              <w:rPr>
                <w:rFonts w:ascii="Arial Narrow" w:hAnsi="Arial Narrow"/>
                <w:b/>
                <w:bCs/>
                <w:sz w:val="20"/>
                <w:szCs w:val="20"/>
                <w:lang w:eastAsia="en-US"/>
              </w:rPr>
              <w:t>Incr. cost</w:t>
            </w:r>
          </w:p>
        </w:tc>
        <w:tc>
          <w:tcPr>
            <w:tcW w:w="486" w:type="pct"/>
            <w:tcMar>
              <w:top w:w="0" w:type="dxa"/>
              <w:left w:w="108" w:type="dxa"/>
              <w:bottom w:w="0" w:type="dxa"/>
              <w:right w:w="108" w:type="dxa"/>
            </w:tcMar>
            <w:vAlign w:val="center"/>
            <w:hideMark/>
          </w:tcPr>
          <w:p w14:paraId="6BB50574" w14:textId="77777777" w:rsidR="0005259D" w:rsidRPr="00E6389F" w:rsidRDefault="0005259D" w:rsidP="00476531">
            <w:pPr>
              <w:keepNext/>
              <w:keepLines/>
              <w:rPr>
                <w:rFonts w:ascii="Arial Narrow" w:hAnsi="Arial Narrow"/>
                <w:b/>
                <w:bCs/>
                <w:sz w:val="20"/>
                <w:szCs w:val="20"/>
                <w:lang w:eastAsia="en-US"/>
              </w:rPr>
            </w:pPr>
            <w:r w:rsidRPr="00E6389F">
              <w:rPr>
                <w:rFonts w:ascii="Arial Narrow" w:hAnsi="Arial Narrow"/>
                <w:b/>
                <w:bCs/>
                <w:sz w:val="20"/>
                <w:szCs w:val="20"/>
                <w:lang w:eastAsia="en-US"/>
              </w:rPr>
              <w:t>Incr. QALYs</w:t>
            </w:r>
          </w:p>
        </w:tc>
        <w:tc>
          <w:tcPr>
            <w:tcW w:w="553" w:type="pct"/>
            <w:tcMar>
              <w:top w:w="0" w:type="dxa"/>
              <w:left w:w="108" w:type="dxa"/>
              <w:bottom w:w="0" w:type="dxa"/>
              <w:right w:w="108" w:type="dxa"/>
            </w:tcMar>
            <w:vAlign w:val="center"/>
            <w:hideMark/>
          </w:tcPr>
          <w:p w14:paraId="1A9F20EA" w14:textId="77777777" w:rsidR="0005259D" w:rsidRPr="00E6389F" w:rsidRDefault="0005259D" w:rsidP="00476531">
            <w:pPr>
              <w:keepNext/>
              <w:keepLines/>
              <w:rPr>
                <w:rFonts w:ascii="Arial Narrow" w:hAnsi="Arial Narrow"/>
                <w:b/>
                <w:bCs/>
                <w:sz w:val="20"/>
                <w:szCs w:val="20"/>
                <w:lang w:eastAsia="en-US"/>
              </w:rPr>
            </w:pPr>
            <w:r w:rsidRPr="00E6389F">
              <w:rPr>
                <w:rFonts w:ascii="Arial Narrow" w:hAnsi="Arial Narrow"/>
                <w:b/>
                <w:bCs/>
                <w:sz w:val="20"/>
                <w:szCs w:val="20"/>
                <w:lang w:eastAsia="en-US"/>
              </w:rPr>
              <w:t>ICER</w:t>
            </w:r>
          </w:p>
        </w:tc>
        <w:tc>
          <w:tcPr>
            <w:tcW w:w="559" w:type="pct"/>
            <w:tcMar>
              <w:top w:w="0" w:type="dxa"/>
              <w:left w:w="108" w:type="dxa"/>
              <w:bottom w:w="0" w:type="dxa"/>
              <w:right w:w="108" w:type="dxa"/>
            </w:tcMar>
            <w:vAlign w:val="center"/>
            <w:hideMark/>
          </w:tcPr>
          <w:p w14:paraId="65BE6887" w14:textId="77777777" w:rsidR="0005259D" w:rsidRPr="00E6389F" w:rsidRDefault="0005259D" w:rsidP="00476531">
            <w:pPr>
              <w:keepNext/>
              <w:keepLines/>
              <w:rPr>
                <w:rFonts w:ascii="Arial Narrow" w:hAnsi="Arial Narrow"/>
                <w:b/>
                <w:bCs/>
                <w:sz w:val="20"/>
                <w:szCs w:val="20"/>
                <w:lang w:eastAsia="en-US"/>
              </w:rPr>
            </w:pPr>
            <w:r w:rsidRPr="00E6389F">
              <w:rPr>
                <w:rFonts w:ascii="Arial Narrow" w:hAnsi="Arial Narrow"/>
                <w:b/>
                <w:bCs/>
                <w:sz w:val="20"/>
                <w:szCs w:val="20"/>
                <w:lang w:eastAsia="en-US"/>
              </w:rPr>
              <w:t>% Difference</w:t>
            </w:r>
          </w:p>
        </w:tc>
      </w:tr>
      <w:tr w:rsidR="0005259D" w:rsidRPr="00E6389F" w14:paraId="6977C9E7" w14:textId="77777777" w:rsidTr="0005259D">
        <w:trPr>
          <w:trHeight w:val="20"/>
        </w:trPr>
        <w:tc>
          <w:tcPr>
            <w:tcW w:w="2848" w:type="pct"/>
            <w:tcMar>
              <w:top w:w="0" w:type="dxa"/>
              <w:left w:w="108" w:type="dxa"/>
              <w:bottom w:w="0" w:type="dxa"/>
              <w:right w:w="108" w:type="dxa"/>
            </w:tcMar>
            <w:vAlign w:val="center"/>
            <w:hideMark/>
          </w:tcPr>
          <w:p w14:paraId="6FDF5454" w14:textId="77777777" w:rsidR="0005259D" w:rsidRPr="00E6389F" w:rsidRDefault="0005259D" w:rsidP="00476531">
            <w:pPr>
              <w:keepNext/>
              <w:keepLines/>
              <w:rPr>
                <w:rFonts w:ascii="Arial Narrow" w:hAnsi="Arial Narrow"/>
                <w:b/>
                <w:bCs/>
                <w:sz w:val="20"/>
                <w:szCs w:val="20"/>
                <w:lang w:eastAsia="en-US"/>
              </w:rPr>
            </w:pPr>
            <w:r w:rsidRPr="00E6389F">
              <w:rPr>
                <w:rFonts w:ascii="Arial Narrow" w:hAnsi="Arial Narrow"/>
                <w:b/>
                <w:bCs/>
                <w:sz w:val="20"/>
                <w:szCs w:val="20"/>
              </w:rPr>
              <w:t>PSCR Base case - Convergence assuming same rate of change (i.e. apply PFS and OS from CP for DOS+CP) after 3 years</w:t>
            </w:r>
          </w:p>
        </w:tc>
        <w:tc>
          <w:tcPr>
            <w:tcW w:w="553" w:type="pct"/>
            <w:tcMar>
              <w:top w:w="0" w:type="dxa"/>
              <w:left w:w="108" w:type="dxa"/>
              <w:bottom w:w="0" w:type="dxa"/>
              <w:right w:w="108" w:type="dxa"/>
            </w:tcMar>
            <w:vAlign w:val="center"/>
            <w:hideMark/>
          </w:tcPr>
          <w:p w14:paraId="65B2FCF8" w14:textId="6E7D5891" w:rsidR="0005259D" w:rsidRPr="00E6389F" w:rsidRDefault="0005259D" w:rsidP="00476531">
            <w:pPr>
              <w:keepNext/>
              <w:keepLines/>
              <w:rPr>
                <w:rFonts w:ascii="Arial Narrow" w:hAnsi="Arial Narrow"/>
                <w:b/>
                <w:bCs/>
                <w:sz w:val="20"/>
                <w:szCs w:val="20"/>
                <w:lang w:eastAsia="en-US"/>
              </w:rPr>
            </w:pPr>
            <w:r w:rsidRPr="00E6389F">
              <w:rPr>
                <w:rFonts w:ascii="Arial Narrow" w:hAnsi="Arial Narrow"/>
                <w:b/>
                <w:bCs/>
                <w:sz w:val="20"/>
                <w:szCs w:val="20"/>
                <w:lang w:eastAsia="en-US"/>
              </w:rPr>
              <w:t>$</w:t>
            </w:r>
            <w:r w:rsidR="00EC5F4F" w:rsidRPr="00EC5F4F">
              <w:rPr>
                <w:rFonts w:ascii="Arial Narrow" w:hAnsi="Arial Narrow"/>
                <w:b/>
                <w:bCs/>
                <w:color w:val="000000"/>
                <w:spacing w:val="12"/>
                <w:sz w:val="20"/>
                <w:szCs w:val="20"/>
                <w:shd w:val="solid" w:color="000000" w:fill="000000"/>
                <w:fitText w:val="340" w:id="-662992124"/>
                <w:lang w:eastAsia="en-US"/>
                <w14:textFill>
                  <w14:solidFill>
                    <w14:srgbClr w14:val="000000">
                      <w14:alpha w14:val="100000"/>
                    </w14:srgbClr>
                  </w14:solidFill>
                </w14:textFill>
              </w:rPr>
              <w:t>||  |</w:t>
            </w:r>
            <w:r w:rsidR="00EC5F4F" w:rsidRPr="00EC5F4F">
              <w:rPr>
                <w:rFonts w:ascii="Arial Narrow" w:hAnsi="Arial Narrow"/>
                <w:b/>
                <w:bCs/>
                <w:color w:val="000000"/>
                <w:spacing w:val="5"/>
                <w:sz w:val="20"/>
                <w:szCs w:val="20"/>
                <w:shd w:val="solid" w:color="000000" w:fill="000000"/>
                <w:fitText w:val="340" w:id="-662992124"/>
                <w:lang w:eastAsia="en-US"/>
                <w14:textFill>
                  <w14:solidFill>
                    <w14:srgbClr w14:val="000000">
                      <w14:alpha w14:val="100000"/>
                    </w14:srgbClr>
                  </w14:solidFill>
                </w14:textFill>
              </w:rPr>
              <w:t>|</w:t>
            </w:r>
          </w:p>
        </w:tc>
        <w:tc>
          <w:tcPr>
            <w:tcW w:w="486" w:type="pct"/>
            <w:tcMar>
              <w:top w:w="0" w:type="dxa"/>
              <w:left w:w="108" w:type="dxa"/>
              <w:bottom w:w="0" w:type="dxa"/>
              <w:right w:w="108" w:type="dxa"/>
            </w:tcMar>
            <w:vAlign w:val="center"/>
            <w:hideMark/>
          </w:tcPr>
          <w:p w14:paraId="1E9FAA03" w14:textId="77777777" w:rsidR="0005259D" w:rsidRPr="00E6389F" w:rsidRDefault="0005259D" w:rsidP="00476531">
            <w:pPr>
              <w:keepNext/>
              <w:keepLines/>
              <w:rPr>
                <w:rFonts w:ascii="Arial Narrow" w:hAnsi="Arial Narrow"/>
                <w:b/>
                <w:bCs/>
                <w:sz w:val="20"/>
                <w:szCs w:val="20"/>
                <w:lang w:eastAsia="en-US"/>
              </w:rPr>
            </w:pPr>
            <w:r w:rsidRPr="00E6389F">
              <w:rPr>
                <w:rFonts w:ascii="Arial Narrow" w:hAnsi="Arial Narrow"/>
                <w:b/>
                <w:bCs/>
                <w:sz w:val="20"/>
                <w:szCs w:val="20"/>
                <w:lang w:eastAsia="en-US"/>
              </w:rPr>
              <w:t>0.3152</w:t>
            </w:r>
          </w:p>
        </w:tc>
        <w:tc>
          <w:tcPr>
            <w:tcW w:w="553" w:type="pct"/>
            <w:tcMar>
              <w:top w:w="0" w:type="dxa"/>
              <w:left w:w="108" w:type="dxa"/>
              <w:bottom w:w="0" w:type="dxa"/>
              <w:right w:w="108" w:type="dxa"/>
            </w:tcMar>
            <w:vAlign w:val="center"/>
            <w:hideMark/>
          </w:tcPr>
          <w:p w14:paraId="6E49E87D" w14:textId="1C259785" w:rsidR="0005259D" w:rsidRPr="00B8008C" w:rsidRDefault="0005259D" w:rsidP="00476531">
            <w:pPr>
              <w:keepNext/>
              <w:keepLines/>
              <w:rPr>
                <w:rFonts w:ascii="Arial Narrow" w:hAnsi="Arial Narrow"/>
                <w:b/>
                <w:bCs/>
                <w:sz w:val="20"/>
                <w:szCs w:val="20"/>
                <w:vertAlign w:val="superscript"/>
                <w:lang w:eastAsia="en-US"/>
              </w:rPr>
            </w:pPr>
            <w:r w:rsidRPr="00E6389F">
              <w:rPr>
                <w:rFonts w:ascii="Arial Narrow" w:hAnsi="Arial Narrow"/>
                <w:b/>
                <w:bCs/>
                <w:sz w:val="20"/>
                <w:szCs w:val="20"/>
                <w:lang w:eastAsia="en-US"/>
              </w:rPr>
              <w:t>$</w:t>
            </w:r>
            <w:r w:rsidR="00EC5F4F" w:rsidRPr="00EC5F4F">
              <w:rPr>
                <w:rFonts w:ascii="Arial Narrow" w:hAnsi="Arial Narrow"/>
                <w:b/>
                <w:bCs/>
                <w:color w:val="000000"/>
                <w:spacing w:val="12"/>
                <w:sz w:val="20"/>
                <w:szCs w:val="20"/>
                <w:shd w:val="solid" w:color="000000" w:fill="000000"/>
                <w:fitText w:val="340" w:id="-662992123"/>
                <w:lang w:eastAsia="en-US"/>
                <w14:textFill>
                  <w14:solidFill>
                    <w14:srgbClr w14:val="000000">
                      <w14:alpha w14:val="100000"/>
                    </w14:srgbClr>
                  </w14:solidFill>
                </w14:textFill>
              </w:rPr>
              <w:t>||  ||</w:t>
            </w:r>
            <w:r w:rsidR="00B8008C">
              <w:rPr>
                <w:rFonts w:ascii="Arial Narrow" w:hAnsi="Arial Narrow"/>
                <w:b/>
                <w:bCs/>
                <w:sz w:val="20"/>
                <w:szCs w:val="20"/>
                <w:lang w:eastAsia="en-US"/>
              </w:rPr>
              <w:t xml:space="preserve"> </w:t>
            </w:r>
            <w:r w:rsidR="00B8008C">
              <w:rPr>
                <w:rFonts w:ascii="Arial Narrow" w:hAnsi="Arial Narrow"/>
                <w:b/>
                <w:bCs/>
                <w:sz w:val="20"/>
                <w:szCs w:val="20"/>
                <w:vertAlign w:val="superscript"/>
                <w:lang w:eastAsia="en-US"/>
              </w:rPr>
              <w:t>1</w:t>
            </w:r>
          </w:p>
        </w:tc>
        <w:tc>
          <w:tcPr>
            <w:tcW w:w="559" w:type="pct"/>
            <w:tcMar>
              <w:top w:w="0" w:type="dxa"/>
              <w:left w:w="108" w:type="dxa"/>
              <w:bottom w:w="0" w:type="dxa"/>
              <w:right w:w="108" w:type="dxa"/>
            </w:tcMar>
            <w:vAlign w:val="center"/>
            <w:hideMark/>
          </w:tcPr>
          <w:p w14:paraId="2468F47B" w14:textId="77777777" w:rsidR="0005259D" w:rsidRPr="00E6389F" w:rsidRDefault="0005259D" w:rsidP="00476531">
            <w:pPr>
              <w:keepNext/>
              <w:keepLines/>
              <w:rPr>
                <w:rFonts w:ascii="Arial Narrow" w:hAnsi="Arial Narrow"/>
                <w:b/>
                <w:bCs/>
                <w:sz w:val="20"/>
                <w:szCs w:val="20"/>
                <w:lang w:eastAsia="en-US"/>
              </w:rPr>
            </w:pPr>
            <w:r w:rsidRPr="00E6389F">
              <w:rPr>
                <w:rFonts w:ascii="Arial Narrow" w:hAnsi="Arial Narrow"/>
                <w:b/>
                <w:bCs/>
                <w:sz w:val="20"/>
                <w:szCs w:val="20"/>
              </w:rPr>
              <w:t>-</w:t>
            </w:r>
          </w:p>
        </w:tc>
      </w:tr>
      <w:tr w:rsidR="0005259D" w:rsidRPr="00E6389F" w14:paraId="72E139F8" w14:textId="77777777" w:rsidTr="0005259D">
        <w:trPr>
          <w:trHeight w:val="20"/>
        </w:trPr>
        <w:tc>
          <w:tcPr>
            <w:tcW w:w="2848" w:type="pct"/>
            <w:tcMar>
              <w:top w:w="0" w:type="dxa"/>
              <w:left w:w="108" w:type="dxa"/>
              <w:bottom w:w="0" w:type="dxa"/>
              <w:right w:w="108" w:type="dxa"/>
            </w:tcMar>
            <w:vAlign w:val="center"/>
            <w:hideMark/>
          </w:tcPr>
          <w:p w14:paraId="33899E1A" w14:textId="77777777" w:rsidR="0005259D" w:rsidRPr="00E6389F" w:rsidRDefault="0005259D" w:rsidP="00476531">
            <w:pPr>
              <w:keepNext/>
              <w:keepLines/>
              <w:rPr>
                <w:rFonts w:ascii="Arial Narrow" w:hAnsi="Arial Narrow"/>
                <w:sz w:val="20"/>
                <w:szCs w:val="20"/>
                <w:lang w:eastAsia="en-US"/>
              </w:rPr>
            </w:pPr>
            <w:r w:rsidRPr="00E6389F">
              <w:rPr>
                <w:rFonts w:ascii="Arial Narrow" w:hAnsi="Arial Narrow"/>
                <w:sz w:val="20"/>
                <w:szCs w:val="20"/>
              </w:rPr>
              <w:t>5 years (BC: 7.5 years)</w:t>
            </w:r>
          </w:p>
        </w:tc>
        <w:tc>
          <w:tcPr>
            <w:tcW w:w="553" w:type="pct"/>
            <w:tcMar>
              <w:top w:w="0" w:type="dxa"/>
              <w:left w:w="108" w:type="dxa"/>
              <w:bottom w:w="0" w:type="dxa"/>
              <w:right w:w="108" w:type="dxa"/>
            </w:tcMar>
            <w:vAlign w:val="center"/>
            <w:hideMark/>
          </w:tcPr>
          <w:p w14:paraId="41831699" w14:textId="0C8F7CC6" w:rsidR="0005259D" w:rsidRPr="00E6389F" w:rsidRDefault="0005259D" w:rsidP="00476531">
            <w:pPr>
              <w:keepNext/>
              <w:keepLines/>
              <w:rPr>
                <w:rFonts w:ascii="Arial Narrow" w:hAnsi="Arial Narrow"/>
                <w:sz w:val="20"/>
                <w:szCs w:val="20"/>
                <w:lang w:eastAsia="en-US"/>
              </w:rPr>
            </w:pPr>
            <w:r w:rsidRPr="00E6389F">
              <w:rPr>
                <w:rFonts w:ascii="Arial Narrow" w:hAnsi="Arial Narrow"/>
                <w:sz w:val="20"/>
                <w:szCs w:val="20"/>
              </w:rPr>
              <w:t>$</w:t>
            </w:r>
            <w:r w:rsidR="00EC5F4F" w:rsidRPr="00EC5F4F">
              <w:rPr>
                <w:rFonts w:ascii="Arial Narrow" w:hAnsi="Arial Narrow"/>
                <w:color w:val="000000"/>
                <w:spacing w:val="9"/>
                <w:sz w:val="20"/>
                <w:szCs w:val="20"/>
                <w:shd w:val="solid" w:color="000000" w:fill="000000"/>
                <w:fitText w:val="308" w:id="-662992122"/>
                <w14:textFill>
                  <w14:solidFill>
                    <w14:srgbClr w14:val="000000">
                      <w14:alpha w14:val="100000"/>
                    </w14:srgbClr>
                  </w14:solidFill>
                </w14:textFill>
              </w:rPr>
              <w:t>||  |</w:t>
            </w:r>
            <w:r w:rsidR="00EC5F4F" w:rsidRPr="00EC5F4F">
              <w:rPr>
                <w:rFonts w:ascii="Arial Narrow" w:hAnsi="Arial Narrow"/>
                <w:color w:val="000000"/>
                <w:spacing w:val="2"/>
                <w:sz w:val="20"/>
                <w:szCs w:val="20"/>
                <w:shd w:val="solid" w:color="000000" w:fill="000000"/>
                <w:fitText w:val="308" w:id="-662992122"/>
                <w14:textFill>
                  <w14:solidFill>
                    <w14:srgbClr w14:val="000000">
                      <w14:alpha w14:val="100000"/>
                    </w14:srgbClr>
                  </w14:solidFill>
                </w14:textFill>
              </w:rPr>
              <w:t>|</w:t>
            </w:r>
          </w:p>
        </w:tc>
        <w:tc>
          <w:tcPr>
            <w:tcW w:w="486" w:type="pct"/>
            <w:tcMar>
              <w:top w:w="0" w:type="dxa"/>
              <w:left w:w="108" w:type="dxa"/>
              <w:bottom w:w="0" w:type="dxa"/>
              <w:right w:w="108" w:type="dxa"/>
            </w:tcMar>
            <w:vAlign w:val="center"/>
            <w:hideMark/>
          </w:tcPr>
          <w:p w14:paraId="5D06CC8A" w14:textId="77777777" w:rsidR="0005259D" w:rsidRPr="00E6389F" w:rsidRDefault="0005259D" w:rsidP="00476531">
            <w:pPr>
              <w:keepNext/>
              <w:keepLines/>
              <w:rPr>
                <w:rFonts w:ascii="Arial Narrow" w:hAnsi="Arial Narrow"/>
                <w:sz w:val="20"/>
                <w:szCs w:val="20"/>
                <w:lang w:eastAsia="en-US"/>
              </w:rPr>
            </w:pPr>
            <w:r w:rsidRPr="00E6389F">
              <w:rPr>
                <w:rFonts w:ascii="Arial Narrow" w:hAnsi="Arial Narrow"/>
                <w:sz w:val="20"/>
                <w:szCs w:val="20"/>
              </w:rPr>
              <w:t>0.2438</w:t>
            </w:r>
          </w:p>
        </w:tc>
        <w:tc>
          <w:tcPr>
            <w:tcW w:w="553" w:type="pct"/>
            <w:tcMar>
              <w:top w:w="0" w:type="dxa"/>
              <w:left w:w="108" w:type="dxa"/>
              <w:bottom w:w="0" w:type="dxa"/>
              <w:right w:w="108" w:type="dxa"/>
            </w:tcMar>
            <w:vAlign w:val="center"/>
            <w:hideMark/>
          </w:tcPr>
          <w:p w14:paraId="68E1A59E" w14:textId="3F9B1083" w:rsidR="0005259D" w:rsidRPr="00E6389F" w:rsidRDefault="0005259D" w:rsidP="00476531">
            <w:pPr>
              <w:keepNext/>
              <w:keepLines/>
              <w:rPr>
                <w:rFonts w:ascii="Arial Narrow" w:hAnsi="Arial Narrow"/>
                <w:sz w:val="20"/>
                <w:szCs w:val="20"/>
                <w:lang w:eastAsia="en-US"/>
              </w:rPr>
            </w:pPr>
            <w:r w:rsidRPr="00E6389F">
              <w:rPr>
                <w:rFonts w:ascii="Arial Narrow" w:hAnsi="Arial Narrow"/>
                <w:sz w:val="20"/>
                <w:szCs w:val="20"/>
              </w:rPr>
              <w:t>$</w:t>
            </w:r>
            <w:r w:rsidR="00EC5F4F" w:rsidRPr="00EC5F4F">
              <w:rPr>
                <w:rFonts w:ascii="Arial Narrow" w:hAnsi="Arial Narrow"/>
                <w:color w:val="000000"/>
                <w:spacing w:val="9"/>
                <w:sz w:val="20"/>
                <w:szCs w:val="20"/>
                <w:shd w:val="solid" w:color="000000" w:fill="000000"/>
                <w:fitText w:val="308" w:id="-662992121"/>
                <w14:textFill>
                  <w14:solidFill>
                    <w14:srgbClr w14:val="000000">
                      <w14:alpha w14:val="100000"/>
                    </w14:srgbClr>
                  </w14:solidFill>
                </w14:textFill>
              </w:rPr>
              <w:t>||  |</w:t>
            </w:r>
            <w:r w:rsidR="00EC5F4F" w:rsidRPr="00EC5F4F">
              <w:rPr>
                <w:rFonts w:ascii="Arial Narrow" w:hAnsi="Arial Narrow"/>
                <w:color w:val="000000"/>
                <w:spacing w:val="2"/>
                <w:sz w:val="20"/>
                <w:szCs w:val="20"/>
                <w:shd w:val="solid" w:color="000000" w:fill="000000"/>
                <w:fitText w:val="308" w:id="-662992121"/>
                <w14:textFill>
                  <w14:solidFill>
                    <w14:srgbClr w14:val="000000">
                      <w14:alpha w14:val="100000"/>
                    </w14:srgbClr>
                  </w14:solidFill>
                </w14:textFill>
              </w:rPr>
              <w:t>|</w:t>
            </w:r>
            <w:r w:rsidR="00B8008C">
              <w:rPr>
                <w:rFonts w:ascii="Arial Narrow" w:hAnsi="Arial Narrow"/>
                <w:b/>
                <w:bCs/>
                <w:sz w:val="20"/>
                <w:szCs w:val="20"/>
                <w:lang w:eastAsia="en-US"/>
              </w:rPr>
              <w:t xml:space="preserve"> </w:t>
            </w:r>
            <w:r w:rsidR="00B8008C">
              <w:rPr>
                <w:rFonts w:ascii="Arial Narrow" w:hAnsi="Arial Narrow"/>
                <w:b/>
                <w:bCs/>
                <w:sz w:val="20"/>
                <w:szCs w:val="20"/>
                <w:vertAlign w:val="superscript"/>
                <w:lang w:eastAsia="en-US"/>
              </w:rPr>
              <w:t>2</w:t>
            </w:r>
          </w:p>
        </w:tc>
        <w:tc>
          <w:tcPr>
            <w:tcW w:w="559" w:type="pct"/>
            <w:tcMar>
              <w:top w:w="0" w:type="dxa"/>
              <w:left w:w="108" w:type="dxa"/>
              <w:bottom w:w="0" w:type="dxa"/>
              <w:right w:w="108" w:type="dxa"/>
            </w:tcMar>
            <w:vAlign w:val="center"/>
            <w:hideMark/>
          </w:tcPr>
          <w:p w14:paraId="339B9649" w14:textId="656974E4" w:rsidR="0005259D" w:rsidRPr="00E6389F" w:rsidRDefault="0005259D" w:rsidP="00476531">
            <w:pPr>
              <w:keepNext/>
              <w:keepLines/>
              <w:rPr>
                <w:rFonts w:ascii="Arial Narrow" w:hAnsi="Arial Narrow"/>
                <w:sz w:val="20"/>
                <w:szCs w:val="20"/>
                <w:lang w:eastAsia="en-US"/>
              </w:rPr>
            </w:pPr>
            <w:r w:rsidRPr="00E6389F">
              <w:rPr>
                <w:rFonts w:ascii="Arial Narrow" w:hAnsi="Arial Narrow"/>
                <w:sz w:val="20"/>
                <w:szCs w:val="20"/>
              </w:rPr>
              <w:t>+</w:t>
            </w:r>
            <w:r w:rsidR="00EC5F4F">
              <w:rPr>
                <w:rFonts w:ascii="Arial Narrow" w:hAnsi="Arial Narrow"/>
                <w:color w:val="000000"/>
                <w:spacing w:val="8"/>
                <w:sz w:val="20"/>
                <w:szCs w:val="20"/>
                <w:shd w:val="solid" w:color="000000" w:fill="000000"/>
                <w:fitText w:val="307" w:id="-662992120"/>
                <w14:textFill>
                  <w14:solidFill>
                    <w14:srgbClr w14:val="000000">
                      <w14:alpha w14:val="100000"/>
                    </w14:srgbClr>
                  </w14:solidFill>
                </w14:textFill>
              </w:rPr>
              <w:t>||  |</w:t>
            </w:r>
            <w:r w:rsidR="00EC5F4F">
              <w:rPr>
                <w:rFonts w:ascii="Arial Narrow" w:hAnsi="Arial Narrow"/>
                <w:color w:val="000000"/>
                <w:spacing w:val="3"/>
                <w:sz w:val="20"/>
                <w:szCs w:val="20"/>
                <w:shd w:val="solid" w:color="000000" w:fill="000000"/>
                <w:fitText w:val="307" w:id="-662992120"/>
                <w14:textFill>
                  <w14:solidFill>
                    <w14:srgbClr w14:val="000000">
                      <w14:alpha w14:val="100000"/>
                    </w14:srgbClr>
                  </w14:solidFill>
                </w14:textFill>
              </w:rPr>
              <w:t>|</w:t>
            </w:r>
            <w:r w:rsidRPr="00E6389F">
              <w:rPr>
                <w:rFonts w:ascii="Arial Narrow" w:hAnsi="Arial Narrow"/>
                <w:sz w:val="20"/>
                <w:szCs w:val="20"/>
              </w:rPr>
              <w:t>%</w:t>
            </w:r>
          </w:p>
        </w:tc>
      </w:tr>
      <w:tr w:rsidR="0005259D" w:rsidRPr="00E6389F" w14:paraId="70A83E17" w14:textId="77777777" w:rsidTr="0005259D">
        <w:trPr>
          <w:trHeight w:val="20"/>
        </w:trPr>
        <w:tc>
          <w:tcPr>
            <w:tcW w:w="2848" w:type="pct"/>
            <w:tcMar>
              <w:top w:w="0" w:type="dxa"/>
              <w:left w:w="108" w:type="dxa"/>
              <w:bottom w:w="0" w:type="dxa"/>
              <w:right w:w="108" w:type="dxa"/>
            </w:tcMar>
            <w:vAlign w:val="center"/>
            <w:hideMark/>
          </w:tcPr>
          <w:p w14:paraId="4579DBED" w14:textId="77777777" w:rsidR="0005259D" w:rsidRPr="00E6389F" w:rsidRDefault="0005259D" w:rsidP="00476531">
            <w:pPr>
              <w:keepNext/>
              <w:keepLines/>
              <w:rPr>
                <w:rFonts w:ascii="Arial Narrow" w:hAnsi="Arial Narrow"/>
                <w:sz w:val="20"/>
                <w:szCs w:val="20"/>
                <w:lang w:eastAsia="en-US"/>
              </w:rPr>
            </w:pPr>
            <w:r w:rsidRPr="00E6389F">
              <w:rPr>
                <w:rFonts w:ascii="Arial Narrow" w:hAnsi="Arial Narrow"/>
                <w:sz w:val="20"/>
                <w:szCs w:val="20"/>
              </w:rPr>
              <w:t>Terminal care costs excluded (BC: $51,413 based on Goldsbury 2018)</w:t>
            </w:r>
          </w:p>
        </w:tc>
        <w:tc>
          <w:tcPr>
            <w:tcW w:w="553" w:type="pct"/>
            <w:tcMar>
              <w:top w:w="0" w:type="dxa"/>
              <w:left w:w="108" w:type="dxa"/>
              <w:bottom w:w="0" w:type="dxa"/>
              <w:right w:w="108" w:type="dxa"/>
            </w:tcMar>
            <w:vAlign w:val="center"/>
            <w:hideMark/>
          </w:tcPr>
          <w:p w14:paraId="6EF6DE40" w14:textId="1E36C702" w:rsidR="0005259D" w:rsidRPr="00E6389F" w:rsidRDefault="0005259D" w:rsidP="00476531">
            <w:pPr>
              <w:keepNext/>
              <w:keepLines/>
              <w:rPr>
                <w:rFonts w:ascii="Arial Narrow" w:hAnsi="Arial Narrow"/>
                <w:sz w:val="20"/>
                <w:szCs w:val="20"/>
                <w:lang w:eastAsia="en-US"/>
              </w:rPr>
            </w:pPr>
            <w:r w:rsidRPr="00E6389F">
              <w:rPr>
                <w:rFonts w:ascii="Arial Narrow" w:hAnsi="Arial Narrow"/>
                <w:sz w:val="20"/>
                <w:szCs w:val="20"/>
              </w:rPr>
              <w:t>$</w:t>
            </w:r>
            <w:r w:rsidR="00EC5F4F" w:rsidRPr="00EC5F4F">
              <w:rPr>
                <w:rFonts w:ascii="Arial Narrow" w:hAnsi="Arial Narrow"/>
                <w:color w:val="000000"/>
                <w:spacing w:val="9"/>
                <w:sz w:val="20"/>
                <w:szCs w:val="20"/>
                <w:shd w:val="solid" w:color="000000" w:fill="000000"/>
                <w:fitText w:val="308" w:id="-662992119"/>
                <w14:textFill>
                  <w14:solidFill>
                    <w14:srgbClr w14:val="000000">
                      <w14:alpha w14:val="100000"/>
                    </w14:srgbClr>
                  </w14:solidFill>
                </w14:textFill>
              </w:rPr>
              <w:t>||  |</w:t>
            </w:r>
            <w:r w:rsidR="00EC5F4F" w:rsidRPr="00EC5F4F">
              <w:rPr>
                <w:rFonts w:ascii="Arial Narrow" w:hAnsi="Arial Narrow"/>
                <w:color w:val="000000"/>
                <w:spacing w:val="2"/>
                <w:sz w:val="20"/>
                <w:szCs w:val="20"/>
                <w:shd w:val="solid" w:color="000000" w:fill="000000"/>
                <w:fitText w:val="308" w:id="-662992119"/>
                <w14:textFill>
                  <w14:solidFill>
                    <w14:srgbClr w14:val="000000">
                      <w14:alpha w14:val="100000"/>
                    </w14:srgbClr>
                  </w14:solidFill>
                </w14:textFill>
              </w:rPr>
              <w:t>|</w:t>
            </w:r>
          </w:p>
        </w:tc>
        <w:tc>
          <w:tcPr>
            <w:tcW w:w="486" w:type="pct"/>
            <w:tcMar>
              <w:top w:w="0" w:type="dxa"/>
              <w:left w:w="108" w:type="dxa"/>
              <w:bottom w:w="0" w:type="dxa"/>
              <w:right w:w="108" w:type="dxa"/>
            </w:tcMar>
            <w:vAlign w:val="center"/>
            <w:hideMark/>
          </w:tcPr>
          <w:p w14:paraId="0FB91E36" w14:textId="77777777" w:rsidR="0005259D" w:rsidRPr="00E6389F" w:rsidRDefault="0005259D" w:rsidP="00476531">
            <w:pPr>
              <w:keepNext/>
              <w:keepLines/>
              <w:rPr>
                <w:rFonts w:ascii="Arial Narrow" w:hAnsi="Arial Narrow"/>
                <w:sz w:val="20"/>
                <w:szCs w:val="20"/>
                <w:lang w:eastAsia="en-US"/>
              </w:rPr>
            </w:pPr>
            <w:r w:rsidRPr="00E6389F">
              <w:rPr>
                <w:rFonts w:ascii="Arial Narrow" w:hAnsi="Arial Narrow"/>
                <w:sz w:val="20"/>
                <w:szCs w:val="20"/>
              </w:rPr>
              <w:t>0.3152</w:t>
            </w:r>
          </w:p>
        </w:tc>
        <w:tc>
          <w:tcPr>
            <w:tcW w:w="553" w:type="pct"/>
            <w:tcMar>
              <w:top w:w="0" w:type="dxa"/>
              <w:left w:w="108" w:type="dxa"/>
              <w:bottom w:w="0" w:type="dxa"/>
              <w:right w:w="108" w:type="dxa"/>
            </w:tcMar>
            <w:vAlign w:val="center"/>
            <w:hideMark/>
          </w:tcPr>
          <w:p w14:paraId="4BC8B2E4" w14:textId="6CE28BB2" w:rsidR="0005259D" w:rsidRPr="00E6389F" w:rsidRDefault="0005259D" w:rsidP="00476531">
            <w:pPr>
              <w:keepNext/>
              <w:keepLines/>
              <w:rPr>
                <w:rFonts w:ascii="Arial Narrow" w:hAnsi="Arial Narrow"/>
                <w:sz w:val="20"/>
                <w:szCs w:val="20"/>
                <w:lang w:eastAsia="en-US"/>
              </w:rPr>
            </w:pPr>
            <w:r w:rsidRPr="00E6389F">
              <w:rPr>
                <w:rFonts w:ascii="Arial Narrow" w:hAnsi="Arial Narrow"/>
                <w:sz w:val="20"/>
                <w:szCs w:val="20"/>
              </w:rPr>
              <w:t>$</w:t>
            </w:r>
            <w:r w:rsidR="00EC5F4F" w:rsidRPr="00EC5F4F">
              <w:rPr>
                <w:rFonts w:ascii="Arial Narrow" w:hAnsi="Arial Narrow"/>
                <w:color w:val="000000"/>
                <w:spacing w:val="9"/>
                <w:sz w:val="20"/>
                <w:szCs w:val="20"/>
                <w:shd w:val="solid" w:color="000000" w:fill="000000"/>
                <w:fitText w:val="308" w:id="-662992118"/>
                <w14:textFill>
                  <w14:solidFill>
                    <w14:srgbClr w14:val="000000">
                      <w14:alpha w14:val="100000"/>
                    </w14:srgbClr>
                  </w14:solidFill>
                </w14:textFill>
              </w:rPr>
              <w:t>||  |</w:t>
            </w:r>
            <w:r w:rsidR="00EC5F4F" w:rsidRPr="00EC5F4F">
              <w:rPr>
                <w:rFonts w:ascii="Arial Narrow" w:hAnsi="Arial Narrow"/>
                <w:color w:val="000000"/>
                <w:spacing w:val="2"/>
                <w:sz w:val="20"/>
                <w:szCs w:val="20"/>
                <w:shd w:val="solid" w:color="000000" w:fill="000000"/>
                <w:fitText w:val="308" w:id="-662992118"/>
                <w14:textFill>
                  <w14:solidFill>
                    <w14:srgbClr w14:val="000000">
                      <w14:alpha w14:val="100000"/>
                    </w14:srgbClr>
                  </w14:solidFill>
                </w14:textFill>
              </w:rPr>
              <w:t>|</w:t>
            </w:r>
            <w:r w:rsidR="00B8008C">
              <w:rPr>
                <w:rFonts w:ascii="Arial Narrow" w:hAnsi="Arial Narrow"/>
                <w:b/>
                <w:bCs/>
                <w:sz w:val="20"/>
                <w:szCs w:val="20"/>
                <w:lang w:eastAsia="en-US"/>
              </w:rPr>
              <w:t xml:space="preserve"> </w:t>
            </w:r>
            <w:r w:rsidR="00B8008C">
              <w:rPr>
                <w:rFonts w:ascii="Arial Narrow" w:hAnsi="Arial Narrow"/>
                <w:b/>
                <w:bCs/>
                <w:sz w:val="20"/>
                <w:szCs w:val="20"/>
                <w:vertAlign w:val="superscript"/>
                <w:lang w:eastAsia="en-US"/>
              </w:rPr>
              <w:t>1</w:t>
            </w:r>
          </w:p>
        </w:tc>
        <w:tc>
          <w:tcPr>
            <w:tcW w:w="559" w:type="pct"/>
            <w:tcMar>
              <w:top w:w="0" w:type="dxa"/>
              <w:left w:w="108" w:type="dxa"/>
              <w:bottom w:w="0" w:type="dxa"/>
              <w:right w:w="108" w:type="dxa"/>
            </w:tcMar>
            <w:vAlign w:val="center"/>
            <w:hideMark/>
          </w:tcPr>
          <w:p w14:paraId="6D83B449" w14:textId="0D0AC56B" w:rsidR="0005259D" w:rsidRPr="00E6389F" w:rsidRDefault="0005259D" w:rsidP="00476531">
            <w:pPr>
              <w:keepNext/>
              <w:keepLines/>
              <w:rPr>
                <w:rFonts w:ascii="Arial Narrow" w:hAnsi="Arial Narrow"/>
                <w:sz w:val="20"/>
                <w:szCs w:val="20"/>
                <w:lang w:eastAsia="en-US"/>
              </w:rPr>
            </w:pPr>
            <w:r w:rsidRPr="00E6389F">
              <w:rPr>
                <w:rFonts w:ascii="Arial Narrow" w:hAnsi="Arial Narrow"/>
                <w:sz w:val="20"/>
                <w:szCs w:val="20"/>
              </w:rPr>
              <w:t>+</w:t>
            </w:r>
            <w:r w:rsidR="00EC5F4F">
              <w:rPr>
                <w:rFonts w:ascii="Arial Narrow" w:hAnsi="Arial Narrow"/>
                <w:color w:val="000000"/>
                <w:spacing w:val="8"/>
                <w:sz w:val="20"/>
                <w:szCs w:val="20"/>
                <w:shd w:val="solid" w:color="000000" w:fill="000000"/>
                <w:fitText w:val="307" w:id="-662992117"/>
                <w14:textFill>
                  <w14:solidFill>
                    <w14:srgbClr w14:val="000000">
                      <w14:alpha w14:val="100000"/>
                    </w14:srgbClr>
                  </w14:solidFill>
                </w14:textFill>
              </w:rPr>
              <w:t>||  |</w:t>
            </w:r>
            <w:r w:rsidR="00EC5F4F">
              <w:rPr>
                <w:rFonts w:ascii="Arial Narrow" w:hAnsi="Arial Narrow"/>
                <w:color w:val="000000"/>
                <w:spacing w:val="3"/>
                <w:sz w:val="20"/>
                <w:szCs w:val="20"/>
                <w:shd w:val="solid" w:color="000000" w:fill="000000"/>
                <w:fitText w:val="307" w:id="-662992117"/>
                <w14:textFill>
                  <w14:solidFill>
                    <w14:srgbClr w14:val="000000">
                      <w14:alpha w14:val="100000"/>
                    </w14:srgbClr>
                  </w14:solidFill>
                </w14:textFill>
              </w:rPr>
              <w:t>|</w:t>
            </w:r>
            <w:r w:rsidRPr="00E6389F">
              <w:rPr>
                <w:rFonts w:ascii="Arial Narrow" w:hAnsi="Arial Narrow"/>
                <w:sz w:val="20"/>
                <w:szCs w:val="20"/>
              </w:rPr>
              <w:t>%</w:t>
            </w:r>
          </w:p>
        </w:tc>
      </w:tr>
      <w:tr w:rsidR="0005259D" w:rsidRPr="00E6389F" w14:paraId="65D85336" w14:textId="77777777" w:rsidTr="0005259D">
        <w:trPr>
          <w:trHeight w:val="20"/>
        </w:trPr>
        <w:tc>
          <w:tcPr>
            <w:tcW w:w="2848" w:type="pct"/>
            <w:tcMar>
              <w:top w:w="0" w:type="dxa"/>
              <w:left w:w="108" w:type="dxa"/>
              <w:bottom w:w="0" w:type="dxa"/>
              <w:right w:w="108" w:type="dxa"/>
            </w:tcMar>
            <w:vAlign w:val="center"/>
            <w:hideMark/>
          </w:tcPr>
          <w:p w14:paraId="0162F604" w14:textId="77777777" w:rsidR="0005259D" w:rsidRPr="00E6389F" w:rsidRDefault="0005259D" w:rsidP="00476531">
            <w:pPr>
              <w:keepNext/>
              <w:keepLines/>
              <w:rPr>
                <w:rFonts w:ascii="Arial Narrow" w:hAnsi="Arial Narrow"/>
                <w:sz w:val="20"/>
                <w:szCs w:val="20"/>
                <w:vertAlign w:val="superscript"/>
                <w:lang w:eastAsia="en-US"/>
              </w:rPr>
            </w:pPr>
            <w:r w:rsidRPr="00E6389F">
              <w:rPr>
                <w:rFonts w:ascii="Arial Narrow" w:hAnsi="Arial Narrow"/>
                <w:sz w:val="20"/>
                <w:szCs w:val="20"/>
              </w:rPr>
              <w:t xml:space="preserve">Assuming mean 57.15 weeks of DOS treatment (BC: 54.48 weeks without RDI adjustment; 52.64 with RDI adjustment) </w:t>
            </w:r>
            <w:r w:rsidRPr="00E6389F">
              <w:rPr>
                <w:rFonts w:ascii="Arial Narrow" w:hAnsi="Arial Narrow"/>
                <w:sz w:val="20"/>
                <w:szCs w:val="20"/>
                <w:vertAlign w:val="superscript"/>
              </w:rPr>
              <w:t>a</w:t>
            </w:r>
          </w:p>
        </w:tc>
        <w:tc>
          <w:tcPr>
            <w:tcW w:w="553" w:type="pct"/>
            <w:tcMar>
              <w:top w:w="0" w:type="dxa"/>
              <w:left w:w="108" w:type="dxa"/>
              <w:bottom w:w="0" w:type="dxa"/>
              <w:right w:w="108" w:type="dxa"/>
            </w:tcMar>
            <w:vAlign w:val="center"/>
            <w:hideMark/>
          </w:tcPr>
          <w:p w14:paraId="4C849C18" w14:textId="78A22792" w:rsidR="0005259D" w:rsidRPr="00E6389F" w:rsidRDefault="0005259D" w:rsidP="00476531">
            <w:pPr>
              <w:keepNext/>
              <w:keepLines/>
              <w:rPr>
                <w:rFonts w:ascii="Arial Narrow" w:hAnsi="Arial Narrow"/>
                <w:sz w:val="20"/>
                <w:szCs w:val="20"/>
                <w:lang w:eastAsia="en-US"/>
              </w:rPr>
            </w:pPr>
            <w:r w:rsidRPr="00E6389F">
              <w:rPr>
                <w:rFonts w:ascii="Arial Narrow" w:hAnsi="Arial Narrow"/>
                <w:sz w:val="20"/>
                <w:szCs w:val="20"/>
              </w:rPr>
              <w:t>$</w:t>
            </w:r>
            <w:r w:rsidR="00EC5F4F" w:rsidRPr="00EC5F4F">
              <w:rPr>
                <w:rFonts w:ascii="Arial Narrow" w:hAnsi="Arial Narrow"/>
                <w:color w:val="000000"/>
                <w:spacing w:val="9"/>
                <w:sz w:val="20"/>
                <w:szCs w:val="20"/>
                <w:shd w:val="solid" w:color="000000" w:fill="000000"/>
                <w:fitText w:val="308" w:id="-662992116"/>
                <w14:textFill>
                  <w14:solidFill>
                    <w14:srgbClr w14:val="000000">
                      <w14:alpha w14:val="100000"/>
                    </w14:srgbClr>
                  </w14:solidFill>
                </w14:textFill>
              </w:rPr>
              <w:t>||  |</w:t>
            </w:r>
            <w:r w:rsidR="00EC5F4F" w:rsidRPr="00EC5F4F">
              <w:rPr>
                <w:rFonts w:ascii="Arial Narrow" w:hAnsi="Arial Narrow"/>
                <w:color w:val="000000"/>
                <w:spacing w:val="2"/>
                <w:sz w:val="20"/>
                <w:szCs w:val="20"/>
                <w:shd w:val="solid" w:color="000000" w:fill="000000"/>
                <w:fitText w:val="308" w:id="-662992116"/>
                <w14:textFill>
                  <w14:solidFill>
                    <w14:srgbClr w14:val="000000">
                      <w14:alpha w14:val="100000"/>
                    </w14:srgbClr>
                  </w14:solidFill>
                </w14:textFill>
              </w:rPr>
              <w:t>|</w:t>
            </w:r>
          </w:p>
        </w:tc>
        <w:tc>
          <w:tcPr>
            <w:tcW w:w="486" w:type="pct"/>
            <w:tcMar>
              <w:top w:w="0" w:type="dxa"/>
              <w:left w:w="108" w:type="dxa"/>
              <w:bottom w:w="0" w:type="dxa"/>
              <w:right w:w="108" w:type="dxa"/>
            </w:tcMar>
            <w:vAlign w:val="center"/>
            <w:hideMark/>
          </w:tcPr>
          <w:p w14:paraId="166517BE" w14:textId="77777777" w:rsidR="0005259D" w:rsidRPr="00E6389F" w:rsidRDefault="0005259D" w:rsidP="00476531">
            <w:pPr>
              <w:keepNext/>
              <w:keepLines/>
              <w:rPr>
                <w:rFonts w:ascii="Arial Narrow" w:hAnsi="Arial Narrow"/>
                <w:sz w:val="20"/>
                <w:szCs w:val="20"/>
                <w:lang w:eastAsia="en-US"/>
              </w:rPr>
            </w:pPr>
            <w:r w:rsidRPr="00E6389F">
              <w:rPr>
                <w:rFonts w:ascii="Arial Narrow" w:hAnsi="Arial Narrow"/>
                <w:sz w:val="20"/>
                <w:szCs w:val="20"/>
              </w:rPr>
              <w:t>0.3152</w:t>
            </w:r>
          </w:p>
        </w:tc>
        <w:tc>
          <w:tcPr>
            <w:tcW w:w="553" w:type="pct"/>
            <w:tcMar>
              <w:top w:w="0" w:type="dxa"/>
              <w:left w:w="108" w:type="dxa"/>
              <w:bottom w:w="0" w:type="dxa"/>
              <w:right w:w="108" w:type="dxa"/>
            </w:tcMar>
            <w:vAlign w:val="center"/>
            <w:hideMark/>
          </w:tcPr>
          <w:p w14:paraId="3F4C9CDB" w14:textId="0FE72296" w:rsidR="0005259D" w:rsidRPr="00E6389F" w:rsidRDefault="0005259D" w:rsidP="00476531">
            <w:pPr>
              <w:keepNext/>
              <w:keepLines/>
              <w:rPr>
                <w:rFonts w:ascii="Arial Narrow" w:hAnsi="Arial Narrow"/>
                <w:sz w:val="20"/>
                <w:szCs w:val="20"/>
                <w:lang w:eastAsia="en-US"/>
              </w:rPr>
            </w:pPr>
            <w:r w:rsidRPr="00E6389F">
              <w:rPr>
                <w:rFonts w:ascii="Arial Narrow" w:hAnsi="Arial Narrow"/>
                <w:sz w:val="20"/>
                <w:szCs w:val="20"/>
              </w:rPr>
              <w:t>$</w:t>
            </w:r>
            <w:r w:rsidR="00EC5F4F" w:rsidRPr="00EC5F4F">
              <w:rPr>
                <w:rFonts w:ascii="Arial Narrow" w:hAnsi="Arial Narrow"/>
                <w:color w:val="000000"/>
                <w:spacing w:val="9"/>
                <w:sz w:val="20"/>
                <w:szCs w:val="20"/>
                <w:shd w:val="solid" w:color="000000" w:fill="000000"/>
                <w:fitText w:val="308" w:id="-662992115"/>
                <w14:textFill>
                  <w14:solidFill>
                    <w14:srgbClr w14:val="000000">
                      <w14:alpha w14:val="100000"/>
                    </w14:srgbClr>
                  </w14:solidFill>
                </w14:textFill>
              </w:rPr>
              <w:t>||  |</w:t>
            </w:r>
            <w:r w:rsidR="00EC5F4F" w:rsidRPr="00EC5F4F">
              <w:rPr>
                <w:rFonts w:ascii="Arial Narrow" w:hAnsi="Arial Narrow"/>
                <w:color w:val="000000"/>
                <w:spacing w:val="2"/>
                <w:sz w:val="20"/>
                <w:szCs w:val="20"/>
                <w:shd w:val="solid" w:color="000000" w:fill="000000"/>
                <w:fitText w:val="308" w:id="-662992115"/>
                <w14:textFill>
                  <w14:solidFill>
                    <w14:srgbClr w14:val="000000">
                      <w14:alpha w14:val="100000"/>
                    </w14:srgbClr>
                  </w14:solidFill>
                </w14:textFill>
              </w:rPr>
              <w:t>|</w:t>
            </w:r>
            <w:r w:rsidR="00B8008C">
              <w:rPr>
                <w:rFonts w:ascii="Arial Narrow" w:hAnsi="Arial Narrow"/>
                <w:b/>
                <w:bCs/>
                <w:sz w:val="20"/>
                <w:szCs w:val="20"/>
                <w:lang w:eastAsia="en-US"/>
              </w:rPr>
              <w:t xml:space="preserve"> </w:t>
            </w:r>
            <w:r w:rsidR="00B8008C">
              <w:rPr>
                <w:rFonts w:ascii="Arial Narrow" w:hAnsi="Arial Narrow"/>
                <w:b/>
                <w:bCs/>
                <w:sz w:val="20"/>
                <w:szCs w:val="20"/>
                <w:vertAlign w:val="superscript"/>
                <w:lang w:eastAsia="en-US"/>
              </w:rPr>
              <w:t>1</w:t>
            </w:r>
          </w:p>
        </w:tc>
        <w:tc>
          <w:tcPr>
            <w:tcW w:w="559" w:type="pct"/>
            <w:tcMar>
              <w:top w:w="0" w:type="dxa"/>
              <w:left w:w="108" w:type="dxa"/>
              <w:bottom w:w="0" w:type="dxa"/>
              <w:right w:w="108" w:type="dxa"/>
            </w:tcMar>
            <w:vAlign w:val="center"/>
            <w:hideMark/>
          </w:tcPr>
          <w:p w14:paraId="792A4650" w14:textId="33B34D24" w:rsidR="0005259D" w:rsidRPr="00E6389F" w:rsidRDefault="0005259D" w:rsidP="00476531">
            <w:pPr>
              <w:keepNext/>
              <w:keepLines/>
              <w:rPr>
                <w:rFonts w:ascii="Arial Narrow" w:hAnsi="Arial Narrow"/>
                <w:sz w:val="20"/>
                <w:szCs w:val="20"/>
                <w:lang w:eastAsia="en-US"/>
              </w:rPr>
            </w:pPr>
            <w:r w:rsidRPr="00E6389F">
              <w:rPr>
                <w:rFonts w:ascii="Arial Narrow" w:hAnsi="Arial Narrow"/>
                <w:sz w:val="20"/>
                <w:szCs w:val="20"/>
              </w:rPr>
              <w:t>+</w:t>
            </w:r>
            <w:r w:rsidR="00EC5F4F">
              <w:rPr>
                <w:rFonts w:ascii="Arial Narrow" w:hAnsi="Arial Narrow"/>
                <w:color w:val="000000"/>
                <w:spacing w:val="8"/>
                <w:sz w:val="20"/>
                <w:szCs w:val="20"/>
                <w:shd w:val="solid" w:color="000000" w:fill="000000"/>
                <w:fitText w:val="307" w:id="-662992114"/>
                <w14:textFill>
                  <w14:solidFill>
                    <w14:srgbClr w14:val="000000">
                      <w14:alpha w14:val="100000"/>
                    </w14:srgbClr>
                  </w14:solidFill>
                </w14:textFill>
              </w:rPr>
              <w:t>||  |</w:t>
            </w:r>
            <w:r w:rsidR="00EC5F4F">
              <w:rPr>
                <w:rFonts w:ascii="Arial Narrow" w:hAnsi="Arial Narrow"/>
                <w:color w:val="000000"/>
                <w:spacing w:val="3"/>
                <w:sz w:val="20"/>
                <w:szCs w:val="20"/>
                <w:shd w:val="solid" w:color="000000" w:fill="000000"/>
                <w:fitText w:val="307" w:id="-662992114"/>
                <w14:textFill>
                  <w14:solidFill>
                    <w14:srgbClr w14:val="000000">
                      <w14:alpha w14:val="100000"/>
                    </w14:srgbClr>
                  </w14:solidFill>
                </w14:textFill>
              </w:rPr>
              <w:t>|</w:t>
            </w:r>
            <w:r w:rsidRPr="00E6389F">
              <w:rPr>
                <w:rFonts w:ascii="Arial Narrow" w:hAnsi="Arial Narrow"/>
                <w:sz w:val="20"/>
                <w:szCs w:val="20"/>
              </w:rPr>
              <w:t>%</w:t>
            </w:r>
          </w:p>
        </w:tc>
      </w:tr>
      <w:tr w:rsidR="0005259D" w:rsidRPr="00E6389F" w14:paraId="1B385632" w14:textId="77777777" w:rsidTr="0005259D">
        <w:trPr>
          <w:trHeight w:val="20"/>
        </w:trPr>
        <w:tc>
          <w:tcPr>
            <w:tcW w:w="2848" w:type="pct"/>
            <w:tcMar>
              <w:top w:w="0" w:type="dxa"/>
              <w:left w:w="108" w:type="dxa"/>
              <w:bottom w:w="0" w:type="dxa"/>
              <w:right w:w="108" w:type="dxa"/>
            </w:tcMar>
            <w:vAlign w:val="center"/>
            <w:hideMark/>
          </w:tcPr>
          <w:p w14:paraId="36FD2B0A" w14:textId="77777777" w:rsidR="0005259D" w:rsidRPr="00E6389F" w:rsidRDefault="0005259D" w:rsidP="00476531">
            <w:pPr>
              <w:keepNext/>
              <w:keepLines/>
              <w:rPr>
                <w:rFonts w:ascii="Arial Narrow" w:hAnsi="Arial Narrow"/>
                <w:sz w:val="20"/>
                <w:szCs w:val="20"/>
                <w:vertAlign w:val="superscript"/>
                <w:lang w:eastAsia="en-US"/>
              </w:rPr>
            </w:pPr>
            <w:r w:rsidRPr="00E6389F">
              <w:rPr>
                <w:rFonts w:ascii="Arial Narrow" w:hAnsi="Arial Narrow"/>
                <w:sz w:val="20"/>
                <w:szCs w:val="20"/>
              </w:rPr>
              <w:t xml:space="preserve">Accounting for 32% of patients using 2L immunotherapy in CP arm used PEM monotherapy (BC: 0% PEM monotherapy) </w:t>
            </w:r>
            <w:r w:rsidRPr="00E6389F">
              <w:rPr>
                <w:rFonts w:ascii="Arial Narrow" w:hAnsi="Arial Narrow"/>
                <w:sz w:val="20"/>
                <w:szCs w:val="20"/>
                <w:vertAlign w:val="superscript"/>
              </w:rPr>
              <w:t>b</w:t>
            </w:r>
          </w:p>
        </w:tc>
        <w:tc>
          <w:tcPr>
            <w:tcW w:w="553" w:type="pct"/>
            <w:tcMar>
              <w:top w:w="0" w:type="dxa"/>
              <w:left w:w="108" w:type="dxa"/>
              <w:bottom w:w="0" w:type="dxa"/>
              <w:right w:w="108" w:type="dxa"/>
            </w:tcMar>
            <w:vAlign w:val="center"/>
            <w:hideMark/>
          </w:tcPr>
          <w:p w14:paraId="2968F21B" w14:textId="070669FD" w:rsidR="0005259D" w:rsidRPr="00E6389F" w:rsidRDefault="0005259D" w:rsidP="00476531">
            <w:pPr>
              <w:keepNext/>
              <w:keepLines/>
              <w:rPr>
                <w:rFonts w:ascii="Arial Narrow" w:hAnsi="Arial Narrow"/>
                <w:sz w:val="20"/>
                <w:szCs w:val="20"/>
                <w:lang w:eastAsia="en-US"/>
              </w:rPr>
            </w:pPr>
            <w:r w:rsidRPr="00E6389F">
              <w:rPr>
                <w:rFonts w:ascii="Arial Narrow" w:hAnsi="Arial Narrow"/>
                <w:sz w:val="20"/>
                <w:szCs w:val="20"/>
              </w:rPr>
              <w:t>$</w:t>
            </w:r>
            <w:r w:rsidR="00EC5F4F" w:rsidRPr="00EC5F4F">
              <w:rPr>
                <w:rFonts w:ascii="Arial Narrow" w:hAnsi="Arial Narrow"/>
                <w:color w:val="000000"/>
                <w:spacing w:val="9"/>
                <w:sz w:val="20"/>
                <w:szCs w:val="20"/>
                <w:shd w:val="solid" w:color="000000" w:fill="000000"/>
                <w:fitText w:val="308" w:id="-662992113"/>
                <w14:textFill>
                  <w14:solidFill>
                    <w14:srgbClr w14:val="000000">
                      <w14:alpha w14:val="100000"/>
                    </w14:srgbClr>
                  </w14:solidFill>
                </w14:textFill>
              </w:rPr>
              <w:t>||  |</w:t>
            </w:r>
            <w:r w:rsidR="00EC5F4F" w:rsidRPr="00EC5F4F">
              <w:rPr>
                <w:rFonts w:ascii="Arial Narrow" w:hAnsi="Arial Narrow"/>
                <w:color w:val="000000"/>
                <w:spacing w:val="2"/>
                <w:sz w:val="20"/>
                <w:szCs w:val="20"/>
                <w:shd w:val="solid" w:color="000000" w:fill="000000"/>
                <w:fitText w:val="308" w:id="-662992113"/>
                <w14:textFill>
                  <w14:solidFill>
                    <w14:srgbClr w14:val="000000">
                      <w14:alpha w14:val="100000"/>
                    </w14:srgbClr>
                  </w14:solidFill>
                </w14:textFill>
              </w:rPr>
              <w:t>|</w:t>
            </w:r>
          </w:p>
        </w:tc>
        <w:tc>
          <w:tcPr>
            <w:tcW w:w="486" w:type="pct"/>
            <w:tcMar>
              <w:top w:w="0" w:type="dxa"/>
              <w:left w:w="108" w:type="dxa"/>
              <w:bottom w:w="0" w:type="dxa"/>
              <w:right w:w="108" w:type="dxa"/>
            </w:tcMar>
            <w:vAlign w:val="center"/>
            <w:hideMark/>
          </w:tcPr>
          <w:p w14:paraId="3A1CB69F" w14:textId="77777777" w:rsidR="0005259D" w:rsidRPr="00E6389F" w:rsidRDefault="0005259D" w:rsidP="00476531">
            <w:pPr>
              <w:keepNext/>
              <w:keepLines/>
              <w:rPr>
                <w:rFonts w:ascii="Arial Narrow" w:hAnsi="Arial Narrow"/>
                <w:sz w:val="20"/>
                <w:szCs w:val="20"/>
                <w:lang w:eastAsia="en-US"/>
              </w:rPr>
            </w:pPr>
            <w:r w:rsidRPr="00E6389F">
              <w:rPr>
                <w:rFonts w:ascii="Arial Narrow" w:hAnsi="Arial Narrow"/>
                <w:sz w:val="20"/>
                <w:szCs w:val="20"/>
              </w:rPr>
              <w:t>0.3152</w:t>
            </w:r>
          </w:p>
        </w:tc>
        <w:tc>
          <w:tcPr>
            <w:tcW w:w="553" w:type="pct"/>
            <w:tcMar>
              <w:top w:w="0" w:type="dxa"/>
              <w:left w:w="108" w:type="dxa"/>
              <w:bottom w:w="0" w:type="dxa"/>
              <w:right w:w="108" w:type="dxa"/>
            </w:tcMar>
            <w:vAlign w:val="center"/>
            <w:hideMark/>
          </w:tcPr>
          <w:p w14:paraId="7A96D02B" w14:textId="502AD88D" w:rsidR="0005259D" w:rsidRPr="00E6389F" w:rsidRDefault="0005259D" w:rsidP="00476531">
            <w:pPr>
              <w:keepNext/>
              <w:keepLines/>
              <w:rPr>
                <w:rFonts w:ascii="Arial Narrow" w:hAnsi="Arial Narrow"/>
                <w:sz w:val="20"/>
                <w:szCs w:val="20"/>
                <w:lang w:eastAsia="en-US"/>
              </w:rPr>
            </w:pPr>
            <w:r w:rsidRPr="00E6389F">
              <w:rPr>
                <w:rFonts w:ascii="Arial Narrow" w:hAnsi="Arial Narrow"/>
                <w:sz w:val="20"/>
                <w:szCs w:val="20"/>
              </w:rPr>
              <w:t>$</w:t>
            </w:r>
            <w:r w:rsidR="00EC5F4F" w:rsidRPr="00EC5F4F">
              <w:rPr>
                <w:rFonts w:ascii="Arial Narrow" w:hAnsi="Arial Narrow"/>
                <w:color w:val="000000"/>
                <w:spacing w:val="9"/>
                <w:sz w:val="20"/>
                <w:szCs w:val="20"/>
                <w:shd w:val="solid" w:color="000000" w:fill="000000"/>
                <w:fitText w:val="308" w:id="-662992112"/>
                <w14:textFill>
                  <w14:solidFill>
                    <w14:srgbClr w14:val="000000">
                      <w14:alpha w14:val="100000"/>
                    </w14:srgbClr>
                  </w14:solidFill>
                </w14:textFill>
              </w:rPr>
              <w:t>||  |</w:t>
            </w:r>
            <w:r w:rsidR="00EC5F4F" w:rsidRPr="00EC5F4F">
              <w:rPr>
                <w:rFonts w:ascii="Arial Narrow" w:hAnsi="Arial Narrow"/>
                <w:color w:val="000000"/>
                <w:spacing w:val="2"/>
                <w:sz w:val="20"/>
                <w:szCs w:val="20"/>
                <w:shd w:val="solid" w:color="000000" w:fill="000000"/>
                <w:fitText w:val="308" w:id="-662992112"/>
                <w14:textFill>
                  <w14:solidFill>
                    <w14:srgbClr w14:val="000000">
                      <w14:alpha w14:val="100000"/>
                    </w14:srgbClr>
                  </w14:solidFill>
                </w14:textFill>
              </w:rPr>
              <w:t>|</w:t>
            </w:r>
            <w:r w:rsidR="00B8008C">
              <w:rPr>
                <w:rFonts w:ascii="Arial Narrow" w:hAnsi="Arial Narrow"/>
                <w:b/>
                <w:bCs/>
                <w:sz w:val="20"/>
                <w:szCs w:val="20"/>
                <w:lang w:eastAsia="en-US"/>
              </w:rPr>
              <w:t xml:space="preserve"> </w:t>
            </w:r>
            <w:r w:rsidR="00B8008C">
              <w:rPr>
                <w:rFonts w:ascii="Arial Narrow" w:hAnsi="Arial Narrow"/>
                <w:b/>
                <w:bCs/>
                <w:sz w:val="20"/>
                <w:szCs w:val="20"/>
                <w:vertAlign w:val="superscript"/>
                <w:lang w:eastAsia="en-US"/>
              </w:rPr>
              <w:t>1</w:t>
            </w:r>
          </w:p>
        </w:tc>
        <w:tc>
          <w:tcPr>
            <w:tcW w:w="559" w:type="pct"/>
            <w:tcMar>
              <w:top w:w="0" w:type="dxa"/>
              <w:left w:w="108" w:type="dxa"/>
              <w:bottom w:w="0" w:type="dxa"/>
              <w:right w:w="108" w:type="dxa"/>
            </w:tcMar>
            <w:vAlign w:val="center"/>
            <w:hideMark/>
          </w:tcPr>
          <w:p w14:paraId="06BCFCBB" w14:textId="2E3962ED" w:rsidR="0005259D" w:rsidRPr="00E6389F" w:rsidRDefault="0005259D" w:rsidP="00476531">
            <w:pPr>
              <w:keepNext/>
              <w:keepLines/>
              <w:rPr>
                <w:rFonts w:ascii="Arial Narrow" w:hAnsi="Arial Narrow"/>
                <w:sz w:val="20"/>
                <w:szCs w:val="20"/>
                <w:lang w:eastAsia="en-US"/>
              </w:rPr>
            </w:pPr>
            <w:r w:rsidRPr="00E6389F">
              <w:rPr>
                <w:rFonts w:ascii="Arial Narrow" w:hAnsi="Arial Narrow"/>
                <w:sz w:val="20"/>
                <w:szCs w:val="20"/>
              </w:rPr>
              <w:t>+</w:t>
            </w:r>
            <w:r w:rsidR="00EC5F4F">
              <w:rPr>
                <w:rFonts w:ascii="Arial Narrow" w:hAnsi="Arial Narrow"/>
                <w:color w:val="000000"/>
                <w:spacing w:val="8"/>
                <w:sz w:val="20"/>
                <w:szCs w:val="20"/>
                <w:shd w:val="solid" w:color="000000" w:fill="000000"/>
                <w:fitText w:val="307" w:id="-662992128"/>
                <w14:textFill>
                  <w14:solidFill>
                    <w14:srgbClr w14:val="000000">
                      <w14:alpha w14:val="100000"/>
                    </w14:srgbClr>
                  </w14:solidFill>
                </w14:textFill>
              </w:rPr>
              <w:t>||  |</w:t>
            </w:r>
            <w:r w:rsidR="00EC5F4F">
              <w:rPr>
                <w:rFonts w:ascii="Arial Narrow" w:hAnsi="Arial Narrow"/>
                <w:color w:val="000000"/>
                <w:spacing w:val="3"/>
                <w:sz w:val="20"/>
                <w:szCs w:val="20"/>
                <w:shd w:val="solid" w:color="000000" w:fill="000000"/>
                <w:fitText w:val="307" w:id="-662992128"/>
                <w14:textFill>
                  <w14:solidFill>
                    <w14:srgbClr w14:val="000000">
                      <w14:alpha w14:val="100000"/>
                    </w14:srgbClr>
                  </w14:solidFill>
                </w14:textFill>
              </w:rPr>
              <w:t>|</w:t>
            </w:r>
            <w:r w:rsidRPr="00E6389F">
              <w:rPr>
                <w:rFonts w:ascii="Arial Narrow" w:hAnsi="Arial Narrow"/>
                <w:sz w:val="20"/>
                <w:szCs w:val="20"/>
              </w:rPr>
              <w:t>%</w:t>
            </w:r>
          </w:p>
        </w:tc>
      </w:tr>
      <w:tr w:rsidR="0005259D" w:rsidRPr="00E6389F" w14:paraId="7A6C4218" w14:textId="77777777" w:rsidTr="0005259D">
        <w:trPr>
          <w:trHeight w:val="20"/>
        </w:trPr>
        <w:tc>
          <w:tcPr>
            <w:tcW w:w="2848" w:type="pct"/>
            <w:tcMar>
              <w:top w:w="0" w:type="dxa"/>
              <w:left w:w="108" w:type="dxa"/>
              <w:bottom w:w="0" w:type="dxa"/>
              <w:right w:w="108" w:type="dxa"/>
            </w:tcMar>
            <w:vAlign w:val="center"/>
            <w:hideMark/>
          </w:tcPr>
          <w:p w14:paraId="5B4F81D9" w14:textId="360DD762" w:rsidR="0005259D" w:rsidRPr="00E6389F" w:rsidRDefault="0005259D" w:rsidP="00476531">
            <w:pPr>
              <w:keepNext/>
              <w:keepLines/>
              <w:rPr>
                <w:rFonts w:ascii="Arial Narrow" w:hAnsi="Arial Narrow"/>
                <w:sz w:val="20"/>
                <w:szCs w:val="20"/>
                <w:lang w:eastAsia="en-US"/>
              </w:rPr>
            </w:pPr>
            <w:r w:rsidRPr="00E6389F">
              <w:rPr>
                <w:rFonts w:ascii="Arial Narrow" w:hAnsi="Arial Narrow"/>
                <w:sz w:val="20"/>
                <w:szCs w:val="20"/>
              </w:rPr>
              <w:t>Cost per 500mg DOS = $</w:t>
            </w:r>
            <w:r w:rsidR="00EC5F4F" w:rsidRPr="00EC5F4F">
              <w:rPr>
                <w:rFonts w:ascii="Arial Narrow" w:hAnsi="Arial Narrow"/>
                <w:color w:val="000000"/>
                <w:spacing w:val="9"/>
                <w:sz w:val="20"/>
                <w:szCs w:val="20"/>
                <w:shd w:val="solid" w:color="000000" w:fill="000000"/>
                <w:fitText w:val="307" w:id="-662992127"/>
                <w14:textFill>
                  <w14:solidFill>
                    <w14:srgbClr w14:val="000000">
                      <w14:alpha w14:val="100000"/>
                    </w14:srgbClr>
                  </w14:solidFill>
                </w14:textFill>
              </w:rPr>
              <w:t>||  |</w:t>
            </w:r>
            <w:r w:rsidR="00EC5F4F" w:rsidRPr="00EC5F4F">
              <w:rPr>
                <w:rFonts w:ascii="Arial Narrow" w:hAnsi="Arial Narrow"/>
                <w:color w:val="000000"/>
                <w:spacing w:val="1"/>
                <w:sz w:val="20"/>
                <w:szCs w:val="20"/>
                <w:shd w:val="solid" w:color="000000" w:fill="000000"/>
                <w:fitText w:val="307" w:id="-662992127"/>
                <w14:textFill>
                  <w14:solidFill>
                    <w14:srgbClr w14:val="000000">
                      <w14:alpha w14:val="100000"/>
                    </w14:srgbClr>
                  </w14:solidFill>
                </w14:textFill>
              </w:rPr>
              <w:t>|</w:t>
            </w:r>
            <w:r w:rsidRPr="00E6389F">
              <w:rPr>
                <w:rFonts w:ascii="Arial Narrow" w:hAnsi="Arial Narrow"/>
                <w:sz w:val="20"/>
                <w:szCs w:val="20"/>
              </w:rPr>
              <w:t xml:space="preserve"> (BC: $</w:t>
            </w:r>
            <w:r w:rsidR="00EC5F4F" w:rsidRPr="00EC5F4F">
              <w:rPr>
                <w:rFonts w:ascii="Arial Narrow" w:hAnsi="Arial Narrow"/>
                <w:color w:val="000000"/>
                <w:spacing w:val="9"/>
                <w:sz w:val="20"/>
                <w:szCs w:val="20"/>
                <w:shd w:val="solid" w:color="000000" w:fill="000000"/>
                <w:fitText w:val="307" w:id="-662992126"/>
                <w14:textFill>
                  <w14:solidFill>
                    <w14:srgbClr w14:val="000000">
                      <w14:alpha w14:val="100000"/>
                    </w14:srgbClr>
                  </w14:solidFill>
                </w14:textFill>
              </w:rPr>
              <w:t>||  |</w:t>
            </w:r>
            <w:r w:rsidR="00EC5F4F" w:rsidRPr="00EC5F4F">
              <w:rPr>
                <w:rFonts w:ascii="Arial Narrow" w:hAnsi="Arial Narrow"/>
                <w:color w:val="000000"/>
                <w:spacing w:val="1"/>
                <w:sz w:val="20"/>
                <w:szCs w:val="20"/>
                <w:shd w:val="solid" w:color="000000" w:fill="000000"/>
                <w:fitText w:val="307" w:id="-662992126"/>
                <w14:textFill>
                  <w14:solidFill>
                    <w14:srgbClr w14:val="000000">
                      <w14:alpha w14:val="100000"/>
                    </w14:srgbClr>
                  </w14:solidFill>
                </w14:textFill>
              </w:rPr>
              <w:t>|</w:t>
            </w:r>
            <w:r w:rsidRPr="00E6389F">
              <w:rPr>
                <w:rFonts w:ascii="Arial Narrow" w:hAnsi="Arial Narrow"/>
                <w:sz w:val="20"/>
                <w:szCs w:val="20"/>
              </w:rPr>
              <w:t>)</w:t>
            </w:r>
          </w:p>
        </w:tc>
        <w:tc>
          <w:tcPr>
            <w:tcW w:w="553" w:type="pct"/>
            <w:tcMar>
              <w:top w:w="0" w:type="dxa"/>
              <w:left w:w="108" w:type="dxa"/>
              <w:bottom w:w="0" w:type="dxa"/>
              <w:right w:w="108" w:type="dxa"/>
            </w:tcMar>
            <w:vAlign w:val="center"/>
            <w:hideMark/>
          </w:tcPr>
          <w:p w14:paraId="143538D4" w14:textId="7ADCF96A" w:rsidR="0005259D" w:rsidRPr="00E6389F" w:rsidRDefault="0005259D" w:rsidP="00476531">
            <w:pPr>
              <w:keepNext/>
              <w:keepLines/>
              <w:rPr>
                <w:rFonts w:ascii="Arial Narrow" w:hAnsi="Arial Narrow"/>
                <w:sz w:val="20"/>
                <w:szCs w:val="20"/>
                <w:lang w:eastAsia="en-US"/>
              </w:rPr>
            </w:pPr>
            <w:r w:rsidRPr="00E6389F">
              <w:rPr>
                <w:rFonts w:ascii="Arial Narrow" w:hAnsi="Arial Narrow"/>
                <w:sz w:val="20"/>
                <w:szCs w:val="20"/>
              </w:rPr>
              <w:t>$</w:t>
            </w:r>
            <w:r w:rsidR="00EC5F4F" w:rsidRPr="00EC5F4F">
              <w:rPr>
                <w:rFonts w:ascii="Arial Narrow" w:hAnsi="Arial Narrow"/>
                <w:color w:val="000000"/>
                <w:spacing w:val="9"/>
                <w:sz w:val="20"/>
                <w:szCs w:val="20"/>
                <w:shd w:val="solid" w:color="000000" w:fill="000000"/>
                <w:fitText w:val="308" w:id="-662992125"/>
                <w14:textFill>
                  <w14:solidFill>
                    <w14:srgbClr w14:val="000000">
                      <w14:alpha w14:val="100000"/>
                    </w14:srgbClr>
                  </w14:solidFill>
                </w14:textFill>
              </w:rPr>
              <w:t>||  |</w:t>
            </w:r>
            <w:r w:rsidR="00EC5F4F" w:rsidRPr="00EC5F4F">
              <w:rPr>
                <w:rFonts w:ascii="Arial Narrow" w:hAnsi="Arial Narrow"/>
                <w:color w:val="000000"/>
                <w:spacing w:val="2"/>
                <w:sz w:val="20"/>
                <w:szCs w:val="20"/>
                <w:shd w:val="solid" w:color="000000" w:fill="000000"/>
                <w:fitText w:val="308" w:id="-662992125"/>
                <w14:textFill>
                  <w14:solidFill>
                    <w14:srgbClr w14:val="000000">
                      <w14:alpha w14:val="100000"/>
                    </w14:srgbClr>
                  </w14:solidFill>
                </w14:textFill>
              </w:rPr>
              <w:t>|</w:t>
            </w:r>
          </w:p>
        </w:tc>
        <w:tc>
          <w:tcPr>
            <w:tcW w:w="486" w:type="pct"/>
            <w:tcMar>
              <w:top w:w="0" w:type="dxa"/>
              <w:left w:w="108" w:type="dxa"/>
              <w:bottom w:w="0" w:type="dxa"/>
              <w:right w:w="108" w:type="dxa"/>
            </w:tcMar>
            <w:vAlign w:val="center"/>
            <w:hideMark/>
          </w:tcPr>
          <w:p w14:paraId="58D1CC12" w14:textId="77777777" w:rsidR="0005259D" w:rsidRPr="00E6389F" w:rsidRDefault="0005259D" w:rsidP="00476531">
            <w:pPr>
              <w:keepNext/>
              <w:keepLines/>
              <w:rPr>
                <w:rFonts w:ascii="Arial Narrow" w:hAnsi="Arial Narrow"/>
                <w:sz w:val="20"/>
                <w:szCs w:val="20"/>
                <w:lang w:eastAsia="en-US"/>
              </w:rPr>
            </w:pPr>
            <w:r w:rsidRPr="00E6389F">
              <w:rPr>
                <w:rFonts w:ascii="Arial Narrow" w:hAnsi="Arial Narrow"/>
                <w:sz w:val="20"/>
                <w:szCs w:val="20"/>
              </w:rPr>
              <w:t>0.3152</w:t>
            </w:r>
          </w:p>
        </w:tc>
        <w:tc>
          <w:tcPr>
            <w:tcW w:w="553" w:type="pct"/>
            <w:tcMar>
              <w:top w:w="0" w:type="dxa"/>
              <w:left w:w="108" w:type="dxa"/>
              <w:bottom w:w="0" w:type="dxa"/>
              <w:right w:w="108" w:type="dxa"/>
            </w:tcMar>
            <w:vAlign w:val="center"/>
            <w:hideMark/>
          </w:tcPr>
          <w:p w14:paraId="038EAB14" w14:textId="08C59063" w:rsidR="0005259D" w:rsidRPr="00E6389F" w:rsidRDefault="0005259D" w:rsidP="00476531">
            <w:pPr>
              <w:keepNext/>
              <w:keepLines/>
              <w:rPr>
                <w:rFonts w:ascii="Arial Narrow" w:hAnsi="Arial Narrow"/>
                <w:sz w:val="20"/>
                <w:szCs w:val="20"/>
                <w:lang w:eastAsia="en-US"/>
              </w:rPr>
            </w:pPr>
            <w:r w:rsidRPr="00E6389F">
              <w:rPr>
                <w:rFonts w:ascii="Arial Narrow" w:hAnsi="Arial Narrow"/>
                <w:sz w:val="20"/>
                <w:szCs w:val="20"/>
              </w:rPr>
              <w:t>$</w:t>
            </w:r>
            <w:r w:rsidR="00EC5F4F" w:rsidRPr="00EC5F4F">
              <w:rPr>
                <w:rFonts w:ascii="Arial Narrow" w:hAnsi="Arial Narrow"/>
                <w:color w:val="000000"/>
                <w:spacing w:val="9"/>
                <w:sz w:val="20"/>
                <w:szCs w:val="20"/>
                <w:shd w:val="solid" w:color="000000" w:fill="000000"/>
                <w:fitText w:val="308" w:id="-662992124"/>
                <w14:textFill>
                  <w14:solidFill>
                    <w14:srgbClr w14:val="000000">
                      <w14:alpha w14:val="100000"/>
                    </w14:srgbClr>
                  </w14:solidFill>
                </w14:textFill>
              </w:rPr>
              <w:t>||  |</w:t>
            </w:r>
            <w:r w:rsidR="00EC5F4F" w:rsidRPr="00EC5F4F">
              <w:rPr>
                <w:rFonts w:ascii="Arial Narrow" w:hAnsi="Arial Narrow"/>
                <w:color w:val="000000"/>
                <w:spacing w:val="2"/>
                <w:sz w:val="20"/>
                <w:szCs w:val="20"/>
                <w:shd w:val="solid" w:color="000000" w:fill="000000"/>
                <w:fitText w:val="308" w:id="-662992124"/>
                <w14:textFill>
                  <w14:solidFill>
                    <w14:srgbClr w14:val="000000">
                      <w14:alpha w14:val="100000"/>
                    </w14:srgbClr>
                  </w14:solidFill>
                </w14:textFill>
              </w:rPr>
              <w:t>|</w:t>
            </w:r>
            <w:r w:rsidR="00B8008C">
              <w:rPr>
                <w:rFonts w:ascii="Arial Narrow" w:hAnsi="Arial Narrow"/>
                <w:b/>
                <w:bCs/>
                <w:sz w:val="20"/>
                <w:szCs w:val="20"/>
                <w:lang w:eastAsia="en-US"/>
              </w:rPr>
              <w:t xml:space="preserve"> </w:t>
            </w:r>
            <w:r w:rsidR="00B8008C">
              <w:rPr>
                <w:rFonts w:ascii="Arial Narrow" w:hAnsi="Arial Narrow"/>
                <w:b/>
                <w:bCs/>
                <w:sz w:val="20"/>
                <w:szCs w:val="20"/>
                <w:vertAlign w:val="superscript"/>
                <w:lang w:eastAsia="en-US"/>
              </w:rPr>
              <w:t>3</w:t>
            </w:r>
          </w:p>
        </w:tc>
        <w:tc>
          <w:tcPr>
            <w:tcW w:w="559" w:type="pct"/>
            <w:tcMar>
              <w:top w:w="0" w:type="dxa"/>
              <w:left w:w="108" w:type="dxa"/>
              <w:bottom w:w="0" w:type="dxa"/>
              <w:right w:w="108" w:type="dxa"/>
            </w:tcMar>
            <w:vAlign w:val="center"/>
            <w:hideMark/>
          </w:tcPr>
          <w:p w14:paraId="1345DE42" w14:textId="7FCEA7F2" w:rsidR="0005259D" w:rsidRPr="00E6389F" w:rsidRDefault="0005259D" w:rsidP="00476531">
            <w:pPr>
              <w:keepNext/>
              <w:keepLines/>
              <w:rPr>
                <w:rFonts w:ascii="Arial Narrow" w:hAnsi="Arial Narrow"/>
                <w:sz w:val="20"/>
                <w:szCs w:val="20"/>
                <w:lang w:eastAsia="en-US"/>
              </w:rPr>
            </w:pPr>
            <w:r w:rsidRPr="00E6389F">
              <w:rPr>
                <w:rFonts w:ascii="Arial Narrow" w:hAnsi="Arial Narrow"/>
                <w:sz w:val="20"/>
                <w:szCs w:val="20"/>
              </w:rPr>
              <w:t>-</w:t>
            </w:r>
            <w:r w:rsidR="00EC5F4F" w:rsidRPr="00EC5F4F">
              <w:rPr>
                <w:rFonts w:ascii="Arial Narrow" w:hAnsi="Arial Narrow"/>
                <w:color w:val="000000"/>
                <w:spacing w:val="9"/>
                <w:sz w:val="20"/>
                <w:szCs w:val="20"/>
                <w:shd w:val="solid" w:color="000000" w:fill="000000"/>
                <w:fitText w:val="308" w:id="-662992123"/>
                <w14:textFill>
                  <w14:solidFill>
                    <w14:srgbClr w14:val="000000">
                      <w14:alpha w14:val="100000"/>
                    </w14:srgbClr>
                  </w14:solidFill>
                </w14:textFill>
              </w:rPr>
              <w:t>||  ||</w:t>
            </w:r>
            <w:r w:rsidRPr="00E6389F">
              <w:rPr>
                <w:rFonts w:ascii="Arial Narrow" w:hAnsi="Arial Narrow"/>
                <w:sz w:val="20"/>
                <w:szCs w:val="20"/>
              </w:rPr>
              <w:t>%</w:t>
            </w:r>
          </w:p>
        </w:tc>
      </w:tr>
    </w:tbl>
    <w:p w14:paraId="263094CC" w14:textId="77777777" w:rsidR="0005259D" w:rsidRPr="00E6389F" w:rsidRDefault="0005259D" w:rsidP="00476531">
      <w:pPr>
        <w:pStyle w:val="TableNotes"/>
        <w:keepNext/>
        <w:keepLines/>
        <w:rPr>
          <w:sz w:val="18"/>
          <w:szCs w:val="18"/>
        </w:rPr>
      </w:pPr>
      <w:r w:rsidRPr="00E6389F">
        <w:rPr>
          <w:sz w:val="18"/>
          <w:szCs w:val="18"/>
        </w:rPr>
        <w:t>Abbreviations: BC = base case; CP = carboplatin-paclitaxel; DOS = dostarlimab; HR = hazard ratio; ICER = incremental cost effectiveness ratio; Incr. = incremental; OS = overall survival; PD = progressed disease; PEM = pembrolizumab; PF = progression free; PFS = progression free survival; pMMR = mismatch repair-proficient; QALY = quality adjusted life year; RDI = relative dose intensity</w:t>
      </w:r>
    </w:p>
    <w:p w14:paraId="30C9162D" w14:textId="213F1BC5" w:rsidR="0005259D" w:rsidRPr="00E6389F" w:rsidRDefault="0005259D" w:rsidP="00476531">
      <w:pPr>
        <w:pStyle w:val="TableNotes"/>
        <w:keepNext/>
        <w:keepLines/>
        <w:rPr>
          <w:sz w:val="18"/>
          <w:szCs w:val="18"/>
        </w:rPr>
      </w:pPr>
      <w:r w:rsidRPr="00E6389F">
        <w:rPr>
          <w:sz w:val="18"/>
          <w:szCs w:val="18"/>
          <w:vertAlign w:val="superscript"/>
        </w:rPr>
        <w:t>a</w:t>
      </w:r>
      <w:r w:rsidRPr="00E6389F">
        <w:rPr>
          <w:sz w:val="18"/>
          <w:szCs w:val="18"/>
        </w:rPr>
        <w:t xml:space="preserve"> Calculated by assuming an additional 2.67 weeks of DOS maintenance at the end of treatment. A cost of $</w:t>
      </w:r>
      <w:r w:rsidR="00EC5F4F" w:rsidRPr="00EC5F4F">
        <w:rPr>
          <w:color w:val="000000"/>
          <w:spacing w:val="38"/>
          <w:sz w:val="18"/>
          <w:szCs w:val="18"/>
          <w:shd w:val="solid" w:color="000000" w:fill="000000"/>
          <w:fitText w:val="274" w:id="-662992122"/>
          <w14:textFill>
            <w14:solidFill>
              <w14:srgbClr w14:val="000000">
                <w14:alpha w14:val="100000"/>
              </w14:srgbClr>
            </w14:solidFill>
          </w14:textFill>
        </w:rPr>
        <w:t xml:space="preserve">|  </w:t>
      </w:r>
      <w:r w:rsidR="00EC5F4F" w:rsidRPr="00EC5F4F">
        <w:rPr>
          <w:color w:val="000000"/>
          <w:spacing w:val="2"/>
          <w:sz w:val="18"/>
          <w:szCs w:val="18"/>
          <w:shd w:val="solid" w:color="000000" w:fill="000000"/>
          <w:fitText w:val="274" w:id="-662992122"/>
          <w14:textFill>
            <w14:solidFill>
              <w14:srgbClr w14:val="000000">
                <w14:alpha w14:val="100000"/>
              </w14:srgbClr>
            </w14:solidFill>
          </w14:textFill>
        </w:rPr>
        <w:t>|</w:t>
      </w:r>
      <w:r w:rsidRPr="00E6389F">
        <w:rPr>
          <w:sz w:val="18"/>
          <w:szCs w:val="18"/>
        </w:rPr>
        <w:t xml:space="preserve"> (calculated as 2.67/6/1.05^3*.977*$</w:t>
      </w:r>
      <w:r w:rsidR="00EC5F4F" w:rsidRPr="0032129B">
        <w:rPr>
          <w:color w:val="000000"/>
          <w:spacing w:val="38"/>
          <w:sz w:val="18"/>
          <w:szCs w:val="18"/>
          <w:shd w:val="solid" w:color="000000" w:fill="000000"/>
          <w:fitText w:val="274" w:id="-662992121"/>
          <w14:textFill>
            <w14:solidFill>
              <w14:srgbClr w14:val="000000">
                <w14:alpha w14:val="100000"/>
              </w14:srgbClr>
            </w14:solidFill>
          </w14:textFill>
        </w:rPr>
        <w:t xml:space="preserve">|  </w:t>
      </w:r>
      <w:r w:rsidR="00EC5F4F" w:rsidRPr="0032129B">
        <w:rPr>
          <w:color w:val="000000"/>
          <w:spacing w:val="2"/>
          <w:sz w:val="18"/>
          <w:szCs w:val="18"/>
          <w:shd w:val="solid" w:color="000000" w:fill="000000"/>
          <w:fitText w:val="274" w:id="-662992121"/>
          <w14:textFill>
            <w14:solidFill>
              <w14:srgbClr w14:val="000000">
                <w14:alpha w14:val="100000"/>
              </w14:srgbClr>
            </w14:solidFill>
          </w14:textFill>
        </w:rPr>
        <w:t>|</w:t>
      </w:r>
      <w:r w:rsidRPr="00E6389F">
        <w:rPr>
          <w:sz w:val="18"/>
          <w:szCs w:val="18"/>
        </w:rPr>
        <w:t>) was added to the discounted cost for DOS+CP arm (BG9, sheet ‘DOS+CP’). Cost was calculated as 2.67 weeks extra from a six weekly dosing cycle in the 4th year of treatment (therefore three instances of annual discounting of 5%) adjusted by the RDI for maintenance therapy of 97.7%.</w:t>
      </w:r>
    </w:p>
    <w:p w14:paraId="2D647B70" w14:textId="77777777" w:rsidR="0005259D" w:rsidRDefault="0005259D" w:rsidP="00476531">
      <w:pPr>
        <w:pStyle w:val="TableNotes"/>
        <w:keepNext/>
        <w:keepLines/>
        <w:rPr>
          <w:sz w:val="18"/>
          <w:szCs w:val="18"/>
        </w:rPr>
      </w:pPr>
      <w:r w:rsidRPr="00E6389F">
        <w:rPr>
          <w:sz w:val="18"/>
          <w:szCs w:val="18"/>
          <w:vertAlign w:val="superscript"/>
        </w:rPr>
        <w:t xml:space="preserve">b </w:t>
      </w:r>
      <w:r w:rsidRPr="00E6389F">
        <w:rPr>
          <w:sz w:val="18"/>
          <w:szCs w:val="18"/>
        </w:rPr>
        <w:t>Lenvatinib drug costs (Cell D68, sheet ‘Subsequent Tx’) multiplied by 0.68</w:t>
      </w:r>
    </w:p>
    <w:p w14:paraId="167822AC" w14:textId="77777777" w:rsidR="00655355" w:rsidRPr="009A6D58" w:rsidRDefault="00655355" w:rsidP="00476531">
      <w:pPr>
        <w:keepNext/>
        <w:keepLines/>
        <w:rPr>
          <w:rFonts w:ascii="Arial Narrow" w:hAnsi="Arial Narrow"/>
          <w:i/>
          <w:sz w:val="18"/>
          <w:szCs w:val="18"/>
        </w:rPr>
      </w:pPr>
      <w:r w:rsidRPr="009A6D58">
        <w:rPr>
          <w:rFonts w:ascii="Arial Narrow" w:hAnsi="Arial Narrow"/>
          <w:i/>
          <w:sz w:val="18"/>
          <w:szCs w:val="18"/>
        </w:rPr>
        <w:t xml:space="preserve">The redacted values correspond to the following ranges: </w:t>
      </w:r>
    </w:p>
    <w:p w14:paraId="19D6DCCE" w14:textId="0C1F45BE" w:rsidR="00655355" w:rsidRPr="009A6D58" w:rsidRDefault="00655355" w:rsidP="00476531">
      <w:pPr>
        <w:keepNext/>
        <w:keepLines/>
        <w:rPr>
          <w:rFonts w:ascii="Arial Narrow" w:hAnsi="Arial Narrow"/>
          <w:i/>
          <w:sz w:val="18"/>
          <w:szCs w:val="18"/>
        </w:rPr>
      </w:pPr>
      <w:r w:rsidRPr="009A6D58">
        <w:rPr>
          <w:rFonts w:ascii="Arial Narrow" w:hAnsi="Arial Narrow"/>
          <w:i/>
          <w:sz w:val="18"/>
          <w:szCs w:val="18"/>
          <w:vertAlign w:val="superscript"/>
        </w:rPr>
        <w:t>1</w:t>
      </w:r>
      <w:r>
        <w:rPr>
          <w:rFonts w:ascii="Arial Narrow" w:hAnsi="Arial Narrow"/>
          <w:i/>
          <w:sz w:val="18"/>
          <w:szCs w:val="18"/>
        </w:rPr>
        <w:t xml:space="preserve"> </w:t>
      </w:r>
      <w:r w:rsidR="006C1ADC" w:rsidRPr="006C1ADC">
        <w:rPr>
          <w:rFonts w:ascii="Arial Narrow" w:hAnsi="Arial Narrow"/>
          <w:i/>
          <w:sz w:val="18"/>
          <w:szCs w:val="18"/>
        </w:rPr>
        <w:t>$75,000 to &lt; $95,000</w:t>
      </w:r>
    </w:p>
    <w:p w14:paraId="62E186C7" w14:textId="03D6335A" w:rsidR="00655355" w:rsidRPr="009A6D58" w:rsidRDefault="00655355" w:rsidP="00476531">
      <w:pPr>
        <w:keepNext/>
        <w:keepLines/>
        <w:rPr>
          <w:rFonts w:ascii="Arial Narrow" w:hAnsi="Arial Narrow"/>
          <w:i/>
          <w:sz w:val="18"/>
          <w:szCs w:val="18"/>
        </w:rPr>
      </w:pPr>
      <w:r w:rsidRPr="009A6D58">
        <w:rPr>
          <w:rFonts w:ascii="Arial Narrow" w:hAnsi="Arial Narrow"/>
          <w:i/>
          <w:sz w:val="18"/>
          <w:szCs w:val="18"/>
          <w:vertAlign w:val="superscript"/>
        </w:rPr>
        <w:t>2</w:t>
      </w:r>
      <w:r>
        <w:rPr>
          <w:rFonts w:ascii="Arial Narrow" w:hAnsi="Arial Narrow"/>
          <w:i/>
          <w:sz w:val="18"/>
          <w:szCs w:val="18"/>
        </w:rPr>
        <w:t xml:space="preserve"> </w:t>
      </w:r>
      <w:r w:rsidR="00516012" w:rsidRPr="00516012">
        <w:rPr>
          <w:rFonts w:ascii="Arial Narrow" w:hAnsi="Arial Narrow"/>
          <w:i/>
          <w:sz w:val="18"/>
          <w:szCs w:val="18"/>
        </w:rPr>
        <w:t>$95,000 to &lt; $115,000</w:t>
      </w:r>
    </w:p>
    <w:p w14:paraId="168A6761" w14:textId="2489A6F1" w:rsidR="00655355" w:rsidRPr="00655355" w:rsidRDefault="00655355" w:rsidP="00655355">
      <w:pPr>
        <w:spacing w:after="120"/>
        <w:rPr>
          <w:rFonts w:ascii="Arial Narrow" w:hAnsi="Arial Narrow"/>
          <w:i/>
          <w:sz w:val="18"/>
          <w:szCs w:val="18"/>
        </w:rPr>
      </w:pPr>
      <w:r w:rsidRPr="009A6D58">
        <w:rPr>
          <w:rFonts w:ascii="Arial Narrow" w:hAnsi="Arial Narrow"/>
          <w:i/>
          <w:sz w:val="18"/>
          <w:szCs w:val="18"/>
          <w:vertAlign w:val="superscript"/>
        </w:rPr>
        <w:t>3</w:t>
      </w:r>
      <w:r>
        <w:rPr>
          <w:rFonts w:ascii="Arial Narrow" w:hAnsi="Arial Narrow"/>
          <w:i/>
          <w:sz w:val="18"/>
          <w:szCs w:val="18"/>
        </w:rPr>
        <w:t xml:space="preserve"> </w:t>
      </w:r>
      <w:r w:rsidR="00476531" w:rsidRPr="00476531">
        <w:rPr>
          <w:rFonts w:ascii="Arial Narrow" w:hAnsi="Arial Narrow"/>
          <w:i/>
          <w:sz w:val="18"/>
          <w:szCs w:val="18"/>
        </w:rPr>
        <w:t>$</w:t>
      </w:r>
      <w:r w:rsidR="00557B92">
        <w:rPr>
          <w:rFonts w:ascii="Arial Narrow" w:hAnsi="Arial Narrow"/>
          <w:i/>
          <w:sz w:val="18"/>
          <w:szCs w:val="18"/>
        </w:rPr>
        <w:t>4</w:t>
      </w:r>
      <w:r w:rsidR="00476531" w:rsidRPr="00476531">
        <w:rPr>
          <w:rFonts w:ascii="Arial Narrow" w:hAnsi="Arial Narrow"/>
          <w:i/>
          <w:sz w:val="18"/>
          <w:szCs w:val="18"/>
        </w:rPr>
        <w:t>5,000 to &lt; $</w:t>
      </w:r>
      <w:r w:rsidR="00557B92">
        <w:rPr>
          <w:rFonts w:ascii="Arial Narrow" w:hAnsi="Arial Narrow"/>
          <w:i/>
          <w:sz w:val="18"/>
          <w:szCs w:val="18"/>
        </w:rPr>
        <w:t>5</w:t>
      </w:r>
      <w:r w:rsidR="00476531" w:rsidRPr="00476531">
        <w:rPr>
          <w:rFonts w:ascii="Arial Narrow" w:hAnsi="Arial Narrow"/>
          <w:i/>
          <w:sz w:val="18"/>
          <w:szCs w:val="18"/>
        </w:rPr>
        <w:t>5,000</w:t>
      </w:r>
    </w:p>
    <w:p w14:paraId="0B4083EB" w14:textId="1D8F9607" w:rsidR="00021113" w:rsidRPr="000A6914" w:rsidRDefault="002D55DE" w:rsidP="002D55DE">
      <w:pPr>
        <w:pStyle w:val="3-BodyText"/>
        <w:rPr>
          <w:iCs/>
        </w:rPr>
      </w:pPr>
      <w:r w:rsidRPr="000A6914">
        <w:rPr>
          <w:iCs/>
        </w:rPr>
        <w:t>As discussed above, the clinical benefit of DOS+CP in pMMR patients was uncertain and it was unclear whether the differences, particularly for OS, should have been modelled with the results being in favour of DOS+CP. The ESC noted the relatively weak evidence for clinical efficacy meant that it was uncertain if a cost-utility analysis was justified in this setting.</w:t>
      </w:r>
      <w:bookmarkEnd w:id="72"/>
      <w:bookmarkEnd w:id="75"/>
    </w:p>
    <w:p w14:paraId="472842D7" w14:textId="239D42CD" w:rsidR="00C25D9C" w:rsidRPr="0039110B" w:rsidRDefault="00C25D9C" w:rsidP="00BB732D">
      <w:pPr>
        <w:pStyle w:val="4-SubsectionHeading"/>
      </w:pPr>
      <w:bookmarkStart w:id="76" w:name="_Toc22897646"/>
      <w:bookmarkStart w:id="77" w:name="_Toc193384672"/>
      <w:r w:rsidRPr="00D16F9D">
        <w:t xml:space="preserve">Drug </w:t>
      </w:r>
      <w:r w:rsidRPr="0039110B">
        <w:t>cost/patient/course</w:t>
      </w:r>
      <w:bookmarkEnd w:id="76"/>
      <w:bookmarkEnd w:id="77"/>
    </w:p>
    <w:p w14:paraId="4B226B1B" w14:textId="3A025E73" w:rsidR="00540586" w:rsidRPr="0039110B" w:rsidRDefault="00540586" w:rsidP="00540586">
      <w:pPr>
        <w:pStyle w:val="3-BodyText"/>
        <w:rPr>
          <w:color w:val="0066FF"/>
        </w:rPr>
      </w:pPr>
      <w:bookmarkStart w:id="78" w:name="_Ref104805102"/>
      <w:bookmarkStart w:id="79" w:name="_Ref190712061"/>
      <w:r w:rsidRPr="0039110B">
        <w:t xml:space="preserve">Drug acquisition costs for DOS in pMMR patients as proposed in the resubmission are summarised in </w:t>
      </w:r>
      <w:r w:rsidR="00E6775A" w:rsidRPr="0039110B">
        <w:fldChar w:fldCharType="begin"/>
      </w:r>
      <w:r w:rsidR="00E6775A" w:rsidRPr="0039110B">
        <w:instrText xml:space="preserve"> REF _Ref190734974 \h </w:instrText>
      </w:r>
      <w:r w:rsidR="0039110B">
        <w:instrText xml:space="preserve"> \* MERGEFORMAT </w:instrText>
      </w:r>
      <w:r w:rsidR="00E6775A" w:rsidRPr="0039110B">
        <w:fldChar w:fldCharType="separate"/>
      </w:r>
      <w:r w:rsidR="006A3DD4" w:rsidRPr="0039110B">
        <w:t xml:space="preserve">Table </w:t>
      </w:r>
      <w:r w:rsidR="006A3DD4">
        <w:rPr>
          <w:noProof/>
        </w:rPr>
        <w:t>16</w:t>
      </w:r>
      <w:r w:rsidR="00E6775A" w:rsidRPr="0039110B">
        <w:fldChar w:fldCharType="end"/>
      </w:r>
      <w:r w:rsidR="00E6775A" w:rsidRPr="0039110B">
        <w:t xml:space="preserve">. </w:t>
      </w:r>
    </w:p>
    <w:p w14:paraId="1881C435" w14:textId="4B623D4D" w:rsidR="00A62D05" w:rsidRPr="0039110B" w:rsidRDefault="00E16AD8" w:rsidP="00A62D05">
      <w:pPr>
        <w:pStyle w:val="Caption"/>
        <w:rPr>
          <w:rStyle w:val="CommentReference"/>
          <w:b/>
        </w:rPr>
      </w:pPr>
      <w:bookmarkStart w:id="80" w:name="_Ref190734974"/>
      <w:r w:rsidRPr="0039110B">
        <w:lastRenderedPageBreak/>
        <w:t xml:space="preserve">Table </w:t>
      </w:r>
      <w:r w:rsidR="00DF038F">
        <w:fldChar w:fldCharType="begin"/>
      </w:r>
      <w:r w:rsidR="00DF038F">
        <w:instrText xml:space="preserve"> SEQ Table \* ARABIC </w:instrText>
      </w:r>
      <w:r w:rsidR="00DF038F">
        <w:fldChar w:fldCharType="separate"/>
      </w:r>
      <w:r w:rsidR="006A3DD4">
        <w:rPr>
          <w:noProof/>
        </w:rPr>
        <w:t>16</w:t>
      </w:r>
      <w:r w:rsidR="00DF038F">
        <w:rPr>
          <w:noProof/>
        </w:rPr>
        <w:fldChar w:fldCharType="end"/>
      </w:r>
      <w:bookmarkEnd w:id="78"/>
      <w:bookmarkEnd w:id="79"/>
      <w:bookmarkEnd w:id="80"/>
      <w:r w:rsidRPr="0039110B">
        <w:t>:</w:t>
      </w:r>
      <w:r w:rsidR="00494207" w:rsidRPr="0039110B">
        <w:rPr>
          <w:rStyle w:val="CommentReference"/>
          <w:b/>
        </w:rPr>
        <w:t xml:space="preserve"> </w:t>
      </w:r>
      <w:r w:rsidR="00A62D05" w:rsidRPr="0039110B">
        <w:rPr>
          <w:rStyle w:val="CommentReference"/>
          <w:b/>
        </w:rPr>
        <w:t>Drug cost per patient for DOS (pMMR) (as per submission proposed price)</w:t>
      </w:r>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28" w:type="dxa"/>
          <w:right w:w="28" w:type="dxa"/>
        </w:tblCellMar>
        <w:tblLook w:val="04A0" w:firstRow="1" w:lastRow="0" w:firstColumn="1" w:lastColumn="0" w:noHBand="0" w:noVBand="1"/>
      </w:tblPr>
      <w:tblGrid>
        <w:gridCol w:w="2971"/>
        <w:gridCol w:w="2270"/>
        <w:gridCol w:w="1843"/>
        <w:gridCol w:w="1933"/>
      </w:tblGrid>
      <w:tr w:rsidR="00A62D05" w:rsidRPr="0039110B" w14:paraId="7A7274E1" w14:textId="77777777" w:rsidTr="00672818">
        <w:trPr>
          <w:cantSplit/>
          <w:tblHeader/>
          <w:jc w:val="center"/>
        </w:trPr>
        <w:tc>
          <w:tcPr>
            <w:tcW w:w="1647" w:type="pct"/>
            <w:vAlign w:val="center"/>
          </w:tcPr>
          <w:p w14:paraId="4550E505" w14:textId="77777777" w:rsidR="00A62D05" w:rsidRPr="0039110B" w:rsidRDefault="00A62D05" w:rsidP="002B48FE">
            <w:pPr>
              <w:pStyle w:val="In-tableHeading"/>
              <w:jc w:val="center"/>
            </w:pPr>
          </w:p>
        </w:tc>
        <w:tc>
          <w:tcPr>
            <w:tcW w:w="1259" w:type="pct"/>
            <w:vAlign w:val="center"/>
          </w:tcPr>
          <w:p w14:paraId="4B6EBA65" w14:textId="1300FABF" w:rsidR="00A62D05" w:rsidRPr="0039110B" w:rsidRDefault="00A62D05" w:rsidP="002B48FE">
            <w:pPr>
              <w:pStyle w:val="In-tableHeading"/>
              <w:jc w:val="center"/>
            </w:pPr>
            <w:r w:rsidRPr="0039110B">
              <w:t xml:space="preserve">Trial dose </w:t>
            </w:r>
            <w:r w:rsidR="00322327" w:rsidRPr="0039110B">
              <w:t xml:space="preserve">(RUBY at IA2) </w:t>
            </w:r>
            <w:r w:rsidRPr="0039110B">
              <w:t>and duration</w:t>
            </w:r>
          </w:p>
        </w:tc>
        <w:tc>
          <w:tcPr>
            <w:tcW w:w="1022" w:type="pct"/>
            <w:vAlign w:val="center"/>
          </w:tcPr>
          <w:p w14:paraId="71F19CC4" w14:textId="77777777" w:rsidR="00A62D05" w:rsidRPr="0039110B" w:rsidRDefault="00A62D05" w:rsidP="002B48FE">
            <w:pPr>
              <w:pStyle w:val="In-tableHeading"/>
              <w:jc w:val="center"/>
            </w:pPr>
            <w:r w:rsidRPr="0039110B">
              <w:t>Model</w:t>
            </w:r>
          </w:p>
        </w:tc>
        <w:tc>
          <w:tcPr>
            <w:tcW w:w="1072" w:type="pct"/>
            <w:vAlign w:val="center"/>
          </w:tcPr>
          <w:p w14:paraId="5D17F081" w14:textId="77777777" w:rsidR="00A62D05" w:rsidRPr="0039110B" w:rsidRDefault="00A62D05" w:rsidP="002B48FE">
            <w:pPr>
              <w:pStyle w:val="In-tableHeading"/>
              <w:jc w:val="center"/>
            </w:pPr>
            <w:r w:rsidRPr="0039110B">
              <w:t>Financial estimates</w:t>
            </w:r>
          </w:p>
        </w:tc>
      </w:tr>
      <w:tr w:rsidR="00F66ADD" w:rsidRPr="0039110B" w14:paraId="05F7CE5C" w14:textId="77777777" w:rsidTr="00672818">
        <w:trPr>
          <w:cantSplit/>
          <w:jc w:val="center"/>
        </w:trPr>
        <w:tc>
          <w:tcPr>
            <w:tcW w:w="1647" w:type="pct"/>
            <w:vAlign w:val="center"/>
          </w:tcPr>
          <w:p w14:paraId="13FACAC9" w14:textId="77777777" w:rsidR="00F66ADD" w:rsidRPr="0039110B" w:rsidRDefault="00F66ADD" w:rsidP="00CC521B">
            <w:pPr>
              <w:pStyle w:val="TableText0"/>
            </w:pPr>
            <w:r w:rsidRPr="0039110B">
              <w:t xml:space="preserve">Mean number of initiation doses </w:t>
            </w:r>
          </w:p>
        </w:tc>
        <w:tc>
          <w:tcPr>
            <w:tcW w:w="1259" w:type="pct"/>
            <w:vAlign w:val="center"/>
          </w:tcPr>
          <w:p w14:paraId="17423BFE" w14:textId="715959FB" w:rsidR="00F66ADD" w:rsidRPr="0039110B" w:rsidRDefault="00F66ADD" w:rsidP="00CC521B">
            <w:pPr>
              <w:pStyle w:val="TableText0"/>
              <w:rPr>
                <w:vertAlign w:val="superscript"/>
              </w:rPr>
            </w:pPr>
            <w:r w:rsidRPr="0039110B">
              <w:t xml:space="preserve">6 </w:t>
            </w:r>
            <w:r w:rsidRPr="0039110B">
              <w:rPr>
                <w:vertAlign w:val="superscript"/>
              </w:rPr>
              <w:t>c</w:t>
            </w:r>
          </w:p>
        </w:tc>
        <w:tc>
          <w:tcPr>
            <w:tcW w:w="1022" w:type="pct"/>
            <w:vAlign w:val="center"/>
          </w:tcPr>
          <w:p w14:paraId="630430E0" w14:textId="3AE5B2E9" w:rsidR="00F66ADD" w:rsidRPr="0039110B" w:rsidRDefault="00F66ADD" w:rsidP="00CC521B">
            <w:pPr>
              <w:pStyle w:val="TableText0"/>
            </w:pPr>
            <w:r w:rsidRPr="0039110B">
              <w:t>5.15</w:t>
            </w:r>
          </w:p>
        </w:tc>
        <w:tc>
          <w:tcPr>
            <w:tcW w:w="1072" w:type="pct"/>
            <w:vAlign w:val="center"/>
          </w:tcPr>
          <w:p w14:paraId="32D3E4A8" w14:textId="3FEF8B47" w:rsidR="00F66ADD" w:rsidRPr="0039110B" w:rsidRDefault="005A3F0D" w:rsidP="00CC521B">
            <w:pPr>
              <w:pStyle w:val="TableText0"/>
              <w:rPr>
                <w:vertAlign w:val="superscript"/>
              </w:rPr>
            </w:pPr>
            <w:r w:rsidRPr="0039110B">
              <w:t>6</w:t>
            </w:r>
            <w:r w:rsidR="000E4EB7" w:rsidRPr="0039110B">
              <w:t xml:space="preserve"> </w:t>
            </w:r>
            <w:r w:rsidR="000E4EB7" w:rsidRPr="0039110B">
              <w:rPr>
                <w:vertAlign w:val="superscript"/>
              </w:rPr>
              <w:t>e</w:t>
            </w:r>
          </w:p>
        </w:tc>
      </w:tr>
      <w:tr w:rsidR="00F66ADD" w:rsidRPr="0039110B" w14:paraId="1069B415" w14:textId="77777777" w:rsidTr="00672818">
        <w:trPr>
          <w:cantSplit/>
          <w:jc w:val="center"/>
        </w:trPr>
        <w:tc>
          <w:tcPr>
            <w:tcW w:w="1647" w:type="pct"/>
            <w:vAlign w:val="center"/>
          </w:tcPr>
          <w:p w14:paraId="0EB46449" w14:textId="77777777" w:rsidR="00F66ADD" w:rsidRPr="0039110B" w:rsidRDefault="00F66ADD" w:rsidP="00CC521B">
            <w:pPr>
              <w:pStyle w:val="TableText0"/>
            </w:pPr>
            <w:r w:rsidRPr="0039110B">
              <w:t>Mean number of maintenance doses</w:t>
            </w:r>
          </w:p>
        </w:tc>
        <w:tc>
          <w:tcPr>
            <w:tcW w:w="1259" w:type="pct"/>
            <w:vAlign w:val="center"/>
          </w:tcPr>
          <w:p w14:paraId="3977F539" w14:textId="4BCE7AA7" w:rsidR="00F66ADD" w:rsidRPr="0039110B" w:rsidRDefault="00F66ADD" w:rsidP="00CC521B">
            <w:pPr>
              <w:pStyle w:val="TableText0"/>
            </w:pPr>
            <w:r w:rsidRPr="0039110B">
              <w:t>6.525</w:t>
            </w:r>
          </w:p>
        </w:tc>
        <w:tc>
          <w:tcPr>
            <w:tcW w:w="1022" w:type="pct"/>
            <w:vAlign w:val="center"/>
          </w:tcPr>
          <w:p w14:paraId="4A076818" w14:textId="429E0DB3" w:rsidR="00F66ADD" w:rsidRPr="0039110B" w:rsidRDefault="00F66ADD" w:rsidP="00CC521B">
            <w:pPr>
              <w:pStyle w:val="TableText0"/>
            </w:pPr>
            <w:r w:rsidRPr="0039110B">
              <w:t>6.20</w:t>
            </w:r>
          </w:p>
        </w:tc>
        <w:tc>
          <w:tcPr>
            <w:tcW w:w="1072" w:type="pct"/>
            <w:vAlign w:val="center"/>
          </w:tcPr>
          <w:p w14:paraId="19313923" w14:textId="142E34F4" w:rsidR="00F66ADD" w:rsidRPr="0039110B" w:rsidRDefault="000E4EB7" w:rsidP="00CC521B">
            <w:pPr>
              <w:pStyle w:val="TableText0"/>
            </w:pPr>
            <w:r w:rsidRPr="0039110B">
              <w:t>5.77</w:t>
            </w:r>
            <w:r w:rsidR="00E034CD" w:rsidRPr="0039110B">
              <w:t xml:space="preserve"> </w:t>
            </w:r>
            <w:r w:rsidR="00E034CD" w:rsidRPr="0039110B">
              <w:rPr>
                <w:vertAlign w:val="superscript"/>
              </w:rPr>
              <w:t>e</w:t>
            </w:r>
          </w:p>
        </w:tc>
      </w:tr>
      <w:tr w:rsidR="00F66ADD" w:rsidRPr="0039110B" w14:paraId="5EF6C445" w14:textId="77777777" w:rsidTr="00672818">
        <w:trPr>
          <w:cantSplit/>
          <w:jc w:val="center"/>
        </w:trPr>
        <w:tc>
          <w:tcPr>
            <w:tcW w:w="1647" w:type="pct"/>
            <w:vAlign w:val="center"/>
          </w:tcPr>
          <w:p w14:paraId="422E3E3B" w14:textId="59A13369" w:rsidR="00F66ADD" w:rsidRPr="0039110B" w:rsidRDefault="00F66ADD" w:rsidP="00CC521B">
            <w:pPr>
              <w:pStyle w:val="TableText0"/>
              <w:rPr>
                <w:vertAlign w:val="superscript"/>
              </w:rPr>
            </w:pPr>
            <w:r w:rsidRPr="0039110B">
              <w:t xml:space="preserve">Mean duration </w:t>
            </w:r>
            <w:r w:rsidRPr="0039110B">
              <w:rPr>
                <w:vertAlign w:val="superscript"/>
              </w:rPr>
              <w:t>a</w:t>
            </w:r>
          </w:p>
        </w:tc>
        <w:tc>
          <w:tcPr>
            <w:tcW w:w="1259" w:type="pct"/>
            <w:vAlign w:val="center"/>
          </w:tcPr>
          <w:p w14:paraId="0316248B" w14:textId="001AED41" w:rsidR="00F66ADD" w:rsidRPr="0039110B" w:rsidRDefault="00F66ADD" w:rsidP="00CC521B">
            <w:pPr>
              <w:pStyle w:val="TableText0"/>
            </w:pPr>
            <w:r w:rsidRPr="0039110B">
              <w:t>56.9 weeks</w:t>
            </w:r>
          </w:p>
        </w:tc>
        <w:tc>
          <w:tcPr>
            <w:tcW w:w="1022" w:type="pct"/>
            <w:vAlign w:val="center"/>
          </w:tcPr>
          <w:p w14:paraId="0384AA70" w14:textId="4D7F8FDB" w:rsidR="00F66ADD" w:rsidRPr="0039110B" w:rsidRDefault="00F66ADD" w:rsidP="00CC521B">
            <w:pPr>
              <w:pStyle w:val="TableText0"/>
              <w:rPr>
                <w:vertAlign w:val="superscript"/>
              </w:rPr>
            </w:pPr>
            <w:r w:rsidRPr="0039110B">
              <w:t>52.64 weeks</w:t>
            </w:r>
            <w:r w:rsidRPr="0039110B">
              <w:rPr>
                <w:vertAlign w:val="superscript"/>
              </w:rPr>
              <w:t xml:space="preserve"> d</w:t>
            </w:r>
          </w:p>
        </w:tc>
        <w:tc>
          <w:tcPr>
            <w:tcW w:w="1072" w:type="pct"/>
            <w:vAlign w:val="center"/>
          </w:tcPr>
          <w:p w14:paraId="138B382D" w14:textId="34338305" w:rsidR="00F66ADD" w:rsidRPr="0039110B" w:rsidRDefault="00F66ADD" w:rsidP="00CC521B">
            <w:pPr>
              <w:pStyle w:val="TableText0"/>
            </w:pPr>
            <w:r w:rsidRPr="0039110B">
              <w:t>52.64 weeks</w:t>
            </w:r>
            <w:r w:rsidRPr="0039110B">
              <w:rPr>
                <w:vertAlign w:val="superscript"/>
              </w:rPr>
              <w:t xml:space="preserve"> d</w:t>
            </w:r>
          </w:p>
        </w:tc>
      </w:tr>
      <w:tr w:rsidR="00F66ADD" w:rsidRPr="0039110B" w14:paraId="5053E4ED" w14:textId="77777777" w:rsidTr="00672818">
        <w:trPr>
          <w:cantSplit/>
          <w:trHeight w:val="63"/>
          <w:jc w:val="center"/>
        </w:trPr>
        <w:tc>
          <w:tcPr>
            <w:tcW w:w="1647" w:type="pct"/>
            <w:vAlign w:val="center"/>
          </w:tcPr>
          <w:p w14:paraId="3BD462EC" w14:textId="44F20830" w:rsidR="00F66ADD" w:rsidRPr="0039110B" w:rsidRDefault="00F66ADD" w:rsidP="00CC521B">
            <w:pPr>
              <w:pStyle w:val="TableText0"/>
            </w:pPr>
            <w:r w:rsidRPr="0039110B">
              <w:t xml:space="preserve">Alternative mean duration </w:t>
            </w:r>
            <w:r w:rsidRPr="0039110B">
              <w:rPr>
                <w:vertAlign w:val="superscript"/>
              </w:rPr>
              <w:t>a</w:t>
            </w:r>
            <w:r w:rsidRPr="0039110B">
              <w:t xml:space="preserve"> </w:t>
            </w:r>
          </w:p>
        </w:tc>
        <w:tc>
          <w:tcPr>
            <w:tcW w:w="1259" w:type="pct"/>
            <w:vAlign w:val="center"/>
          </w:tcPr>
          <w:p w14:paraId="5DE3BD6B" w14:textId="3180BAAD" w:rsidR="00F66ADD" w:rsidRPr="0039110B" w:rsidRDefault="00F66ADD" w:rsidP="00CC521B">
            <w:pPr>
              <w:pStyle w:val="TableText0"/>
            </w:pPr>
            <w:r w:rsidRPr="0039110B">
              <w:t>57.15 weeks</w:t>
            </w:r>
          </w:p>
        </w:tc>
        <w:tc>
          <w:tcPr>
            <w:tcW w:w="1022" w:type="pct"/>
            <w:vAlign w:val="center"/>
          </w:tcPr>
          <w:p w14:paraId="04E688DE" w14:textId="71113872" w:rsidR="00F66ADD" w:rsidRPr="0039110B" w:rsidRDefault="00F66ADD" w:rsidP="00CC521B">
            <w:pPr>
              <w:pStyle w:val="TableText0"/>
            </w:pPr>
            <w:r w:rsidRPr="0039110B">
              <w:t>-</w:t>
            </w:r>
          </w:p>
        </w:tc>
        <w:tc>
          <w:tcPr>
            <w:tcW w:w="1072" w:type="pct"/>
            <w:vAlign w:val="center"/>
          </w:tcPr>
          <w:p w14:paraId="1B1D5BB5" w14:textId="28840D39" w:rsidR="00F66ADD" w:rsidRPr="0039110B" w:rsidRDefault="00F66ADD" w:rsidP="00CC521B">
            <w:pPr>
              <w:pStyle w:val="TableText0"/>
            </w:pPr>
            <w:r w:rsidRPr="0039110B">
              <w:t>-</w:t>
            </w:r>
          </w:p>
        </w:tc>
      </w:tr>
      <w:tr w:rsidR="00F66ADD" w:rsidRPr="0039110B" w14:paraId="42A32242" w14:textId="77777777" w:rsidTr="00672818">
        <w:trPr>
          <w:cantSplit/>
          <w:trHeight w:val="70"/>
          <w:jc w:val="center"/>
        </w:trPr>
        <w:tc>
          <w:tcPr>
            <w:tcW w:w="1647" w:type="pct"/>
            <w:vAlign w:val="center"/>
          </w:tcPr>
          <w:p w14:paraId="3D823E73" w14:textId="7B32016E" w:rsidR="00F66ADD" w:rsidRPr="0039110B" w:rsidRDefault="00F66ADD" w:rsidP="00CC521B">
            <w:pPr>
              <w:pStyle w:val="TableText0"/>
              <w:rPr>
                <w:vertAlign w:val="superscript"/>
              </w:rPr>
            </w:pPr>
            <w:r w:rsidRPr="0039110B">
              <w:t xml:space="preserve">Cost/patient/course (undiscounted) </w:t>
            </w:r>
            <w:r w:rsidRPr="0039110B">
              <w:rPr>
                <w:vertAlign w:val="superscript"/>
              </w:rPr>
              <w:t>b</w:t>
            </w:r>
          </w:p>
        </w:tc>
        <w:tc>
          <w:tcPr>
            <w:tcW w:w="1259" w:type="pct"/>
            <w:vAlign w:val="center"/>
          </w:tcPr>
          <w:p w14:paraId="48A2A043" w14:textId="7170CF2E" w:rsidR="00F66ADD" w:rsidRPr="0039110B" w:rsidRDefault="00F66ADD" w:rsidP="00CC521B">
            <w:pPr>
              <w:pStyle w:val="TableText0"/>
            </w:pPr>
            <w:r w:rsidRPr="0039110B">
              <w:t>$</w:t>
            </w:r>
            <w:r w:rsidR="00EC5F4F" w:rsidRPr="00EC5F4F">
              <w:rPr>
                <w:color w:val="000000"/>
                <w:spacing w:val="52"/>
                <w:shd w:val="solid" w:color="000000" w:fill="000000"/>
                <w:fitText w:val="328" w:id="-662992120"/>
                <w14:textFill>
                  <w14:solidFill>
                    <w14:srgbClr w14:val="000000">
                      <w14:alpha w14:val="100000"/>
                    </w14:srgbClr>
                  </w14:solidFill>
                </w14:textFill>
              </w:rPr>
              <w:t>|||</w:t>
            </w:r>
            <w:r w:rsidR="00EC5F4F" w:rsidRPr="00EC5F4F">
              <w:rPr>
                <w:color w:val="000000"/>
                <w:spacing w:val="2"/>
                <w:shd w:val="solid" w:color="000000" w:fill="000000"/>
                <w:fitText w:val="328" w:id="-662992120"/>
                <w14:textFill>
                  <w14:solidFill>
                    <w14:srgbClr w14:val="000000">
                      <w14:alpha w14:val="100000"/>
                    </w14:srgbClr>
                  </w14:solidFill>
                </w14:textFill>
              </w:rPr>
              <w:t>|</w:t>
            </w:r>
          </w:p>
        </w:tc>
        <w:tc>
          <w:tcPr>
            <w:tcW w:w="1022" w:type="pct"/>
            <w:vAlign w:val="center"/>
          </w:tcPr>
          <w:p w14:paraId="21EB060E" w14:textId="1525050B" w:rsidR="00F66ADD" w:rsidRPr="0039110B" w:rsidRDefault="00F66ADD" w:rsidP="00CC521B">
            <w:pPr>
              <w:pStyle w:val="TableText0"/>
            </w:pPr>
            <w:r w:rsidRPr="0039110B">
              <w:t>$</w:t>
            </w:r>
            <w:r w:rsidR="00EC5F4F" w:rsidRPr="00EC5F4F">
              <w:rPr>
                <w:color w:val="000000"/>
                <w:spacing w:val="52"/>
                <w:shd w:val="solid" w:color="000000" w:fill="000000"/>
                <w:fitText w:val="328" w:id="-662992119"/>
                <w14:textFill>
                  <w14:solidFill>
                    <w14:srgbClr w14:val="000000">
                      <w14:alpha w14:val="100000"/>
                    </w14:srgbClr>
                  </w14:solidFill>
                </w14:textFill>
              </w:rPr>
              <w:t>|||</w:t>
            </w:r>
            <w:r w:rsidR="00EC5F4F" w:rsidRPr="00EC5F4F">
              <w:rPr>
                <w:color w:val="000000"/>
                <w:spacing w:val="2"/>
                <w:shd w:val="solid" w:color="000000" w:fill="000000"/>
                <w:fitText w:val="328" w:id="-662992119"/>
                <w14:textFill>
                  <w14:solidFill>
                    <w14:srgbClr w14:val="000000">
                      <w14:alpha w14:val="100000"/>
                    </w14:srgbClr>
                  </w14:solidFill>
                </w14:textFill>
              </w:rPr>
              <w:t>|</w:t>
            </w:r>
          </w:p>
        </w:tc>
        <w:tc>
          <w:tcPr>
            <w:tcW w:w="1072" w:type="pct"/>
            <w:vAlign w:val="center"/>
          </w:tcPr>
          <w:p w14:paraId="50540726" w14:textId="56F1C551" w:rsidR="00F66ADD" w:rsidRPr="0039110B" w:rsidRDefault="00F66ADD" w:rsidP="00CC521B">
            <w:pPr>
              <w:pStyle w:val="TableText0"/>
            </w:pPr>
            <w:r w:rsidRPr="0039110B">
              <w:t>$</w:t>
            </w:r>
            <w:r w:rsidR="00EC5F4F" w:rsidRPr="00EC5F4F">
              <w:rPr>
                <w:color w:val="000000"/>
                <w:spacing w:val="52"/>
                <w:shd w:val="solid" w:color="000000" w:fill="000000"/>
                <w:fitText w:val="327" w:id="-662992118"/>
                <w14:textFill>
                  <w14:solidFill>
                    <w14:srgbClr w14:val="000000">
                      <w14:alpha w14:val="100000"/>
                    </w14:srgbClr>
                  </w14:solidFill>
                </w14:textFill>
              </w:rPr>
              <w:t>|||</w:t>
            </w:r>
            <w:r w:rsidR="00EC5F4F" w:rsidRPr="00EC5F4F">
              <w:rPr>
                <w:color w:val="000000"/>
                <w:spacing w:val="1"/>
                <w:shd w:val="solid" w:color="000000" w:fill="000000"/>
                <w:fitText w:val="327" w:id="-662992118"/>
                <w14:textFill>
                  <w14:solidFill>
                    <w14:srgbClr w14:val="000000">
                      <w14:alpha w14:val="100000"/>
                    </w14:srgbClr>
                  </w14:solidFill>
                </w14:textFill>
              </w:rPr>
              <w:t>|</w:t>
            </w:r>
            <w:r w:rsidR="00E034CD" w:rsidRPr="0039110B">
              <w:t xml:space="preserve"> </w:t>
            </w:r>
            <w:r w:rsidR="00E034CD" w:rsidRPr="0039110B">
              <w:rPr>
                <w:vertAlign w:val="superscript"/>
              </w:rPr>
              <w:t>f</w:t>
            </w:r>
          </w:p>
        </w:tc>
      </w:tr>
    </w:tbl>
    <w:p w14:paraId="07661592" w14:textId="6D6C602E" w:rsidR="00A62D05" w:rsidRPr="0039110B" w:rsidRDefault="00A62D05" w:rsidP="00A62D05">
      <w:pPr>
        <w:pStyle w:val="FooterTableFigure"/>
        <w:keepNext/>
        <w:keepLines/>
      </w:pPr>
      <w:r w:rsidRPr="0039110B">
        <w:t xml:space="preserve">Source: Estimated during the evaluation </w:t>
      </w:r>
      <w:r w:rsidR="00390492" w:rsidRPr="0039110B">
        <w:t xml:space="preserve">information from Table 23, pp60-61 of the resubmission </w:t>
      </w:r>
      <w:r w:rsidRPr="0039110B">
        <w:t xml:space="preserve">using </w:t>
      </w:r>
      <w:r w:rsidR="00390492" w:rsidRPr="0039110B">
        <w:t xml:space="preserve">the resubmission’s </w:t>
      </w:r>
      <w:r w:rsidRPr="0039110B">
        <w:t>economic model and financial estimate spreadsheets</w:t>
      </w:r>
    </w:p>
    <w:p w14:paraId="71BA9C71" w14:textId="2A0BA044" w:rsidR="00390492" w:rsidRPr="0039110B" w:rsidRDefault="00390492" w:rsidP="00A62D05">
      <w:pPr>
        <w:pStyle w:val="FooterTableFigure"/>
        <w:keepNext/>
        <w:keepLines/>
      </w:pPr>
      <w:r w:rsidRPr="0039110B">
        <w:t>Text in italics indicate values calculated during the evaluation</w:t>
      </w:r>
    </w:p>
    <w:p w14:paraId="7256427A" w14:textId="20421173" w:rsidR="00A62D05" w:rsidRPr="0039110B" w:rsidRDefault="009943C7" w:rsidP="00A62D05">
      <w:pPr>
        <w:pStyle w:val="FooterTableFigure"/>
        <w:keepNext/>
        <w:keepLines/>
      </w:pPr>
      <w:r w:rsidRPr="0039110B">
        <w:t>p</w:t>
      </w:r>
      <w:r w:rsidR="00A62D05" w:rsidRPr="0039110B">
        <w:t xml:space="preserve">MMR = </w:t>
      </w:r>
      <w:r w:rsidRPr="0039110B">
        <w:t xml:space="preserve">proficient </w:t>
      </w:r>
      <w:r w:rsidR="00A62D05" w:rsidRPr="0039110B">
        <w:t>mismatch repair; DOS = dostarlimab; Q3W = every three weeks; Q6W = every six weeks</w:t>
      </w:r>
      <w:r w:rsidRPr="0039110B">
        <w:t>; RDI = relative dose intensity</w:t>
      </w:r>
    </w:p>
    <w:p w14:paraId="71FA9DAF" w14:textId="1E007543" w:rsidR="00F57908" w:rsidRDefault="00C8379D" w:rsidP="00AE165E">
      <w:pPr>
        <w:pStyle w:val="FooterTableFigure"/>
        <w:keepNext/>
        <w:keepLines/>
      </w:pPr>
      <w:proofErr w:type="spellStart"/>
      <w:r w:rsidRPr="0039110B">
        <w:t>a</w:t>
      </w:r>
      <w:proofErr w:type="spellEnd"/>
      <w:r w:rsidRPr="0039110B">
        <w:t xml:space="preserve"> In table 23 of the resubmission, the mean duration of DOS was reported to be 56.9 weeks. </w:t>
      </w:r>
      <w:r w:rsidR="009D0499" w:rsidRPr="0039110B">
        <w:t>However,</w:t>
      </w:r>
      <w:r w:rsidRPr="0039110B">
        <w:t xml:space="preserve"> in table 14.1.1.24 of RUBY IA2 CSR, mean (SD) of 57.15 (49.6) weeks for DOS+CP and 54.29 (49.1) weeks for placebo + CP was reported. </w:t>
      </w:r>
      <w:r w:rsidR="00AE165E" w:rsidRPr="00AE165E">
        <w:t>Table 14.1.1.24 estimates the mean duration of overall study treatment (e.g., 57.15 weeks for DOS+CP), while Table 14.1.1.25 estimates the mean duration of each component of study treatment (e.g., 56.88 weeks for DOS). The marginal difference is due to a small proportion of patients discontinuing dostarlimab prior to carboplatin and paclitaxel, resulting in a slightly higher mean duration of overall study treatment compared to the dostarlimab component only.</w:t>
      </w:r>
    </w:p>
    <w:p w14:paraId="5A192F32" w14:textId="684DD09D" w:rsidR="002D1938" w:rsidRDefault="00E8604D" w:rsidP="00AE165E">
      <w:pPr>
        <w:pStyle w:val="FooterTableFigure"/>
        <w:keepNext/>
        <w:keepLines/>
        <w:spacing w:after="0"/>
      </w:pPr>
      <w:r>
        <w:t xml:space="preserve">b </w:t>
      </w:r>
      <w:r w:rsidR="006E1045" w:rsidRPr="006E1045">
        <w:t>Price based on $</w:t>
      </w:r>
      <w:r w:rsidR="00EC5F4F" w:rsidRPr="00EC5F4F">
        <w:rPr>
          <w:color w:val="000000"/>
          <w:spacing w:val="38"/>
          <w:shd w:val="solid" w:color="000000" w:fill="000000"/>
          <w:fitText w:val="275" w:id="-662992117"/>
          <w14:textFill>
            <w14:solidFill>
              <w14:srgbClr w14:val="000000">
                <w14:alpha w14:val="100000"/>
              </w14:srgbClr>
            </w14:solidFill>
          </w14:textFill>
        </w:rPr>
        <w:t xml:space="preserve">|  </w:t>
      </w:r>
      <w:r w:rsidR="00EC5F4F" w:rsidRPr="00EC5F4F">
        <w:rPr>
          <w:color w:val="000000"/>
          <w:spacing w:val="3"/>
          <w:shd w:val="solid" w:color="000000" w:fill="000000"/>
          <w:fitText w:val="275" w:id="-662992117"/>
          <w14:textFill>
            <w14:solidFill>
              <w14:srgbClr w14:val="000000">
                <w14:alpha w14:val="100000"/>
              </w14:srgbClr>
            </w14:solidFill>
          </w14:textFill>
        </w:rPr>
        <w:t>|</w:t>
      </w:r>
      <w:r w:rsidR="006E1045">
        <w:t>/500mg/dose for initiation</w:t>
      </w:r>
      <w:r w:rsidR="006E1045" w:rsidRPr="006E1045">
        <w:t xml:space="preserve"> </w:t>
      </w:r>
      <w:r w:rsidR="006E1045">
        <w:t xml:space="preserve">and </w:t>
      </w:r>
      <w:r w:rsidR="006E1045" w:rsidRPr="006E1045">
        <w:t>$</w:t>
      </w:r>
      <w:r w:rsidR="00EC5F4F" w:rsidRPr="00EC5F4F">
        <w:rPr>
          <w:color w:val="000000"/>
          <w:spacing w:val="38"/>
          <w:shd w:val="solid" w:color="000000" w:fill="000000"/>
          <w:fitText w:val="274" w:id="-662992116"/>
          <w14:textFill>
            <w14:solidFill>
              <w14:srgbClr w14:val="000000">
                <w14:alpha w14:val="100000"/>
              </w14:srgbClr>
            </w14:solidFill>
          </w14:textFill>
        </w:rPr>
        <w:t xml:space="preserve">|  </w:t>
      </w:r>
      <w:r w:rsidR="00EC5F4F" w:rsidRPr="00EC5F4F">
        <w:rPr>
          <w:color w:val="000000"/>
          <w:spacing w:val="2"/>
          <w:shd w:val="solid" w:color="000000" w:fill="000000"/>
          <w:fitText w:val="274" w:id="-662992116"/>
          <w14:textFill>
            <w14:solidFill>
              <w14:srgbClr w14:val="000000">
                <w14:alpha w14:val="100000"/>
              </w14:srgbClr>
            </w14:solidFill>
          </w14:textFill>
        </w:rPr>
        <w:t>|</w:t>
      </w:r>
      <w:r w:rsidR="006E1045">
        <w:t>/100mg/dose</w:t>
      </w:r>
      <w:r w:rsidR="006E1045" w:rsidRPr="006E1045">
        <w:t xml:space="preserve"> </w:t>
      </w:r>
      <w:r w:rsidR="006E1045">
        <w:t>for maintenance doses, based on the requested AEMP of</w:t>
      </w:r>
      <w:r w:rsidR="00DC0DD8">
        <w:t xml:space="preserve"> $</w:t>
      </w:r>
      <w:r w:rsidR="00EC5F4F" w:rsidRPr="0032129B">
        <w:rPr>
          <w:color w:val="000000"/>
          <w:spacing w:val="38"/>
          <w:shd w:val="solid" w:color="000000" w:fill="000000"/>
          <w:fitText w:val="275" w:id="-662992115"/>
          <w14:textFill>
            <w14:solidFill>
              <w14:srgbClr w14:val="000000">
                <w14:alpha w14:val="100000"/>
              </w14:srgbClr>
            </w14:solidFill>
          </w14:textFill>
        </w:rPr>
        <w:t xml:space="preserve">|  </w:t>
      </w:r>
      <w:r w:rsidR="00EC5F4F" w:rsidRPr="0032129B">
        <w:rPr>
          <w:color w:val="000000"/>
          <w:spacing w:val="3"/>
          <w:shd w:val="solid" w:color="000000" w:fill="000000"/>
          <w:fitText w:val="275" w:id="-662992115"/>
          <w14:textFill>
            <w14:solidFill>
              <w14:srgbClr w14:val="000000">
                <w14:alpha w14:val="100000"/>
              </w14:srgbClr>
            </w14:solidFill>
          </w14:textFill>
        </w:rPr>
        <w:t>|</w:t>
      </w:r>
      <w:r w:rsidR="00DC0DD8" w:rsidRPr="00D16F9D">
        <w:t xml:space="preserve"> </w:t>
      </w:r>
      <w:r w:rsidR="006E1045" w:rsidRPr="006E1045">
        <w:t xml:space="preserve">weighted by a 67% private and 33% public split, as used by the </w:t>
      </w:r>
      <w:r w:rsidR="00DC0DD8">
        <w:t>re</w:t>
      </w:r>
      <w:r w:rsidR="006E1045" w:rsidRPr="006E1045">
        <w:t>submission in their estimates.</w:t>
      </w:r>
    </w:p>
    <w:p w14:paraId="7FE88E66" w14:textId="70FB37D5" w:rsidR="00843993" w:rsidRDefault="002D1938" w:rsidP="00843993">
      <w:pPr>
        <w:pStyle w:val="FooterTableFigure"/>
        <w:keepNext/>
        <w:keepLines/>
      </w:pPr>
      <w:r>
        <w:t xml:space="preserve">c </w:t>
      </w:r>
      <w:r w:rsidR="00BC378D">
        <w:t>Assumption based on</w:t>
      </w:r>
      <w:r w:rsidR="00843993">
        <w:t xml:space="preserve"> recommended dosage of </w:t>
      </w:r>
      <w:r w:rsidR="00843993" w:rsidRPr="000A33D2">
        <w:t>6 doses (Q3W) for initiation</w:t>
      </w:r>
      <w:r w:rsidR="00843993">
        <w:t>, totalling 18 weeks</w:t>
      </w:r>
      <w:r w:rsidR="00843993" w:rsidRPr="000A33D2">
        <w:t xml:space="preserve"> and remainder </w:t>
      </w:r>
      <w:r w:rsidR="00843993">
        <w:t xml:space="preserve">given every six weeks (Q6W) </w:t>
      </w:r>
      <w:r w:rsidR="00843993" w:rsidRPr="000A33D2">
        <w:t>as maintenance</w:t>
      </w:r>
      <w:r>
        <w:t xml:space="preserve">, assuming 57.15 weeks of treatment </w:t>
      </w:r>
    </w:p>
    <w:p w14:paraId="7418E5CC" w14:textId="7CDD8ABD" w:rsidR="00814728" w:rsidRDefault="00814728" w:rsidP="007B5560">
      <w:pPr>
        <w:pStyle w:val="FooterTableFigure"/>
        <w:keepNext/>
        <w:keepLines/>
        <w:spacing w:after="0"/>
        <w:contextualSpacing w:val="0"/>
      </w:pPr>
      <w:r>
        <w:t xml:space="preserve">d Includes </w:t>
      </w:r>
      <w:r w:rsidR="009943C7">
        <w:t xml:space="preserve">RDI </w:t>
      </w:r>
      <w:r>
        <w:t xml:space="preserve">adjustments of </w:t>
      </w:r>
      <w:r w:rsidR="007671A3">
        <w:t xml:space="preserve">94% for initiation doses and 97.7% for maintenance doses. </w:t>
      </w:r>
      <w:r w:rsidR="009943C7">
        <w:t xml:space="preserve">Assuming 100% RDI, </w:t>
      </w:r>
      <w:r w:rsidR="00CC4932">
        <w:t>the duration of treatment was 54.48 weeks in the economic model</w:t>
      </w:r>
    </w:p>
    <w:p w14:paraId="66D74302" w14:textId="63B15E19" w:rsidR="00D41DB6" w:rsidRDefault="000E4EB7" w:rsidP="00D41DB6">
      <w:pPr>
        <w:pStyle w:val="FooterTableFigure"/>
        <w:keepNext/>
        <w:keepLines/>
      </w:pPr>
      <w:r>
        <w:t xml:space="preserve">e </w:t>
      </w:r>
      <w:r w:rsidR="00D41DB6">
        <w:t xml:space="preserve">Assumption based on recommended dosage of </w:t>
      </w:r>
      <w:r w:rsidR="00D41DB6" w:rsidRPr="000A33D2">
        <w:t>6 doses (Q3W) for initiation</w:t>
      </w:r>
      <w:r w:rsidR="00D41DB6">
        <w:t>, totalling 18 weeks</w:t>
      </w:r>
      <w:r w:rsidR="00D41DB6" w:rsidRPr="000A33D2">
        <w:t xml:space="preserve"> and remainder </w:t>
      </w:r>
      <w:r w:rsidR="00D41DB6">
        <w:t xml:space="preserve">given every six weeks (Q6W) </w:t>
      </w:r>
      <w:r w:rsidR="00D41DB6" w:rsidRPr="000A33D2">
        <w:t>as maintenance</w:t>
      </w:r>
      <w:r w:rsidR="00D41DB6">
        <w:t xml:space="preserve">, assuming 52.64 weeks of treatment </w:t>
      </w:r>
    </w:p>
    <w:p w14:paraId="7F1245AA" w14:textId="0A19D350" w:rsidR="00E034CD" w:rsidRDefault="00E034CD" w:rsidP="00D41DB6">
      <w:pPr>
        <w:pStyle w:val="FooterTableFigure"/>
        <w:keepNext/>
        <w:keepLines/>
      </w:pPr>
      <w:r>
        <w:t xml:space="preserve">f </w:t>
      </w:r>
      <w:r w:rsidR="00DC533E" w:rsidRPr="00DC533E">
        <w:t>Assuming longer initiation relative to maintenance (as in the financial estimates) leads to a slight increase in cost of DOS as, after accounting for dispensing fees, the cost per 1000 mg DOS Q6W is less than double that of 500 mg DOS Q3W. The number of doses in the financial estimates (11.77) was also higher than in the economic model (11.35)</w:t>
      </w:r>
      <w:r w:rsidR="00DC533E">
        <w:t xml:space="preserve"> even though the duration was the same.</w:t>
      </w:r>
    </w:p>
    <w:p w14:paraId="06E061BD" w14:textId="7C333B7C" w:rsidR="00A62D05" w:rsidRDefault="00A62D05" w:rsidP="00D41DB6">
      <w:pPr>
        <w:pStyle w:val="FooterTableFigure"/>
        <w:keepNext/>
        <w:keepLines/>
        <w:rPr>
          <w:i/>
        </w:rPr>
      </w:pPr>
      <w:r w:rsidRPr="009756FC">
        <w:t xml:space="preserve">* </w:t>
      </w:r>
      <w:r w:rsidRPr="009756FC">
        <w:rPr>
          <w:i/>
          <w:iCs/>
        </w:rPr>
        <w:t>Note that the modelled dose and duration of treatment were provided for the purposes of informing the PBAC consideration. Interpretation of the results and their application should therefore be limited to seeking to understand the basis for the PBAC outcome and should not be used for any other purpose.</w:t>
      </w:r>
    </w:p>
    <w:p w14:paraId="268768EF" w14:textId="3626F292" w:rsidR="00B60939" w:rsidRPr="00D16F9D" w:rsidRDefault="00B60939" w:rsidP="002B05A1">
      <w:pPr>
        <w:pStyle w:val="4-SubsectionHeading"/>
      </w:pPr>
      <w:bookmarkStart w:id="81" w:name="_Toc22897647"/>
      <w:bookmarkStart w:id="82" w:name="_Toc193384673"/>
      <w:r w:rsidRPr="00D16F9D">
        <w:t>Estimated PBS usage &amp; financial implications</w:t>
      </w:r>
      <w:bookmarkEnd w:id="81"/>
      <w:bookmarkEnd w:id="82"/>
    </w:p>
    <w:p w14:paraId="7D38D894" w14:textId="0B9E0168" w:rsidR="005D2477" w:rsidRPr="00BF318C" w:rsidRDefault="00C25D9C" w:rsidP="002B05A1">
      <w:pPr>
        <w:pStyle w:val="3-BodyText"/>
        <w:rPr>
          <w:color w:val="0066FF"/>
        </w:rPr>
      </w:pPr>
      <w:r w:rsidRPr="00BF318C">
        <w:t xml:space="preserve">This </w:t>
      </w:r>
      <w:r w:rsidR="00877F67" w:rsidRPr="00BF318C">
        <w:t>re</w:t>
      </w:r>
      <w:r w:rsidRPr="00BF318C">
        <w:t xml:space="preserve">submission </w:t>
      </w:r>
      <w:r w:rsidR="00E639A0">
        <w:t>was</w:t>
      </w:r>
      <w:r w:rsidRPr="00BF318C">
        <w:t xml:space="preserve"> not considered by DUSC</w:t>
      </w:r>
      <w:r w:rsidRPr="00BF318C">
        <w:rPr>
          <w:color w:val="0070C0"/>
        </w:rPr>
        <w:t>.</w:t>
      </w:r>
      <w:r w:rsidR="00BC591F" w:rsidRPr="00BF318C">
        <w:rPr>
          <w:color w:val="0070C0"/>
        </w:rPr>
        <w:t xml:space="preserve"> </w:t>
      </w:r>
    </w:p>
    <w:p w14:paraId="6465096A" w14:textId="300E0137" w:rsidR="00576AC4" w:rsidRPr="00BF318C" w:rsidRDefault="00576AC4" w:rsidP="00576AC4">
      <w:pPr>
        <w:pStyle w:val="3-BodyText"/>
      </w:pPr>
      <w:r w:rsidRPr="00BF318C">
        <w:t>An epidemiological approach was employed to estimate the financial impact of listing DOS (for use in combination with platinum-containing chemotherapy) on the PBS for the treatment of 1L A/R pMMR EC. The same approach to estimating financials as the November 2023 submission was used with the following adjustments compared with the November 2023 submission:</w:t>
      </w:r>
    </w:p>
    <w:p w14:paraId="13272457" w14:textId="77777777" w:rsidR="00576AC4" w:rsidRPr="00BF318C" w:rsidRDefault="00576AC4" w:rsidP="00953CCD">
      <w:pPr>
        <w:pStyle w:val="ListParagraph"/>
        <w:numPr>
          <w:ilvl w:val="0"/>
          <w:numId w:val="10"/>
        </w:numPr>
        <w:ind w:left="1134" w:hanging="425"/>
        <w:jc w:val="both"/>
      </w:pPr>
      <w:r w:rsidRPr="00BF318C">
        <w:t>Analysis period updated to 2025-2030 compared with 2024-2029;</w:t>
      </w:r>
    </w:p>
    <w:p w14:paraId="5FA9E89B" w14:textId="77777777" w:rsidR="00576AC4" w:rsidRPr="00BF318C" w:rsidRDefault="00576AC4" w:rsidP="00953CCD">
      <w:pPr>
        <w:pStyle w:val="ListParagraph"/>
        <w:numPr>
          <w:ilvl w:val="0"/>
          <w:numId w:val="10"/>
        </w:numPr>
        <w:ind w:left="1134" w:hanging="425"/>
        <w:jc w:val="both"/>
      </w:pPr>
      <w:r w:rsidRPr="00BF318C">
        <w:t>Incidence of uterine cancer over analysis period updated to reflect the newly available AIHW long-term incidence projections for uterine cancer;</w:t>
      </w:r>
    </w:p>
    <w:p w14:paraId="144D7BB2" w14:textId="4183756E" w:rsidR="00576AC4" w:rsidRPr="00BF318C" w:rsidRDefault="00576AC4" w:rsidP="28D6B4D5">
      <w:pPr>
        <w:pStyle w:val="ListParagraph"/>
        <w:ind w:left="1134" w:hanging="425"/>
        <w:jc w:val="both"/>
      </w:pPr>
      <w:r w:rsidRPr="00BF318C">
        <w:t>Proportion with pMMR of 73%, representing the complement of 27% accepted for proportion with dMMR;</w:t>
      </w:r>
    </w:p>
    <w:p w14:paraId="7B8F1907" w14:textId="6FD3EA3D" w:rsidR="00576AC4" w:rsidRPr="00BF318C" w:rsidRDefault="00576AC4" w:rsidP="28D6B4D5">
      <w:pPr>
        <w:pStyle w:val="ListParagraph"/>
        <w:ind w:left="1134" w:hanging="425"/>
        <w:jc w:val="both"/>
      </w:pPr>
      <w:r w:rsidRPr="00BF318C">
        <w:t>Mean duration of treatment for dostarlimab updated to 52.64 weeks, informed by the economic model compared with 86.84 weeks;</w:t>
      </w:r>
    </w:p>
    <w:p w14:paraId="3BC018AE" w14:textId="040594E9" w:rsidR="00576AC4" w:rsidRPr="00BF318C" w:rsidRDefault="00576AC4" w:rsidP="00953CCD">
      <w:pPr>
        <w:pStyle w:val="ListParagraph"/>
        <w:numPr>
          <w:ilvl w:val="0"/>
          <w:numId w:val="10"/>
        </w:numPr>
        <w:ind w:left="1134" w:hanging="425"/>
        <w:jc w:val="both"/>
      </w:pPr>
      <w:r w:rsidRPr="00BF318C">
        <w:t>Grandfather patient estimates updated (</w:t>
      </w:r>
      <w:r w:rsidR="00897F9A">
        <w:t>&lt; 500</w:t>
      </w:r>
      <w:r w:rsidR="00897F9A" w:rsidRPr="00BF318C">
        <w:t xml:space="preserve"> </w:t>
      </w:r>
      <w:r w:rsidRPr="00BF318C">
        <w:t xml:space="preserve">patients in Year 1 compared to </w:t>
      </w:r>
      <w:r w:rsidR="00897F9A">
        <w:t>&lt; 500</w:t>
      </w:r>
      <w:r w:rsidR="00897F9A" w:rsidRPr="00BF318C">
        <w:t xml:space="preserve"> </w:t>
      </w:r>
      <w:r w:rsidRPr="00BF318C">
        <w:t xml:space="preserve">patients in </w:t>
      </w:r>
      <w:r w:rsidR="00BE743C" w:rsidRPr="00BF318C">
        <w:t>Y</w:t>
      </w:r>
      <w:r w:rsidRPr="00BF318C">
        <w:t>ear 1);</w:t>
      </w:r>
    </w:p>
    <w:p w14:paraId="537F9DDB" w14:textId="1FCA262B" w:rsidR="00576AC4" w:rsidRPr="00D16F9D" w:rsidRDefault="00576AC4" w:rsidP="28D6B4D5">
      <w:pPr>
        <w:pStyle w:val="ListParagraph"/>
        <w:ind w:left="1134" w:hanging="425"/>
        <w:jc w:val="both"/>
      </w:pPr>
      <w:r w:rsidRPr="00D16F9D">
        <w:lastRenderedPageBreak/>
        <w:t>AHI, Dispensing fees and EFC fees updated (July 2024 fees); and</w:t>
      </w:r>
    </w:p>
    <w:p w14:paraId="61D7C1CF" w14:textId="77777777" w:rsidR="00576AC4" w:rsidRPr="00BF318C" w:rsidRDefault="00576AC4" w:rsidP="00953CCD">
      <w:pPr>
        <w:pStyle w:val="ListParagraph"/>
        <w:numPr>
          <w:ilvl w:val="0"/>
          <w:numId w:val="10"/>
        </w:numPr>
        <w:ind w:left="1134" w:hanging="425"/>
        <w:jc w:val="both"/>
      </w:pPr>
      <w:r w:rsidRPr="00BF318C">
        <w:t>MBS fee updated (Item 13950: $123.05)</w:t>
      </w:r>
    </w:p>
    <w:p w14:paraId="46094C8B" w14:textId="37A54CF1" w:rsidR="00230944" w:rsidRPr="00BF318C" w:rsidRDefault="00576AC4" w:rsidP="005D2477">
      <w:pPr>
        <w:pStyle w:val="3-BodyText"/>
        <w:rPr>
          <w:color w:val="0066FF"/>
        </w:rPr>
      </w:pPr>
      <w:r w:rsidRPr="00BF318C">
        <w:t xml:space="preserve">As in the </w:t>
      </w:r>
      <w:r w:rsidR="00230944" w:rsidRPr="00BF318C">
        <w:t>November 2023 submission, t</w:t>
      </w:r>
      <w:r w:rsidR="005D2477" w:rsidRPr="00BF318C">
        <w:t xml:space="preserve">he </w:t>
      </w:r>
      <w:r w:rsidR="00230944" w:rsidRPr="00BF318C">
        <w:t>re</w:t>
      </w:r>
      <w:r w:rsidR="005D2477" w:rsidRPr="00BF318C">
        <w:t xml:space="preserve">submission estimated the eligible population from the following patient populations: Stage I/II EC patients who experience first recurrence; Stage III patients who were treated with curative intent and experience first recurrence; primary advanced (Stage III and Stage IV) patients; prevalent patients with first recurrent Stage I-III disease; and grandfathered patients. The </w:t>
      </w:r>
      <w:r w:rsidR="00877F67" w:rsidRPr="00BF318C">
        <w:t>re</w:t>
      </w:r>
      <w:r w:rsidR="005D2477" w:rsidRPr="00BF318C">
        <w:t>submission considered the use of subsequent immunotherapy as an offset only (i.e. the proportion of patients who would have otherwise been treated with 2L PEM+LEN) in their financial estimates</w:t>
      </w:r>
      <w:r w:rsidR="00230944" w:rsidRPr="00BF318C">
        <w:t>.</w:t>
      </w:r>
    </w:p>
    <w:p w14:paraId="16EF4367" w14:textId="4CB8954F" w:rsidR="005D2477" w:rsidRPr="00BF318C" w:rsidRDefault="004C48F3" w:rsidP="005D2477">
      <w:pPr>
        <w:pStyle w:val="3-BodyText"/>
        <w:rPr>
          <w:color w:val="0066FF"/>
        </w:rPr>
      </w:pPr>
      <w:r w:rsidRPr="00BF318C">
        <w:t>Key data sources used for estimating the financial estimates are presented</w:t>
      </w:r>
      <w:r w:rsidR="005D2477" w:rsidRPr="00BF318C">
        <w:rPr>
          <w:color w:val="0066FF"/>
        </w:rPr>
        <w:t xml:space="preserve"> </w:t>
      </w:r>
      <w:r w:rsidRPr="00BF318C">
        <w:rPr>
          <w:color w:val="0066FF"/>
        </w:rPr>
        <w:fldChar w:fldCharType="begin"/>
      </w:r>
      <w:r w:rsidRPr="00BF318C">
        <w:rPr>
          <w:color w:val="0066FF"/>
        </w:rPr>
        <w:instrText xml:space="preserve"> REF _Ref104805262 \h </w:instrText>
      </w:r>
      <w:r w:rsidR="00BF318C" w:rsidRPr="00BF318C">
        <w:rPr>
          <w:color w:val="0066FF"/>
        </w:rPr>
        <w:instrText xml:space="preserve"> \* MERGEFORMAT </w:instrText>
      </w:r>
      <w:r w:rsidRPr="00BF318C">
        <w:rPr>
          <w:color w:val="0066FF"/>
        </w:rPr>
      </w:r>
      <w:r w:rsidRPr="00BF318C">
        <w:rPr>
          <w:color w:val="0066FF"/>
        </w:rPr>
        <w:fldChar w:fldCharType="separate"/>
      </w:r>
      <w:r w:rsidR="006A3DD4" w:rsidRPr="00D16F9D">
        <w:t xml:space="preserve">Table </w:t>
      </w:r>
      <w:r w:rsidR="006A3DD4">
        <w:rPr>
          <w:noProof/>
        </w:rPr>
        <w:t>17</w:t>
      </w:r>
      <w:r w:rsidRPr="00BF318C">
        <w:rPr>
          <w:color w:val="0066FF"/>
        </w:rPr>
        <w:fldChar w:fldCharType="end"/>
      </w:r>
      <w:r w:rsidRPr="00732D4B">
        <w:t>.</w:t>
      </w:r>
    </w:p>
    <w:p w14:paraId="3393BCE7" w14:textId="51262392" w:rsidR="00E42F73" w:rsidRPr="00D16F9D" w:rsidRDefault="00E16AD8" w:rsidP="004D49B5">
      <w:pPr>
        <w:pStyle w:val="Caption"/>
        <w:keepLines w:val="0"/>
        <w:rPr>
          <w:rStyle w:val="CommentReference"/>
          <w:b/>
          <w:szCs w:val="24"/>
        </w:rPr>
      </w:pPr>
      <w:bookmarkStart w:id="83" w:name="_Ref104805262"/>
      <w:r w:rsidRPr="00D16F9D">
        <w:t xml:space="preserve">Table </w:t>
      </w:r>
      <w:r w:rsidR="00DF038F">
        <w:fldChar w:fldCharType="begin"/>
      </w:r>
      <w:r w:rsidR="00DF038F">
        <w:instrText xml:space="preserve"> SEQ Table \* ARABIC </w:instrText>
      </w:r>
      <w:r w:rsidR="00DF038F">
        <w:fldChar w:fldCharType="separate"/>
      </w:r>
      <w:r w:rsidR="006A3DD4">
        <w:rPr>
          <w:noProof/>
        </w:rPr>
        <w:t>17</w:t>
      </w:r>
      <w:r w:rsidR="00DF038F">
        <w:rPr>
          <w:noProof/>
        </w:rPr>
        <w:fldChar w:fldCharType="end"/>
      </w:r>
      <w:bookmarkEnd w:id="83"/>
      <w:r w:rsidRPr="00D16F9D">
        <w:t>:</w:t>
      </w:r>
      <w:r w:rsidR="00E42F73" w:rsidRPr="00D16F9D">
        <w:rPr>
          <w:rStyle w:val="CommentReference"/>
          <w:b/>
          <w:szCs w:val="24"/>
        </w:rPr>
        <w:t xml:space="preserve"> Key inputs for financial estimates</w:t>
      </w:r>
    </w:p>
    <w:tbl>
      <w:tblPr>
        <w:tblW w:w="918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386"/>
        <w:gridCol w:w="3429"/>
        <w:gridCol w:w="4365"/>
      </w:tblGrid>
      <w:tr w:rsidR="00C46D35" w:rsidRPr="00D16F9D" w14:paraId="32B5EC4C" w14:textId="77777777" w:rsidTr="00CC521B">
        <w:trPr>
          <w:cantSplit/>
          <w:tblHeader/>
        </w:trPr>
        <w:tc>
          <w:tcPr>
            <w:tcW w:w="1386" w:type="dxa"/>
            <w:vAlign w:val="center"/>
          </w:tcPr>
          <w:p w14:paraId="41A4D17B" w14:textId="77777777" w:rsidR="00C46D35" w:rsidRPr="00D16F9D" w:rsidRDefault="00C46D35" w:rsidP="004D49B5">
            <w:pPr>
              <w:pStyle w:val="In-tableHeading"/>
              <w:keepNext/>
              <w:keepLines w:val="0"/>
            </w:pPr>
            <w:r w:rsidRPr="00D16F9D">
              <w:t>Data</w:t>
            </w:r>
          </w:p>
        </w:tc>
        <w:tc>
          <w:tcPr>
            <w:tcW w:w="3429" w:type="dxa"/>
            <w:vAlign w:val="center"/>
          </w:tcPr>
          <w:p w14:paraId="6B05336C" w14:textId="77777777" w:rsidR="00C46D35" w:rsidRPr="00D16F9D" w:rsidRDefault="00C46D35" w:rsidP="004D49B5">
            <w:pPr>
              <w:pStyle w:val="In-tableHeading"/>
              <w:keepNext/>
              <w:keepLines w:val="0"/>
            </w:pPr>
            <w:r w:rsidRPr="00D16F9D">
              <w:t>Value and Source</w:t>
            </w:r>
          </w:p>
        </w:tc>
        <w:tc>
          <w:tcPr>
            <w:tcW w:w="4365" w:type="dxa"/>
            <w:vAlign w:val="center"/>
          </w:tcPr>
          <w:p w14:paraId="4192AAF9" w14:textId="77777777" w:rsidR="00C46D35" w:rsidRPr="00D16F9D" w:rsidRDefault="00C46D35" w:rsidP="004D49B5">
            <w:pPr>
              <w:pStyle w:val="In-tableHeading"/>
              <w:keepNext/>
              <w:keepLines w:val="0"/>
            </w:pPr>
            <w:r w:rsidRPr="00D16F9D">
              <w:t>Comment</w:t>
            </w:r>
          </w:p>
        </w:tc>
      </w:tr>
      <w:tr w:rsidR="00C46D35" w:rsidRPr="00D16F9D" w14:paraId="3ED3308C" w14:textId="77777777" w:rsidTr="00CD4E8F">
        <w:trPr>
          <w:cantSplit/>
        </w:trPr>
        <w:tc>
          <w:tcPr>
            <w:tcW w:w="9180" w:type="dxa"/>
            <w:gridSpan w:val="3"/>
            <w:vAlign w:val="center"/>
          </w:tcPr>
          <w:p w14:paraId="0836F149" w14:textId="77777777" w:rsidR="00C46D35" w:rsidRPr="00D16F9D" w:rsidRDefault="00C46D35" w:rsidP="004D49B5">
            <w:pPr>
              <w:pStyle w:val="In-tableHeading"/>
              <w:keepNext/>
              <w:keepLines w:val="0"/>
            </w:pPr>
            <w:r w:rsidRPr="00D16F9D">
              <w:t>Eligible population</w:t>
            </w:r>
          </w:p>
        </w:tc>
      </w:tr>
      <w:tr w:rsidR="00C46D35" w:rsidRPr="00D16F9D" w14:paraId="1144AAAC" w14:textId="77777777" w:rsidTr="00086DC0">
        <w:trPr>
          <w:cantSplit/>
        </w:trPr>
        <w:tc>
          <w:tcPr>
            <w:tcW w:w="1386" w:type="dxa"/>
            <w:vAlign w:val="center"/>
          </w:tcPr>
          <w:p w14:paraId="46FA3916" w14:textId="652E5A7A" w:rsidR="00C46D35" w:rsidRPr="00D16F9D" w:rsidRDefault="00DC2688" w:rsidP="00086DC0">
            <w:pPr>
              <w:pStyle w:val="TableText0"/>
            </w:pPr>
            <w:r>
              <w:t>I</w:t>
            </w:r>
            <w:r w:rsidR="00C46D35" w:rsidRPr="00D16F9D">
              <w:t xml:space="preserve">ncidence of </w:t>
            </w:r>
            <w:r w:rsidR="008E3493">
              <w:t>endometrial</w:t>
            </w:r>
            <w:r w:rsidR="008E3493" w:rsidRPr="00D16F9D">
              <w:t xml:space="preserve"> </w:t>
            </w:r>
            <w:r w:rsidR="00C46D35" w:rsidRPr="00D16F9D">
              <w:t>cancer</w:t>
            </w:r>
          </w:p>
        </w:tc>
        <w:tc>
          <w:tcPr>
            <w:tcW w:w="3429" w:type="dxa"/>
            <w:vAlign w:val="center"/>
          </w:tcPr>
          <w:p w14:paraId="086CCCC0" w14:textId="77777777" w:rsidR="00C46D35" w:rsidRPr="00D16F9D" w:rsidRDefault="00C46D35" w:rsidP="00CC521B">
            <w:pPr>
              <w:pStyle w:val="TableText0"/>
            </w:pPr>
            <w:r w:rsidRPr="00D16F9D">
              <w:t>Yr 1 (2025): 3,443</w:t>
            </w:r>
          </w:p>
          <w:p w14:paraId="50F7875D" w14:textId="77777777" w:rsidR="00C46D35" w:rsidRPr="00D16F9D" w:rsidRDefault="00C46D35" w:rsidP="00CC521B">
            <w:pPr>
              <w:pStyle w:val="TableText0"/>
            </w:pPr>
            <w:r w:rsidRPr="00D16F9D">
              <w:t>Yr 2 (2026): 3,542</w:t>
            </w:r>
          </w:p>
          <w:p w14:paraId="4310DBAB" w14:textId="77777777" w:rsidR="00C46D35" w:rsidRPr="00D16F9D" w:rsidRDefault="00C46D35" w:rsidP="00CC521B">
            <w:pPr>
              <w:pStyle w:val="TableText0"/>
            </w:pPr>
            <w:r w:rsidRPr="00D16F9D">
              <w:t>Yr 3 (2027): 3,639</w:t>
            </w:r>
          </w:p>
          <w:p w14:paraId="78C803A3" w14:textId="77777777" w:rsidR="00C46D35" w:rsidRPr="00D16F9D" w:rsidRDefault="00C46D35" w:rsidP="00CC521B">
            <w:pPr>
              <w:pStyle w:val="TableText0"/>
            </w:pPr>
            <w:r w:rsidRPr="00D16F9D">
              <w:t>Yr 4 (2028): 3,734</w:t>
            </w:r>
          </w:p>
          <w:p w14:paraId="2C408039" w14:textId="77777777" w:rsidR="00C46D35" w:rsidRPr="00D16F9D" w:rsidRDefault="00C46D35" w:rsidP="00CC521B">
            <w:pPr>
              <w:pStyle w:val="TableText0"/>
            </w:pPr>
            <w:r w:rsidRPr="00D16F9D">
              <w:t>Yr 5 (2029): 3,828</w:t>
            </w:r>
          </w:p>
          <w:p w14:paraId="4183D5DC" w14:textId="77777777" w:rsidR="00C46D35" w:rsidRPr="00D16F9D" w:rsidRDefault="00C46D35" w:rsidP="00CC521B">
            <w:pPr>
              <w:pStyle w:val="TableText0"/>
            </w:pPr>
            <w:r w:rsidRPr="00D16F9D">
              <w:t>Yr 6 (2030): 3,921</w:t>
            </w:r>
          </w:p>
          <w:p w14:paraId="79B039E0" w14:textId="65C3495D" w:rsidR="00C46D35" w:rsidRPr="00D16F9D" w:rsidRDefault="00C46D35" w:rsidP="00CC521B">
            <w:pPr>
              <w:pStyle w:val="TableText0"/>
            </w:pPr>
            <w:r w:rsidRPr="00D16F9D">
              <w:t xml:space="preserve">Source: Total incidence of </w:t>
            </w:r>
            <w:r w:rsidR="008E3493" w:rsidRPr="008E3493">
              <w:t xml:space="preserve">uterine </w:t>
            </w:r>
            <w:r w:rsidRPr="00D16F9D">
              <w:t>cancer as projected by the AIHW</w:t>
            </w:r>
            <w:r w:rsidR="001D3508">
              <w:t xml:space="preserve">. </w:t>
            </w:r>
            <w:r w:rsidRPr="00D16F9D">
              <w:t>Then the application of 95% (proportion of uterine cancer reported as EC) to derive the projected incidence of EC (as reported by Cancer Council, and as used in PEM (Table 15, pembrolizumab PSD, March 2022).</w:t>
            </w:r>
          </w:p>
        </w:tc>
        <w:tc>
          <w:tcPr>
            <w:tcW w:w="4365" w:type="dxa"/>
            <w:vAlign w:val="center"/>
          </w:tcPr>
          <w:p w14:paraId="78A94839" w14:textId="72DD0EC7" w:rsidR="00C46D35" w:rsidRPr="00D16F9D" w:rsidRDefault="00C46D35" w:rsidP="00CC521B">
            <w:pPr>
              <w:pStyle w:val="TableText0"/>
            </w:pPr>
            <w:r w:rsidRPr="00DB169C">
              <w:t>Reasonable. Updated source was appropriate. DUSC has previously considered that the estimate for the proportion</w:t>
            </w:r>
            <w:r w:rsidRPr="00D16F9D">
              <w:t xml:space="preserve"> </w:t>
            </w:r>
            <w:r w:rsidRPr="00DB169C">
              <w:t>of uterine cancer reported as EC (95%) was reasonable (Table 14, dostarlimab PSD, March 2022 PBAC meeting). The estimates in the resubmission were slightly lower than estimated in the November 2023 resubmission between 2025 (3,467) and 2029 (3,898).</w:t>
            </w:r>
            <w:r w:rsidRPr="00D16F9D">
              <w:t xml:space="preserve"> </w:t>
            </w:r>
          </w:p>
        </w:tc>
      </w:tr>
      <w:tr w:rsidR="00C46D35" w:rsidRPr="00D16F9D" w14:paraId="56921219" w14:textId="77777777" w:rsidTr="00CC521B">
        <w:trPr>
          <w:cantSplit/>
        </w:trPr>
        <w:tc>
          <w:tcPr>
            <w:tcW w:w="1386" w:type="dxa"/>
            <w:vAlign w:val="center"/>
          </w:tcPr>
          <w:p w14:paraId="1254349F" w14:textId="77777777" w:rsidR="00C46D35" w:rsidRPr="00D16F9D" w:rsidRDefault="00C46D35" w:rsidP="004D49B5">
            <w:pPr>
              <w:pStyle w:val="TableText0"/>
              <w:keepNext w:val="0"/>
            </w:pPr>
            <w:r w:rsidRPr="00D16F9D">
              <w:t xml:space="preserve">Distribution of disease </w:t>
            </w:r>
          </w:p>
        </w:tc>
        <w:tc>
          <w:tcPr>
            <w:tcW w:w="3429" w:type="dxa"/>
            <w:shd w:val="clear" w:color="auto" w:fill="DBE5F1" w:themeFill="accent1" w:themeFillTint="33"/>
            <w:vAlign w:val="center"/>
          </w:tcPr>
          <w:p w14:paraId="43736AB7" w14:textId="77777777" w:rsidR="00C46D35" w:rsidRPr="00D16F9D" w:rsidRDefault="00C46D35" w:rsidP="004D49B5">
            <w:pPr>
              <w:pStyle w:val="TableText0"/>
              <w:keepNext w:val="0"/>
            </w:pPr>
            <w:r w:rsidRPr="00D16F9D">
              <w:t>Proportion with Stage I-II disease: 82.0%</w:t>
            </w:r>
          </w:p>
          <w:p w14:paraId="3DD1B5BD" w14:textId="77777777" w:rsidR="00C46D35" w:rsidRPr="00D16F9D" w:rsidRDefault="00C46D35" w:rsidP="004D49B5">
            <w:pPr>
              <w:pStyle w:val="TableText0"/>
              <w:keepNext w:val="0"/>
            </w:pPr>
            <w:r w:rsidRPr="00D16F9D">
              <w:t>Proportion with Stage III disease with curative intent: 8.0%</w:t>
            </w:r>
          </w:p>
          <w:p w14:paraId="3135E389" w14:textId="77777777" w:rsidR="00C46D35" w:rsidRPr="00D16F9D" w:rsidRDefault="00C46D35" w:rsidP="004D49B5">
            <w:pPr>
              <w:pStyle w:val="TableText0"/>
              <w:keepNext w:val="0"/>
            </w:pPr>
            <w:r w:rsidRPr="00D16F9D">
              <w:t>Proportion with Stage III/IV unresectable disease: 10.0%</w:t>
            </w:r>
          </w:p>
          <w:p w14:paraId="7B66CA5E" w14:textId="77777777" w:rsidR="00C46D35" w:rsidRPr="00D16F9D" w:rsidRDefault="00C46D35" w:rsidP="004D49B5">
            <w:pPr>
              <w:pStyle w:val="TableText0"/>
              <w:keepNext w:val="0"/>
            </w:pPr>
            <w:r w:rsidRPr="00D16F9D">
              <w:t>Source: Surveillance, Epidemiology, and End Results (SEER) database and clinician feedback, as used in the PEM submission (Table 15, pembrolizumab PSD, March 2022 meeting).</w:t>
            </w:r>
          </w:p>
        </w:tc>
        <w:tc>
          <w:tcPr>
            <w:tcW w:w="4365" w:type="dxa"/>
            <w:shd w:val="clear" w:color="auto" w:fill="DBE5F1" w:themeFill="accent1" w:themeFillTint="33"/>
            <w:vAlign w:val="center"/>
          </w:tcPr>
          <w:p w14:paraId="316E82EB" w14:textId="7717F46A" w:rsidR="00C46D35" w:rsidRPr="00D16F9D" w:rsidRDefault="00C46D35" w:rsidP="004D49B5">
            <w:pPr>
              <w:pStyle w:val="TableText0"/>
              <w:keepNext w:val="0"/>
            </w:pPr>
            <w:r w:rsidRPr="00DE7C59">
              <w:t>Unchanged from November 2023 submission</w:t>
            </w:r>
            <w:r w:rsidRPr="00DB169C">
              <w:rPr>
                <w:i/>
                <w:iCs/>
              </w:rPr>
              <w:t>.</w:t>
            </w:r>
            <w:r w:rsidRPr="00D16F9D">
              <w:t xml:space="preserve"> These values were previously used in the submission for PEM (2L EC) (Table 15, pembrolizumab PSD, March 2022 meeting). In a separate submission for DOS (2L EC), the proportion of patients with Stage III-IV disease was estimated to be 21% (vs 18% used by this resubmission) (Table 23, dostarlimab PSD, November 2022 meeting). </w:t>
            </w:r>
          </w:p>
          <w:p w14:paraId="77A13421" w14:textId="77777777" w:rsidR="00C46D35" w:rsidRPr="00D16F9D" w:rsidRDefault="00C46D35" w:rsidP="004D49B5">
            <w:pPr>
              <w:pStyle w:val="TableText0"/>
              <w:keepNext w:val="0"/>
            </w:pPr>
          </w:p>
          <w:p w14:paraId="7E59D01E" w14:textId="17C6857D" w:rsidR="00C46D35" w:rsidRPr="00D16F9D" w:rsidRDefault="00C46D35" w:rsidP="004D49B5">
            <w:pPr>
              <w:pStyle w:val="TableText0"/>
              <w:keepNext w:val="0"/>
            </w:pPr>
            <w:r w:rsidRPr="00D16F9D">
              <w:t xml:space="preserve">The separation of Stage III disease with curative intent was in line with previous DUSC advice that “a proportion of Stage III patients would be treated with curative intent” (Table 14, dostarlimab PSD, March 2022 PBAC meeting). </w:t>
            </w:r>
          </w:p>
        </w:tc>
      </w:tr>
      <w:tr w:rsidR="00C46D35" w:rsidRPr="00D16F9D" w14:paraId="6A3E4BDC" w14:textId="77777777" w:rsidTr="00CC521B">
        <w:trPr>
          <w:cantSplit/>
        </w:trPr>
        <w:tc>
          <w:tcPr>
            <w:tcW w:w="1386" w:type="dxa"/>
            <w:vMerge w:val="restart"/>
            <w:vAlign w:val="center"/>
          </w:tcPr>
          <w:p w14:paraId="3CCD2505" w14:textId="77777777" w:rsidR="00C46D35" w:rsidRPr="00D16F9D" w:rsidRDefault="00C46D35" w:rsidP="004D49B5">
            <w:pPr>
              <w:pStyle w:val="TableText0"/>
              <w:keepNext w:val="0"/>
            </w:pPr>
            <w:r w:rsidRPr="00D16F9D">
              <w:t>First recurrence</w:t>
            </w:r>
          </w:p>
        </w:tc>
        <w:tc>
          <w:tcPr>
            <w:tcW w:w="3429" w:type="dxa"/>
            <w:vAlign w:val="center"/>
          </w:tcPr>
          <w:p w14:paraId="251205C9" w14:textId="77777777" w:rsidR="00C46D35" w:rsidRPr="00D16F9D" w:rsidRDefault="00C46D35" w:rsidP="004D49B5">
            <w:pPr>
              <w:pStyle w:val="TableText0"/>
              <w:keepNext w:val="0"/>
            </w:pPr>
            <w:r w:rsidRPr="00D16F9D">
              <w:t>Proportion with first recurrence</w:t>
            </w:r>
          </w:p>
          <w:p w14:paraId="3F74C91C" w14:textId="77777777" w:rsidR="00C46D35" w:rsidRPr="00D16F9D" w:rsidRDefault="00C46D35" w:rsidP="004D49B5">
            <w:pPr>
              <w:pStyle w:val="TableText0"/>
              <w:keepNext w:val="0"/>
            </w:pPr>
            <w:r w:rsidRPr="00D16F9D">
              <w:t>Stage I/II: 13%</w:t>
            </w:r>
          </w:p>
          <w:p w14:paraId="7E540FE2" w14:textId="77777777" w:rsidR="00C46D35" w:rsidRPr="00D16F9D" w:rsidRDefault="00C46D35" w:rsidP="004D49B5">
            <w:pPr>
              <w:pStyle w:val="TableText0"/>
              <w:keepNext w:val="0"/>
            </w:pPr>
            <w:r w:rsidRPr="00D16F9D">
              <w:t>Stage III curative: 30%</w:t>
            </w:r>
          </w:p>
          <w:p w14:paraId="79F253B3" w14:textId="77777777" w:rsidR="00C46D35" w:rsidRPr="00D16F9D" w:rsidRDefault="00C46D35" w:rsidP="004D49B5">
            <w:pPr>
              <w:pStyle w:val="TableText0"/>
              <w:keepNext w:val="0"/>
            </w:pPr>
            <w:r w:rsidRPr="00D16F9D">
              <w:t>Source: Fung-Kee-Fung 2006; De Boer 2019</w:t>
            </w:r>
          </w:p>
        </w:tc>
        <w:tc>
          <w:tcPr>
            <w:tcW w:w="4365" w:type="dxa"/>
            <w:vAlign w:val="center"/>
          </w:tcPr>
          <w:p w14:paraId="144CB76F" w14:textId="435AB1B9" w:rsidR="00C46D35" w:rsidRPr="00DB169C" w:rsidRDefault="00E55F69" w:rsidP="004D49B5">
            <w:pPr>
              <w:pStyle w:val="TableText0"/>
              <w:keepNext w:val="0"/>
            </w:pPr>
            <w:r w:rsidRPr="00DB169C">
              <w:t>The November 2023 submission originally used a 3</w:t>
            </w:r>
            <w:r w:rsidR="00D83EAE" w:rsidRPr="00DB169C">
              <w:t xml:space="preserve">6% rate for Stage III curative. </w:t>
            </w:r>
            <w:r w:rsidR="00C46D35" w:rsidRPr="00DB169C">
              <w:t xml:space="preserve">The PBAC considered a 30% recurrence rate for Stage III patients would be appropriate, based on the 5 year failure-free survival in PORTEC3 of 70.9%. (Table 20, dostarlimab PSD, November 2023 PBAC meeting), and the resubmission appropriately used the 30% input. </w:t>
            </w:r>
          </w:p>
          <w:p w14:paraId="5E25C689" w14:textId="4E7B6623" w:rsidR="00C46D35" w:rsidRPr="00DB169C" w:rsidRDefault="00C46D35" w:rsidP="004D49B5">
            <w:pPr>
              <w:pStyle w:val="TableText0"/>
              <w:keepNext w:val="0"/>
            </w:pPr>
            <w:r w:rsidRPr="00DB169C">
              <w:t>DUSC previously considered the 13% estimate of recurrence in Stage I/II EC may be reasonable (p5, dostarlimab DUSC advice, March 2022 meeting).</w:t>
            </w:r>
          </w:p>
        </w:tc>
      </w:tr>
      <w:tr w:rsidR="00C46D35" w:rsidRPr="00D16F9D" w14:paraId="51E23973" w14:textId="77777777" w:rsidTr="00CC521B">
        <w:trPr>
          <w:cantSplit/>
        </w:trPr>
        <w:tc>
          <w:tcPr>
            <w:tcW w:w="1386" w:type="dxa"/>
            <w:vMerge/>
            <w:vAlign w:val="center"/>
          </w:tcPr>
          <w:p w14:paraId="72F12BCF" w14:textId="77777777" w:rsidR="00C46D35" w:rsidRPr="00D16F9D" w:rsidRDefault="00C46D35" w:rsidP="004D49B5">
            <w:pPr>
              <w:pStyle w:val="TableText0"/>
              <w:keepNext w:val="0"/>
            </w:pPr>
          </w:p>
        </w:tc>
        <w:tc>
          <w:tcPr>
            <w:tcW w:w="3429" w:type="dxa"/>
            <w:vAlign w:val="center"/>
          </w:tcPr>
          <w:p w14:paraId="292A8BD4" w14:textId="77777777" w:rsidR="00C46D35" w:rsidRPr="00D16F9D" w:rsidRDefault="00C46D35" w:rsidP="004D49B5">
            <w:pPr>
              <w:pStyle w:val="TableText0"/>
              <w:keepNext w:val="0"/>
            </w:pPr>
            <w:r w:rsidRPr="00D16F9D">
              <w:t>Timing of first recurrence</w:t>
            </w:r>
          </w:p>
          <w:p w14:paraId="6042FF95" w14:textId="77777777" w:rsidR="00C46D35" w:rsidRPr="00D16F9D" w:rsidRDefault="00C46D35" w:rsidP="004D49B5">
            <w:pPr>
              <w:pStyle w:val="Tabletext"/>
            </w:pPr>
            <w:r w:rsidRPr="00D16F9D">
              <w:t>Yr 1: 34.6% in Stage I/II, 17.3% in Stage III</w:t>
            </w:r>
          </w:p>
          <w:p w14:paraId="0553E07B" w14:textId="77777777" w:rsidR="00C46D35" w:rsidRPr="00D16F9D" w:rsidRDefault="00C46D35" w:rsidP="004D49B5">
            <w:pPr>
              <w:pStyle w:val="Tabletext"/>
            </w:pPr>
            <w:r w:rsidRPr="00D16F9D">
              <w:t>Yr 2: 50.0%</w:t>
            </w:r>
          </w:p>
          <w:p w14:paraId="7DD790FE" w14:textId="77777777" w:rsidR="00C46D35" w:rsidRPr="00D16F9D" w:rsidRDefault="00C46D35" w:rsidP="004D49B5">
            <w:pPr>
              <w:pStyle w:val="Tabletext"/>
            </w:pPr>
            <w:r w:rsidRPr="00D16F9D">
              <w:t>Yr 3: 7.7%</w:t>
            </w:r>
          </w:p>
          <w:p w14:paraId="51E256F6" w14:textId="77777777" w:rsidR="00C46D35" w:rsidRPr="00D16F9D" w:rsidRDefault="00C46D35" w:rsidP="004D49B5">
            <w:pPr>
              <w:pStyle w:val="Tabletext"/>
            </w:pPr>
            <w:r w:rsidRPr="00D16F9D">
              <w:t>Yr 4: 3.85%</w:t>
            </w:r>
          </w:p>
          <w:p w14:paraId="732EEA6A" w14:textId="77777777" w:rsidR="00C46D35" w:rsidRPr="00D16F9D" w:rsidRDefault="00C46D35" w:rsidP="004D49B5">
            <w:pPr>
              <w:pStyle w:val="Tabletext"/>
            </w:pPr>
            <w:r w:rsidRPr="00D16F9D">
              <w:t>Yr 5+: 3.85%</w:t>
            </w:r>
          </w:p>
          <w:p w14:paraId="69E3D68C" w14:textId="428D3966" w:rsidR="00C46D35" w:rsidRPr="00D16F9D" w:rsidRDefault="00C46D35" w:rsidP="004D49B5">
            <w:pPr>
              <w:pStyle w:val="TableText0"/>
              <w:keepNext w:val="0"/>
            </w:pPr>
            <w:r w:rsidRPr="00D16F9D">
              <w:t xml:space="preserve">Note: The Yr 1 recurrence rate was adjusted (x 0.5) for the Stage III curative population. In this setting, </w:t>
            </w:r>
            <w:proofErr w:type="gramStart"/>
            <w:r w:rsidRPr="00D16F9D">
              <w:t>the majority of</w:t>
            </w:r>
            <w:proofErr w:type="gramEnd"/>
            <w:r w:rsidRPr="00D16F9D">
              <w:t xml:space="preserve"> patients are treated with adjuvant chemoradiotherapy. Based on the proposed restriction criteria and RUBY, only patients who experience first recurrence 6 months after the last dose of systemic therapy would be eligible for DOS.</w:t>
            </w:r>
          </w:p>
          <w:p w14:paraId="64AAA461" w14:textId="54B51A6B" w:rsidR="00C46D35" w:rsidRPr="00D16F9D" w:rsidRDefault="00C46D35" w:rsidP="004D49B5">
            <w:pPr>
              <w:pStyle w:val="TableText0"/>
              <w:keepNext w:val="0"/>
            </w:pPr>
            <w:r w:rsidRPr="00D16F9D">
              <w:t xml:space="preserve">Source: </w:t>
            </w:r>
            <w:proofErr w:type="spellStart"/>
            <w:r w:rsidRPr="00D16F9D">
              <w:t>Huijgens</w:t>
            </w:r>
            <w:proofErr w:type="spellEnd"/>
            <w:r w:rsidRPr="00D16F9D">
              <w:t xml:space="preserve"> 2013</w:t>
            </w:r>
          </w:p>
        </w:tc>
        <w:tc>
          <w:tcPr>
            <w:tcW w:w="4365" w:type="dxa"/>
            <w:vAlign w:val="center"/>
          </w:tcPr>
          <w:p w14:paraId="6800E0F3" w14:textId="614F4947" w:rsidR="00C46D35" w:rsidRPr="00D16F9D" w:rsidRDefault="00C46D35" w:rsidP="004D49B5">
            <w:pPr>
              <w:pStyle w:val="TableText0"/>
              <w:keepNext w:val="0"/>
            </w:pPr>
            <w:r w:rsidRPr="00D16F9D">
              <w:t xml:space="preserve">Resubmission claimed that this was </w:t>
            </w:r>
            <w:r w:rsidR="009D0499" w:rsidRPr="00D16F9D">
              <w:t>unchanged,</w:t>
            </w:r>
            <w:r w:rsidRPr="00D16F9D">
              <w:t xml:space="preserve"> </w:t>
            </w:r>
            <w:r w:rsidRPr="00DB169C">
              <w:t xml:space="preserve">but this was not accurate. In the November 2023 submission, the year 4 rate was 0% and the year 5+ rate was 7.7% as per </w:t>
            </w:r>
            <w:proofErr w:type="spellStart"/>
            <w:r w:rsidRPr="00DB169C">
              <w:t>Huijgens</w:t>
            </w:r>
            <w:proofErr w:type="spellEnd"/>
            <w:r w:rsidRPr="00DB169C">
              <w:t xml:space="preserve"> 2013, but in the resubmission, this 7.7% was split between year 4 and 5. This change did not lead to any tangible differences in the financial estimates</w:t>
            </w:r>
            <w:r w:rsidR="00DD5531" w:rsidRPr="00DB169C">
              <w:t>.</w:t>
            </w:r>
            <w:r w:rsidR="00DD5531">
              <w:t xml:space="preserve"> </w:t>
            </w:r>
            <w:r w:rsidRPr="00D16F9D">
              <w:t xml:space="preserve">DUSC has previously considered this estimate reasonable (p5, dostarlimab DUSC advice, March 2022 meeting). </w:t>
            </w:r>
          </w:p>
          <w:p w14:paraId="04C2AE63" w14:textId="77777777" w:rsidR="00C46D35" w:rsidRPr="00D16F9D" w:rsidRDefault="00C46D35" w:rsidP="004D49B5">
            <w:pPr>
              <w:pStyle w:val="TableText0"/>
              <w:keepNext w:val="0"/>
            </w:pPr>
          </w:p>
          <w:p w14:paraId="3BA8B2DA" w14:textId="30ED65F4" w:rsidR="00C46D35" w:rsidRPr="00D16F9D" w:rsidRDefault="00C46D35" w:rsidP="004D49B5">
            <w:pPr>
              <w:pStyle w:val="TableText0"/>
              <w:keepNext w:val="0"/>
            </w:pPr>
            <w:r w:rsidRPr="00D16F9D">
              <w:t>For Stage III curative patients recurring within the first year, the resubmission assumed that half (17.43%) would recur within 6 months of systemic therapy (and therefore would not be eligible for DOS under the proposed restriction)</w:t>
            </w:r>
            <w:r w:rsidR="00390492">
              <w:t>.</w:t>
            </w:r>
            <w:r w:rsidRPr="00D16F9D">
              <w:t xml:space="preserve"> </w:t>
            </w:r>
            <w:r w:rsidRPr="00CD2A0E">
              <w:t xml:space="preserve">However, it was unclear whether this adjustment of 0.5 would be </w:t>
            </w:r>
            <w:r w:rsidR="00390492" w:rsidRPr="00CD2A0E">
              <w:t>accurate</w:t>
            </w:r>
            <w:r w:rsidRPr="00CD2A0E">
              <w:t xml:space="preserve"> in practice.</w:t>
            </w:r>
          </w:p>
        </w:tc>
      </w:tr>
      <w:tr w:rsidR="00C46D35" w:rsidRPr="00D16F9D" w14:paraId="56F07055" w14:textId="77777777" w:rsidTr="00CC521B">
        <w:trPr>
          <w:cantSplit/>
        </w:trPr>
        <w:tc>
          <w:tcPr>
            <w:tcW w:w="1386" w:type="dxa"/>
            <w:vAlign w:val="center"/>
          </w:tcPr>
          <w:p w14:paraId="6EC2CBF6" w14:textId="77777777" w:rsidR="00C46D35" w:rsidRPr="00D16F9D" w:rsidRDefault="00C46D35" w:rsidP="004D49B5">
            <w:pPr>
              <w:pStyle w:val="TableText0"/>
              <w:keepNext w:val="0"/>
            </w:pPr>
            <w:r w:rsidRPr="00D16F9D">
              <w:t>Proportion expected to receive 1L PBC</w:t>
            </w:r>
          </w:p>
        </w:tc>
        <w:tc>
          <w:tcPr>
            <w:tcW w:w="3429" w:type="dxa"/>
            <w:vAlign w:val="center"/>
          </w:tcPr>
          <w:p w14:paraId="42179EBE" w14:textId="77777777" w:rsidR="00C46D35" w:rsidRPr="00D16F9D" w:rsidRDefault="00C46D35" w:rsidP="004D49B5">
            <w:pPr>
              <w:pStyle w:val="TableText0"/>
              <w:keepNext w:val="0"/>
            </w:pPr>
            <w:r w:rsidRPr="00D16F9D">
              <w:t>90%</w:t>
            </w:r>
          </w:p>
          <w:p w14:paraId="1F31BAF6" w14:textId="0FE26987" w:rsidR="00C46D35" w:rsidRPr="00D16F9D" w:rsidRDefault="00C46D35" w:rsidP="004D49B5">
            <w:pPr>
              <w:pStyle w:val="TableText0"/>
              <w:keepNext w:val="0"/>
            </w:pPr>
            <w:r w:rsidRPr="00D16F9D">
              <w:t xml:space="preserve">Source: Assumption and considered to already incorporate ECOG 0-1 status given patients expected to receive 1L CP would have to be suitable for or well enough to tolerate treatment. Resubmission cited paragraphs 6.85 and 7.10, Dostarlimab PBAC </w:t>
            </w:r>
            <w:r w:rsidR="00123576">
              <w:t>PSD</w:t>
            </w:r>
            <w:r w:rsidRPr="00D16F9D">
              <w:t>, November 2023, which indicated “The PBAC considered that the changes applied in the PSCR (removal of adjustment for ECOG 0-1 for DOS+CP) were appropriate and had corrected errors identified in the evaluation.”</w:t>
            </w:r>
          </w:p>
        </w:tc>
        <w:tc>
          <w:tcPr>
            <w:tcW w:w="4365" w:type="dxa"/>
            <w:vAlign w:val="center"/>
          </w:tcPr>
          <w:p w14:paraId="51DE4456" w14:textId="7F18D29E" w:rsidR="00C46D35" w:rsidRPr="00D16F9D" w:rsidRDefault="00C46D35" w:rsidP="004D49B5">
            <w:pPr>
              <w:pStyle w:val="TableText0"/>
              <w:keepNext w:val="0"/>
            </w:pPr>
            <w:r w:rsidRPr="00DB169C">
              <w:t>This was not appropriate and may be overestimated. The discussion in paragraph 7.10 (as cited by the resubmission) appears to be related to ECOG in the 2L usage and not 1L. In the 1L setting, the PBAC had instead stated that “(t)he PBAC considered that the proportion of patients with ECOG 0-1 and expected to receive 1L PBC of 72% (90%x80%) was reasonable.” (Table 20, dostarlimab PSD, November 2023 PBAC meeting). Tested in sensitivity analysis</w:t>
            </w:r>
          </w:p>
        </w:tc>
      </w:tr>
      <w:tr w:rsidR="00C46D35" w:rsidRPr="00D16F9D" w14:paraId="4A477475" w14:textId="77777777" w:rsidTr="00CC521B">
        <w:trPr>
          <w:cantSplit/>
        </w:trPr>
        <w:tc>
          <w:tcPr>
            <w:tcW w:w="1386" w:type="dxa"/>
            <w:vAlign w:val="center"/>
          </w:tcPr>
          <w:p w14:paraId="61124598" w14:textId="0280A5A3" w:rsidR="00C46D35" w:rsidRPr="00D16F9D" w:rsidRDefault="00C46D35" w:rsidP="004D49B5">
            <w:pPr>
              <w:pStyle w:val="TableText0"/>
              <w:keepNext w:val="0"/>
            </w:pPr>
            <w:r w:rsidRPr="00D16F9D">
              <w:t>Proportion with pMMR</w:t>
            </w:r>
          </w:p>
        </w:tc>
        <w:tc>
          <w:tcPr>
            <w:tcW w:w="3429" w:type="dxa"/>
            <w:vAlign w:val="center"/>
          </w:tcPr>
          <w:p w14:paraId="1504B475" w14:textId="77777777" w:rsidR="00C46D35" w:rsidRPr="00D16F9D" w:rsidRDefault="00C46D35" w:rsidP="004D49B5">
            <w:pPr>
              <w:pStyle w:val="TableText0"/>
              <w:keepNext w:val="0"/>
            </w:pPr>
            <w:r w:rsidRPr="00D16F9D">
              <w:t>73%</w:t>
            </w:r>
          </w:p>
          <w:p w14:paraId="708BB6FB" w14:textId="77777777" w:rsidR="00C46D35" w:rsidRPr="00D16F9D" w:rsidRDefault="00C46D35" w:rsidP="004D49B5">
            <w:pPr>
              <w:pStyle w:val="TableText0"/>
              <w:keepNext w:val="0"/>
            </w:pPr>
            <w:r w:rsidRPr="00D16F9D">
              <w:t>Source: Gupta 2021</w:t>
            </w:r>
          </w:p>
        </w:tc>
        <w:tc>
          <w:tcPr>
            <w:tcW w:w="4365" w:type="dxa"/>
            <w:vAlign w:val="center"/>
          </w:tcPr>
          <w:p w14:paraId="3AF7AA27" w14:textId="2F954C1C" w:rsidR="00C46D35" w:rsidRPr="00D16F9D" w:rsidRDefault="00C46D35" w:rsidP="004D49B5">
            <w:pPr>
              <w:pStyle w:val="TableText0"/>
              <w:keepNext w:val="0"/>
            </w:pPr>
            <w:r w:rsidRPr="00DB169C">
              <w:t>DUSC considered a 27% for dMMR to be reasonable (Table 14, dostarlimab PSD, March 2022 PBAC meeting), therefore a 73% for pMMR as the complement was reasonable.</w:t>
            </w:r>
            <w:r w:rsidRPr="00D16F9D">
              <w:t xml:space="preserve"> </w:t>
            </w:r>
          </w:p>
        </w:tc>
      </w:tr>
      <w:tr w:rsidR="00C46D35" w:rsidRPr="00D16F9D" w14:paraId="2875644C" w14:textId="77777777" w:rsidTr="00CC521B">
        <w:trPr>
          <w:cantSplit/>
        </w:trPr>
        <w:tc>
          <w:tcPr>
            <w:tcW w:w="1386" w:type="dxa"/>
            <w:vAlign w:val="center"/>
          </w:tcPr>
          <w:p w14:paraId="324B81A0" w14:textId="77777777" w:rsidR="00C46D35" w:rsidRPr="00D16F9D" w:rsidRDefault="00C46D35" w:rsidP="004D49B5">
            <w:pPr>
              <w:pStyle w:val="TableText0"/>
              <w:keepNext w:val="0"/>
            </w:pPr>
            <w:r w:rsidRPr="00D16F9D">
              <w:t>Proportion of patients treated with 1L PBC who are eligible for 2L PEM+LEN</w:t>
            </w:r>
          </w:p>
        </w:tc>
        <w:tc>
          <w:tcPr>
            <w:tcW w:w="3429" w:type="dxa"/>
            <w:shd w:val="clear" w:color="auto" w:fill="DBE5F1" w:themeFill="accent1" w:themeFillTint="33"/>
            <w:vAlign w:val="center"/>
          </w:tcPr>
          <w:p w14:paraId="15B897CB" w14:textId="77777777" w:rsidR="00C46D35" w:rsidRPr="00D16F9D" w:rsidRDefault="00C46D35" w:rsidP="004D49B5">
            <w:pPr>
              <w:pStyle w:val="TableText0"/>
              <w:keepNext w:val="0"/>
            </w:pPr>
            <w:r w:rsidRPr="00D16F9D">
              <w:t>49%</w:t>
            </w:r>
          </w:p>
          <w:p w14:paraId="65A3F0DB" w14:textId="77777777" w:rsidR="00C46D35" w:rsidRPr="00D16F9D" w:rsidRDefault="00C46D35" w:rsidP="004D49B5">
            <w:pPr>
              <w:pStyle w:val="TableText0"/>
              <w:keepNext w:val="0"/>
            </w:pPr>
            <w:r w:rsidRPr="00D16F9D">
              <w:t>Source: Based on 51% response rate in Miller 2012 RCT, as used in the PEM submission (Table 15, pembrolizumab PSD, March 2022 meeting).</w:t>
            </w:r>
          </w:p>
        </w:tc>
        <w:tc>
          <w:tcPr>
            <w:tcW w:w="4365" w:type="dxa"/>
            <w:shd w:val="clear" w:color="auto" w:fill="DBE5F1" w:themeFill="accent1" w:themeFillTint="33"/>
            <w:vAlign w:val="center"/>
          </w:tcPr>
          <w:p w14:paraId="5D5BDE8B" w14:textId="6CC2A103" w:rsidR="00C46D35" w:rsidRPr="00D16F9D" w:rsidRDefault="00C46D35" w:rsidP="004D49B5">
            <w:pPr>
              <w:pStyle w:val="TableText0"/>
              <w:keepNext w:val="0"/>
            </w:pPr>
            <w:r w:rsidRPr="00D16F9D">
              <w:t>DUSC considered this estimate may be reasonable (Table 15, pembrolizumab PSD, March 2022 PBAC meeting). The PBAC also considered that the proportion of patients treated with 1L PBC who are eligible for 2L PEM+LEN (49%) would already incorporate ECOG status and uptake therefore should not be reduced further to account for these factors. (Paragraph 7.10, dostarlimab PSD, November 2023 PBAC meeting)</w:t>
            </w:r>
          </w:p>
        </w:tc>
      </w:tr>
      <w:tr w:rsidR="00C46D35" w:rsidRPr="00D16F9D" w14:paraId="45A18315" w14:textId="77777777" w:rsidTr="00CC521B">
        <w:trPr>
          <w:cantSplit/>
        </w:trPr>
        <w:tc>
          <w:tcPr>
            <w:tcW w:w="1386" w:type="dxa"/>
            <w:vAlign w:val="center"/>
          </w:tcPr>
          <w:p w14:paraId="3A957D5E" w14:textId="77777777" w:rsidR="00C46D35" w:rsidRPr="00D16F9D" w:rsidRDefault="00C46D35" w:rsidP="004D49B5">
            <w:pPr>
              <w:pStyle w:val="TableText0"/>
              <w:keepNext w:val="0"/>
            </w:pPr>
            <w:r w:rsidRPr="00D16F9D">
              <w:t>Prevalent patients (Stage I/II patients and Stage III curative patients who experience recurrence in 2023)</w:t>
            </w:r>
          </w:p>
        </w:tc>
        <w:tc>
          <w:tcPr>
            <w:tcW w:w="3429" w:type="dxa"/>
            <w:vAlign w:val="center"/>
          </w:tcPr>
          <w:p w14:paraId="13F75D1D" w14:textId="77777777" w:rsidR="00C46D35" w:rsidRPr="00D16F9D" w:rsidRDefault="00C46D35" w:rsidP="004D49B5">
            <w:pPr>
              <w:pStyle w:val="TableText0"/>
              <w:keepNext w:val="0"/>
            </w:pPr>
            <w:r w:rsidRPr="00D16F9D">
              <w:t>Probability of survival from diagnosis: Yr 1: 84.0%</w:t>
            </w:r>
          </w:p>
          <w:p w14:paraId="13BBCC79" w14:textId="77777777" w:rsidR="00C46D35" w:rsidRPr="00D16F9D" w:rsidRDefault="00C46D35" w:rsidP="004D49B5">
            <w:pPr>
              <w:pStyle w:val="TableText0"/>
              <w:keepNext w:val="0"/>
            </w:pPr>
            <w:r w:rsidRPr="00D16F9D">
              <w:t>Source: AIHW 5-year relative cancer survival data 2016-2020 (C54.1)</w:t>
            </w:r>
          </w:p>
        </w:tc>
        <w:tc>
          <w:tcPr>
            <w:tcW w:w="4365" w:type="dxa"/>
            <w:vAlign w:val="center"/>
          </w:tcPr>
          <w:p w14:paraId="34C0058B" w14:textId="171486B4" w:rsidR="00C46D35" w:rsidRPr="00D16F9D" w:rsidRDefault="001D3508" w:rsidP="004D49B5">
            <w:pPr>
              <w:pStyle w:val="TableText0"/>
              <w:keepNext w:val="0"/>
            </w:pPr>
            <w:r w:rsidRPr="00DB169C">
              <w:t xml:space="preserve">Decreased from 85.1% in the November 2023 submission. </w:t>
            </w:r>
            <w:r w:rsidR="00C46D35" w:rsidRPr="00DB169C">
              <w:t xml:space="preserve">This was </w:t>
            </w:r>
            <w:proofErr w:type="gramStart"/>
            <w:r w:rsidR="00C46D35" w:rsidRPr="00DB169C">
              <w:t>similar to</w:t>
            </w:r>
            <w:proofErr w:type="gramEnd"/>
            <w:r w:rsidR="00C46D35" w:rsidRPr="00DB169C">
              <w:t xml:space="preserve"> the estimate (83.5%) applied in the PEM submission and in line with DUSC consideration that as the prevalent pool were not all diagnosed in the last year, it was not reasonable to apply the one-year survival rate to all prevalent patients (Table 15, pembrolizumab PSD, March 2022 meeting).</w:t>
            </w:r>
            <w:r w:rsidR="00143586" w:rsidRPr="00DB169C">
              <w:t xml:space="preserve"> </w:t>
            </w:r>
            <w:r w:rsidR="00C46D35" w:rsidRPr="00DB169C">
              <w:t>Unlike the November 2023 submission, half-cycle correction was not applied to the prevalent population.</w:t>
            </w:r>
            <w:r w:rsidR="00C46D35" w:rsidRPr="00D16F9D">
              <w:t xml:space="preserve"> </w:t>
            </w:r>
          </w:p>
        </w:tc>
      </w:tr>
      <w:tr w:rsidR="00C46D35" w:rsidRPr="00D16F9D" w14:paraId="758EB3ED" w14:textId="77777777" w:rsidTr="00CD4E8F">
        <w:trPr>
          <w:cantSplit/>
        </w:trPr>
        <w:tc>
          <w:tcPr>
            <w:tcW w:w="9180" w:type="dxa"/>
            <w:gridSpan w:val="3"/>
            <w:vAlign w:val="center"/>
          </w:tcPr>
          <w:p w14:paraId="602E9172" w14:textId="77777777" w:rsidR="00C46D35" w:rsidRPr="00D16F9D" w:rsidRDefault="00C46D35" w:rsidP="00CC521B">
            <w:pPr>
              <w:pStyle w:val="TableText0"/>
            </w:pPr>
            <w:r w:rsidRPr="00D16F9D">
              <w:lastRenderedPageBreak/>
              <w:t>Treatment utilisation</w:t>
            </w:r>
          </w:p>
        </w:tc>
      </w:tr>
      <w:tr w:rsidR="00C46D35" w:rsidRPr="00D16F9D" w14:paraId="7569FA0F" w14:textId="77777777" w:rsidTr="00CC521B">
        <w:trPr>
          <w:cantSplit/>
        </w:trPr>
        <w:tc>
          <w:tcPr>
            <w:tcW w:w="1386" w:type="dxa"/>
            <w:vAlign w:val="center"/>
          </w:tcPr>
          <w:p w14:paraId="7E99926A" w14:textId="6D09F0E2" w:rsidR="00C46D35" w:rsidRPr="00D16F9D" w:rsidRDefault="00C46D35" w:rsidP="00CC521B">
            <w:pPr>
              <w:pStyle w:val="TableText0"/>
            </w:pPr>
            <w:r w:rsidRPr="00D16F9D">
              <w:t>Grandfathered patients (1L A/R dMMR EC)</w:t>
            </w:r>
          </w:p>
        </w:tc>
        <w:tc>
          <w:tcPr>
            <w:tcW w:w="3429" w:type="dxa"/>
            <w:vAlign w:val="center"/>
          </w:tcPr>
          <w:p w14:paraId="6492EE82" w14:textId="16C8E2B6" w:rsidR="00C46D35" w:rsidRPr="00D16F9D" w:rsidRDefault="00EC5F4F" w:rsidP="00CC521B">
            <w:pPr>
              <w:pStyle w:val="TableText0"/>
            </w:pPr>
            <w:r w:rsidRPr="00EC5F4F">
              <w:rPr>
                <w:color w:val="000000"/>
                <w:spacing w:val="52"/>
                <w:shd w:val="solid" w:color="000000" w:fill="000000"/>
                <w:fitText w:val="327" w:id="-662992114"/>
                <w14:textFill>
                  <w14:solidFill>
                    <w14:srgbClr w14:val="000000">
                      <w14:alpha w14:val="100000"/>
                    </w14:srgbClr>
                  </w14:solidFill>
                </w14:textFill>
              </w:rPr>
              <w:t>|||</w:t>
            </w:r>
            <w:r w:rsidRPr="00EC5F4F">
              <w:rPr>
                <w:color w:val="000000"/>
                <w:spacing w:val="1"/>
                <w:shd w:val="solid" w:color="000000" w:fill="000000"/>
                <w:fitText w:val="327" w:id="-662992114"/>
                <w14:textFill>
                  <w14:solidFill>
                    <w14:srgbClr w14:val="000000">
                      <w14:alpha w14:val="100000"/>
                    </w14:srgbClr>
                  </w14:solidFill>
                </w14:textFill>
              </w:rPr>
              <w:t>|</w:t>
            </w:r>
            <w:r w:rsidR="00F147A3">
              <w:t xml:space="preserve"> </w:t>
            </w:r>
            <w:r w:rsidR="00F147A3">
              <w:rPr>
                <w:vertAlign w:val="superscript"/>
              </w:rPr>
              <w:t>1</w:t>
            </w:r>
            <w:r w:rsidR="00C46D35" w:rsidRPr="00D16F9D">
              <w:t xml:space="preserve"> in Yr 1</w:t>
            </w:r>
          </w:p>
          <w:p w14:paraId="73D4D0C2" w14:textId="77777777" w:rsidR="00C46D35" w:rsidRPr="00D16F9D" w:rsidRDefault="00C46D35" w:rsidP="00CC521B">
            <w:pPr>
              <w:pStyle w:val="TableText0"/>
            </w:pPr>
            <w:r w:rsidRPr="00D16F9D">
              <w:t>Source: Sponsor estimate</w:t>
            </w:r>
          </w:p>
        </w:tc>
        <w:tc>
          <w:tcPr>
            <w:tcW w:w="4365" w:type="dxa"/>
            <w:vAlign w:val="center"/>
          </w:tcPr>
          <w:p w14:paraId="46599305" w14:textId="04A4EEC8" w:rsidR="00C46D35" w:rsidRPr="00D16F9D" w:rsidRDefault="00C46D35" w:rsidP="00CC521B">
            <w:pPr>
              <w:pStyle w:val="TableText0"/>
            </w:pPr>
            <w:r w:rsidRPr="00D16F9D">
              <w:t xml:space="preserve">A patient access program was anticipated to commence </w:t>
            </w:r>
            <w:r w:rsidRPr="002826AB">
              <w:t xml:space="preserve">in </w:t>
            </w:r>
            <w:r w:rsidR="00EC5F4F" w:rsidRPr="00EC5F4F">
              <w:rPr>
                <w:color w:val="000000"/>
                <w:spacing w:val="52"/>
                <w:shd w:val="solid" w:color="000000" w:fill="000000"/>
                <w:fitText w:val="327" w:id="-662992113"/>
                <w14:textFill>
                  <w14:solidFill>
                    <w14:srgbClr w14:val="000000">
                      <w14:alpha w14:val="100000"/>
                    </w14:srgbClr>
                  </w14:solidFill>
                </w14:textFill>
              </w:rPr>
              <w:t>|||</w:t>
            </w:r>
            <w:r w:rsidR="00EC5F4F" w:rsidRPr="00EC5F4F">
              <w:rPr>
                <w:color w:val="000000"/>
                <w:spacing w:val="1"/>
                <w:shd w:val="solid" w:color="000000" w:fill="000000"/>
                <w:fitText w:val="327" w:id="-662992113"/>
                <w14:textFill>
                  <w14:solidFill>
                    <w14:srgbClr w14:val="000000">
                      <w14:alpha w14:val="100000"/>
                    </w14:srgbClr>
                  </w14:solidFill>
                </w14:textFill>
              </w:rPr>
              <w:t>|</w:t>
            </w:r>
            <w:r w:rsidRPr="00D16F9D">
              <w:t xml:space="preserve"> for the treatment of patients with 1L A/R pMMR EC by the resubmission</w:t>
            </w:r>
            <w:r w:rsidRPr="004031EC">
              <w:t xml:space="preserve">. This was consistent with resubmission’s (p37) grandfathering clause which requested for </w:t>
            </w:r>
            <w:r w:rsidR="00EC5F4F" w:rsidRPr="0032129B">
              <w:rPr>
                <w:color w:val="000000"/>
                <w:spacing w:val="61"/>
                <w:w w:val="84"/>
                <w:shd w:val="solid" w:color="000000" w:fill="000000"/>
                <w:fitText w:val="327" w:id="-662992112"/>
                <w14:textFill>
                  <w14:solidFill>
                    <w14:srgbClr w14:val="000000">
                      <w14:alpha w14:val="100000"/>
                    </w14:srgbClr>
                  </w14:solidFill>
                </w14:textFill>
              </w:rPr>
              <w:t>|||</w:t>
            </w:r>
            <w:r w:rsidR="00EC5F4F" w:rsidRPr="0032129B">
              <w:rPr>
                <w:color w:val="000000"/>
                <w:spacing w:val="2"/>
                <w:w w:val="84"/>
                <w:shd w:val="solid" w:color="000000" w:fill="000000"/>
                <w:fitText w:val="327" w:id="-662992112"/>
                <w14:textFill>
                  <w14:solidFill>
                    <w14:srgbClr w14:val="000000">
                      <w14:alpha w14:val="100000"/>
                    </w14:srgbClr>
                  </w14:solidFill>
                </w14:textFill>
              </w:rPr>
              <w:t>|</w:t>
            </w:r>
            <w:r w:rsidR="00F147A3">
              <w:t xml:space="preserve"> </w:t>
            </w:r>
            <w:r w:rsidR="00F147A3">
              <w:rPr>
                <w:vertAlign w:val="superscript"/>
              </w:rPr>
              <w:t>1</w:t>
            </w:r>
            <w:r w:rsidRPr="004031EC">
              <w:t xml:space="preserve"> patients.</w:t>
            </w:r>
            <w:r w:rsidRPr="00DB169C">
              <w:rPr>
                <w:i/>
                <w:iCs/>
              </w:rPr>
              <w:t xml:space="preserve"> </w:t>
            </w:r>
          </w:p>
        </w:tc>
      </w:tr>
      <w:tr w:rsidR="00C46D35" w:rsidRPr="00D16F9D" w14:paraId="14E1FB11" w14:textId="77777777" w:rsidTr="00CC521B">
        <w:trPr>
          <w:cantSplit/>
        </w:trPr>
        <w:tc>
          <w:tcPr>
            <w:tcW w:w="1386" w:type="dxa"/>
            <w:vAlign w:val="center"/>
          </w:tcPr>
          <w:p w14:paraId="7DAB0A15" w14:textId="4E11ED04" w:rsidR="00C46D35" w:rsidRPr="00D16F9D" w:rsidRDefault="00C46D35" w:rsidP="00CC521B">
            <w:pPr>
              <w:pStyle w:val="TableText0"/>
            </w:pPr>
            <w:r w:rsidRPr="00D16F9D">
              <w:t>Uptake rate of 1L DOS (plus platinum containing chemotherapy)</w:t>
            </w:r>
          </w:p>
        </w:tc>
        <w:tc>
          <w:tcPr>
            <w:tcW w:w="3429" w:type="dxa"/>
            <w:shd w:val="clear" w:color="auto" w:fill="DBE5F1" w:themeFill="accent1" w:themeFillTint="33"/>
            <w:vAlign w:val="center"/>
          </w:tcPr>
          <w:p w14:paraId="25AEB28E" w14:textId="6EE04C5A" w:rsidR="00C46D35" w:rsidRPr="00D16F9D" w:rsidRDefault="00EC5F4F" w:rsidP="00CC521B">
            <w:pPr>
              <w:pStyle w:val="TableText0"/>
            </w:pPr>
            <w:r w:rsidRPr="00EC5F4F">
              <w:rPr>
                <w:color w:val="000000"/>
                <w:spacing w:val="52"/>
                <w:shd w:val="solid" w:color="000000" w:fill="000000"/>
                <w:fitText w:val="327" w:id="-662992128"/>
                <w14:textFill>
                  <w14:solidFill>
                    <w14:srgbClr w14:val="000000">
                      <w14:alpha w14:val="100000"/>
                    </w14:srgbClr>
                  </w14:solidFill>
                </w14:textFill>
              </w:rPr>
              <w:t>|||</w:t>
            </w:r>
            <w:r w:rsidRPr="00EC5F4F">
              <w:rPr>
                <w:color w:val="000000"/>
                <w:spacing w:val="1"/>
                <w:shd w:val="solid" w:color="000000" w:fill="000000"/>
                <w:fitText w:val="327" w:id="-662992128"/>
                <w14:textFill>
                  <w14:solidFill>
                    <w14:srgbClr w14:val="000000">
                      <w14:alpha w14:val="100000"/>
                    </w14:srgbClr>
                  </w14:solidFill>
                </w14:textFill>
              </w:rPr>
              <w:t>|</w:t>
            </w:r>
            <w:r w:rsidR="00C46D35" w:rsidRPr="002826AB">
              <w:t>%</w:t>
            </w:r>
          </w:p>
          <w:p w14:paraId="3A04ACDB" w14:textId="77777777" w:rsidR="00C46D35" w:rsidRPr="00D16F9D" w:rsidRDefault="00C46D35" w:rsidP="00CC521B">
            <w:pPr>
              <w:pStyle w:val="TableText0"/>
            </w:pPr>
            <w:r w:rsidRPr="00D16F9D">
              <w:t xml:space="preserve">Source: </w:t>
            </w:r>
            <w:r w:rsidRPr="004228FE">
              <w:t>Assumption</w:t>
            </w:r>
          </w:p>
        </w:tc>
        <w:tc>
          <w:tcPr>
            <w:tcW w:w="4365" w:type="dxa"/>
            <w:shd w:val="clear" w:color="auto" w:fill="DBE5F1" w:themeFill="accent1" w:themeFillTint="33"/>
            <w:vAlign w:val="center"/>
          </w:tcPr>
          <w:p w14:paraId="60681B08" w14:textId="77777777" w:rsidR="00C46D35" w:rsidRPr="00D16F9D" w:rsidRDefault="00C46D35" w:rsidP="00CC521B">
            <w:pPr>
              <w:pStyle w:val="TableText0"/>
              <w:rPr>
                <w:i/>
                <w:iCs/>
              </w:rPr>
            </w:pPr>
            <w:r w:rsidRPr="00D16F9D">
              <w:t>PBAC previously accepted an uptake rate of 95% for 2L immunotherapy in A/R EC (Table 15, pembrolizumab PSD, March 2022 meeting).</w:t>
            </w:r>
          </w:p>
        </w:tc>
      </w:tr>
      <w:tr w:rsidR="00C46D35" w:rsidRPr="00D16F9D" w14:paraId="551C0DBE" w14:textId="77777777" w:rsidTr="00CC521B">
        <w:trPr>
          <w:cantSplit/>
        </w:trPr>
        <w:tc>
          <w:tcPr>
            <w:tcW w:w="1386" w:type="dxa"/>
            <w:vAlign w:val="center"/>
          </w:tcPr>
          <w:p w14:paraId="3C698A00" w14:textId="77777777" w:rsidR="00C46D35" w:rsidRPr="00D16F9D" w:rsidRDefault="00C46D35" w:rsidP="00CC521B">
            <w:pPr>
              <w:pStyle w:val="TableText0"/>
            </w:pPr>
            <w:r w:rsidRPr="00D16F9D">
              <w:t>Mean duration of DOS treatment</w:t>
            </w:r>
          </w:p>
        </w:tc>
        <w:tc>
          <w:tcPr>
            <w:tcW w:w="3429" w:type="dxa"/>
            <w:vAlign w:val="center"/>
          </w:tcPr>
          <w:p w14:paraId="37DFFF23" w14:textId="0B159BF3" w:rsidR="00C46D35" w:rsidRPr="00D16F9D" w:rsidRDefault="00C46D35" w:rsidP="00CC521B">
            <w:pPr>
              <w:pStyle w:val="TableText0"/>
            </w:pPr>
            <w:r w:rsidRPr="00D16F9D">
              <w:t>pMMR: 52.64 weeks (18 weeks initiation and 34.64 week continuation), equivalent to 11.77 doses</w:t>
            </w:r>
          </w:p>
          <w:p w14:paraId="274BB317" w14:textId="77777777" w:rsidR="00C46D35" w:rsidRPr="00D16F9D" w:rsidRDefault="00C46D35" w:rsidP="00CC521B">
            <w:pPr>
              <w:pStyle w:val="TableText0"/>
            </w:pPr>
            <w:r w:rsidRPr="00D16F9D">
              <w:t>Note: grandfathered patients were assumed to have receive 50% of mean duration of treatment (26.32 weeks)</w:t>
            </w:r>
          </w:p>
          <w:p w14:paraId="1E2236E0" w14:textId="77777777" w:rsidR="00C46D35" w:rsidRPr="00D16F9D" w:rsidRDefault="00C46D35" w:rsidP="00CC521B">
            <w:pPr>
              <w:pStyle w:val="TableText0"/>
            </w:pPr>
            <w:r w:rsidRPr="00D16F9D">
              <w:t>Note that this builds in the RDI for DOS</w:t>
            </w:r>
          </w:p>
          <w:p w14:paraId="219FE7B9" w14:textId="77777777" w:rsidR="00C46D35" w:rsidRPr="00D16F9D" w:rsidRDefault="00C46D35" w:rsidP="00CC521B">
            <w:pPr>
              <w:pStyle w:val="TableText0"/>
            </w:pPr>
            <w:r w:rsidRPr="00D16F9D">
              <w:t>Dosage of 500 mg Q3W for six cycles and then 1000 mg Q6W thereafter assumed. Grandfathered patients assumed to only use 1000 mg Q6W regimen.</w:t>
            </w:r>
          </w:p>
          <w:p w14:paraId="0E896E77" w14:textId="77777777" w:rsidR="00C46D35" w:rsidRPr="00D16F9D" w:rsidRDefault="00C46D35" w:rsidP="00CC521B">
            <w:pPr>
              <w:pStyle w:val="TableText0"/>
            </w:pPr>
            <w:r w:rsidRPr="00D16F9D">
              <w:t xml:space="preserve">Source: economic model </w:t>
            </w:r>
          </w:p>
        </w:tc>
        <w:tc>
          <w:tcPr>
            <w:tcW w:w="4365" w:type="dxa"/>
            <w:vAlign w:val="center"/>
          </w:tcPr>
          <w:p w14:paraId="495F7EEE" w14:textId="7BF7135E" w:rsidR="00C46D35" w:rsidRPr="00DB169C" w:rsidRDefault="00C46D35" w:rsidP="00CC521B">
            <w:pPr>
              <w:pStyle w:val="TableText0"/>
            </w:pPr>
            <w:r w:rsidRPr="00DB169C">
              <w:t>Economic model estimated mean of 15.46 weeks on initiation and 37</w:t>
            </w:r>
            <w:r w:rsidR="005A3F0D" w:rsidRPr="00DB169C">
              <w:t>.</w:t>
            </w:r>
            <w:r w:rsidRPr="00DB169C">
              <w:t>18 week continuation. Assuming longer initiation relative to maintenance (as in the financial estimates) leads to a slight increase in cost of DOS as, after accounting for dispensing fees, the cost per 1000 mg DOS Q6W is less than double that of 500</w:t>
            </w:r>
            <w:r w:rsidR="00F147A3">
              <w:t> </w:t>
            </w:r>
            <w:r w:rsidRPr="00DB169C">
              <w:t xml:space="preserve">mg DOS Q3W. The number of doses in the financial estimates (11.77) was also higher than in the economic model (11.35) which led to slightly higher MBS estimates for administration. </w:t>
            </w:r>
          </w:p>
          <w:p w14:paraId="6F955709" w14:textId="77777777" w:rsidR="00C46D35" w:rsidRPr="00DB169C" w:rsidRDefault="00C46D35" w:rsidP="00CC521B">
            <w:pPr>
              <w:pStyle w:val="TableText0"/>
            </w:pPr>
          </w:p>
          <w:p w14:paraId="4F38E7A9" w14:textId="0339776A" w:rsidR="00C46D35" w:rsidRPr="00D16F9D" w:rsidRDefault="00C46D35" w:rsidP="00CC521B">
            <w:pPr>
              <w:pStyle w:val="TableText0"/>
            </w:pPr>
            <w:r w:rsidRPr="00DB169C">
              <w:t>As discussed in</w:t>
            </w:r>
            <w:r w:rsidR="00143586" w:rsidRPr="00DB169C">
              <w:t xml:space="preserve"> paragraph </w:t>
            </w:r>
            <w:r w:rsidR="00143586" w:rsidRPr="00DB169C">
              <w:fldChar w:fldCharType="begin"/>
            </w:r>
            <w:r w:rsidR="00143586" w:rsidRPr="00DB169C">
              <w:instrText xml:space="preserve"> REF _Ref190711948 \r \h </w:instrText>
            </w:r>
            <w:r w:rsidR="00DB169C">
              <w:instrText xml:space="preserve"> \* MERGEFORMAT </w:instrText>
            </w:r>
            <w:r w:rsidR="00143586" w:rsidRPr="00DB169C">
              <w:fldChar w:fldCharType="separate"/>
            </w:r>
            <w:r w:rsidR="006A3DD4">
              <w:t>6.58</w:t>
            </w:r>
            <w:r w:rsidR="00143586" w:rsidRPr="00DB169C">
              <w:fldChar w:fldCharType="end"/>
            </w:r>
            <w:r w:rsidRPr="00DB169C">
              <w:t>, the economic model appears to have underestimated the duration of treatment compared to what was reported in RUBY at IA2</w:t>
            </w:r>
            <w:r w:rsidR="00143586" w:rsidRPr="00DB169C">
              <w:t>.</w:t>
            </w:r>
            <w:r w:rsidRPr="00DB169C">
              <w:t xml:space="preserve"> </w:t>
            </w:r>
            <w:r w:rsidR="00143586" w:rsidRPr="00DB169C">
              <w:t>This may have carried over to the financial estimates.</w:t>
            </w:r>
            <w:r w:rsidR="00143586">
              <w:t xml:space="preserve"> </w:t>
            </w:r>
          </w:p>
        </w:tc>
      </w:tr>
      <w:tr w:rsidR="00C46D35" w:rsidRPr="00D16F9D" w14:paraId="1C6C86FD" w14:textId="77777777" w:rsidTr="00CC521B">
        <w:trPr>
          <w:cantSplit/>
        </w:trPr>
        <w:tc>
          <w:tcPr>
            <w:tcW w:w="1386" w:type="dxa"/>
            <w:vAlign w:val="center"/>
          </w:tcPr>
          <w:p w14:paraId="30481993" w14:textId="77777777" w:rsidR="00C46D35" w:rsidRPr="00D16F9D" w:rsidRDefault="00C46D35" w:rsidP="00CC521B">
            <w:pPr>
              <w:pStyle w:val="TableText0"/>
            </w:pPr>
            <w:r w:rsidRPr="00D16F9D">
              <w:t>Mean duration of PEM+LEN</w:t>
            </w:r>
          </w:p>
        </w:tc>
        <w:tc>
          <w:tcPr>
            <w:tcW w:w="3429" w:type="dxa"/>
            <w:vAlign w:val="center"/>
          </w:tcPr>
          <w:p w14:paraId="5909F74A" w14:textId="750B8528" w:rsidR="00C46D35" w:rsidRPr="00D16F9D" w:rsidRDefault="00C46D35" w:rsidP="00CC521B">
            <w:pPr>
              <w:pStyle w:val="TableText0"/>
            </w:pPr>
            <w:r w:rsidRPr="00D16F9D">
              <w:t xml:space="preserve">PEM: </w:t>
            </w:r>
            <w:r w:rsidR="00EC5F4F" w:rsidRPr="00EC5F4F">
              <w:rPr>
                <w:color w:val="000000"/>
                <w:spacing w:val="52"/>
                <w:shd w:val="solid" w:color="000000" w:fill="000000"/>
                <w:fitText w:val="327" w:id="-662991872"/>
                <w14:textFill>
                  <w14:solidFill>
                    <w14:srgbClr w14:val="000000">
                      <w14:alpha w14:val="100000"/>
                    </w14:srgbClr>
                  </w14:solidFill>
                </w14:textFill>
              </w:rPr>
              <w:t>|||</w:t>
            </w:r>
            <w:r w:rsidR="00EC5F4F" w:rsidRPr="00EC5F4F">
              <w:rPr>
                <w:color w:val="000000"/>
                <w:spacing w:val="1"/>
                <w:shd w:val="solid" w:color="000000" w:fill="000000"/>
                <w:fitText w:val="327" w:id="-662991872"/>
                <w14:textFill>
                  <w14:solidFill>
                    <w14:srgbClr w14:val="000000">
                      <w14:alpha w14:val="100000"/>
                    </w14:srgbClr>
                  </w14:solidFill>
                </w14:textFill>
              </w:rPr>
              <w:t>|</w:t>
            </w:r>
            <w:r w:rsidRPr="00226CC7">
              <w:t xml:space="preserve"> weeks</w:t>
            </w:r>
          </w:p>
          <w:p w14:paraId="6E60B862" w14:textId="604A8514" w:rsidR="00C46D35" w:rsidRPr="00D16F9D" w:rsidRDefault="00C46D35" w:rsidP="00CC521B">
            <w:pPr>
              <w:pStyle w:val="TableText0"/>
            </w:pPr>
            <w:r w:rsidRPr="00D16F9D">
              <w:t xml:space="preserve">LEN: </w:t>
            </w:r>
            <w:r w:rsidR="00EC5F4F" w:rsidRPr="00EC5F4F">
              <w:rPr>
                <w:color w:val="000000"/>
                <w:spacing w:val="52"/>
                <w:shd w:val="solid" w:color="000000" w:fill="000000"/>
                <w:fitText w:val="327" w:id="-662991871"/>
                <w14:textFill>
                  <w14:solidFill>
                    <w14:srgbClr w14:val="000000">
                      <w14:alpha w14:val="100000"/>
                    </w14:srgbClr>
                  </w14:solidFill>
                </w14:textFill>
              </w:rPr>
              <w:t>|||</w:t>
            </w:r>
            <w:r w:rsidR="00EC5F4F" w:rsidRPr="00EC5F4F">
              <w:rPr>
                <w:color w:val="000000"/>
                <w:spacing w:val="1"/>
                <w:shd w:val="solid" w:color="000000" w:fill="000000"/>
                <w:fitText w:val="327" w:id="-662991871"/>
                <w14:textFill>
                  <w14:solidFill>
                    <w14:srgbClr w14:val="000000">
                      <w14:alpha w14:val="100000"/>
                    </w14:srgbClr>
                  </w14:solidFill>
                </w14:textFill>
              </w:rPr>
              <w:t>|</w:t>
            </w:r>
            <w:r w:rsidRPr="00226CC7">
              <w:t xml:space="preserve"> weeks</w:t>
            </w:r>
          </w:p>
          <w:p w14:paraId="0F8E7407" w14:textId="77777777" w:rsidR="00C46D35" w:rsidRPr="00D16F9D" w:rsidRDefault="00C46D35" w:rsidP="00CC521B">
            <w:pPr>
              <w:pStyle w:val="TableText0"/>
            </w:pPr>
            <w:r w:rsidRPr="00D16F9D">
              <w:t>Source: estimated based on pricing information provided by the Department</w:t>
            </w:r>
          </w:p>
          <w:p w14:paraId="6705DDB9" w14:textId="50AEE73F" w:rsidR="00C46D35" w:rsidRPr="00D16F9D" w:rsidRDefault="00C46D35" w:rsidP="00CC521B">
            <w:pPr>
              <w:pStyle w:val="TableText0"/>
            </w:pPr>
            <w:r w:rsidRPr="00D16F9D">
              <w:t>Dosage of PEM 200 mg Q3W and LEN 10</w:t>
            </w:r>
            <w:r w:rsidR="002F230D">
              <w:t> </w:t>
            </w:r>
            <w:r w:rsidRPr="00D16F9D">
              <w:t xml:space="preserve">mg two tabs daily assumed </w:t>
            </w:r>
          </w:p>
        </w:tc>
        <w:tc>
          <w:tcPr>
            <w:tcW w:w="4365" w:type="dxa"/>
            <w:vAlign w:val="center"/>
          </w:tcPr>
          <w:p w14:paraId="6717F059" w14:textId="71DCD783" w:rsidR="00C46D35" w:rsidRPr="001774C1" w:rsidRDefault="00C46D35" w:rsidP="00CC521B">
            <w:pPr>
              <w:pStyle w:val="TableText0"/>
            </w:pPr>
            <w:r w:rsidRPr="001774C1">
              <w:t xml:space="preserve">As discussed in </w:t>
            </w:r>
            <w:r w:rsidR="00DD5531" w:rsidRPr="001774C1">
              <w:t xml:space="preserve">paragraph </w:t>
            </w:r>
            <w:r w:rsidR="005A3F0D" w:rsidRPr="001774C1">
              <w:fldChar w:fldCharType="begin"/>
            </w:r>
            <w:r w:rsidR="005A3F0D" w:rsidRPr="001774C1">
              <w:instrText xml:space="preserve"> REF _Ref190714540 \r \h </w:instrText>
            </w:r>
            <w:r w:rsidR="001774C1">
              <w:instrText xml:space="preserve"> \* MERGEFORMAT </w:instrText>
            </w:r>
            <w:r w:rsidR="005A3F0D" w:rsidRPr="001774C1">
              <w:fldChar w:fldCharType="separate"/>
            </w:r>
            <w:r w:rsidR="006A3DD4">
              <w:t>6.64</w:t>
            </w:r>
            <w:r w:rsidR="005A3F0D" w:rsidRPr="001774C1">
              <w:fldChar w:fldCharType="end"/>
            </w:r>
            <w:r w:rsidR="005A3F0D" w:rsidRPr="001774C1">
              <w:t xml:space="preserve">, </w:t>
            </w:r>
            <w:r w:rsidRPr="001774C1">
              <w:t xml:space="preserve">not all </w:t>
            </w:r>
            <w:proofErr w:type="spellStart"/>
            <w:r w:rsidRPr="001774C1">
              <w:t>pMMR</w:t>
            </w:r>
            <w:proofErr w:type="spellEnd"/>
            <w:r w:rsidRPr="001774C1">
              <w:t xml:space="preserve"> patients who used subsequent immunotherapy in the CP arm of RUBY used PEM+LEN, and 32% used only PEM monotherapy. As such, the cost offsets assuming the full course of LEN may be overestimated. </w:t>
            </w:r>
          </w:p>
        </w:tc>
      </w:tr>
      <w:tr w:rsidR="00C46D35" w:rsidRPr="00CD2A0E" w14:paraId="14744FC3" w14:textId="77777777" w:rsidTr="00CC521B">
        <w:trPr>
          <w:cantSplit/>
        </w:trPr>
        <w:tc>
          <w:tcPr>
            <w:tcW w:w="1386" w:type="dxa"/>
            <w:vAlign w:val="center"/>
          </w:tcPr>
          <w:p w14:paraId="0A8346AB" w14:textId="77777777" w:rsidR="00C46D35" w:rsidRPr="00CD2A0E" w:rsidRDefault="00C46D35" w:rsidP="00CC521B">
            <w:pPr>
              <w:pStyle w:val="TableText0"/>
            </w:pPr>
            <w:r w:rsidRPr="00CD2A0E">
              <w:t>Mean duration of CP</w:t>
            </w:r>
          </w:p>
        </w:tc>
        <w:tc>
          <w:tcPr>
            <w:tcW w:w="3429" w:type="dxa"/>
            <w:vAlign w:val="center"/>
          </w:tcPr>
          <w:p w14:paraId="693ACEC8" w14:textId="77777777" w:rsidR="00C46D35" w:rsidRPr="00CD2A0E" w:rsidRDefault="00C46D35" w:rsidP="00CC521B">
            <w:pPr>
              <w:pStyle w:val="TableText0"/>
            </w:pPr>
            <w:r w:rsidRPr="00CD2A0E">
              <w:t>Not included in the resubmission</w:t>
            </w:r>
          </w:p>
        </w:tc>
        <w:tc>
          <w:tcPr>
            <w:tcW w:w="4365" w:type="dxa"/>
            <w:vAlign w:val="center"/>
          </w:tcPr>
          <w:p w14:paraId="101BC57F" w14:textId="5368881F" w:rsidR="00C46D35" w:rsidRPr="00CD2A0E" w:rsidRDefault="00C46D35" w:rsidP="00CC521B">
            <w:pPr>
              <w:pStyle w:val="TableText0"/>
            </w:pPr>
            <w:r w:rsidRPr="00CD2A0E">
              <w:t>Was previously considered in the November 2023 submission. However, given the low cost of CP relative to immunotherapies, and the likelihood that CP use will remain relatively unchanged, likely reasonable to exclude.</w:t>
            </w:r>
          </w:p>
        </w:tc>
      </w:tr>
    </w:tbl>
    <w:p w14:paraId="3B3769B1" w14:textId="77777777" w:rsidR="00C46D35" w:rsidRPr="00CD2A0E" w:rsidRDefault="00C46D35" w:rsidP="00C46D35">
      <w:pPr>
        <w:pStyle w:val="FooterTableFigure"/>
        <w:spacing w:after="0"/>
      </w:pPr>
      <w:r w:rsidRPr="00CD2A0E">
        <w:t>Source: Table 113, pp174-176 of the resubmission, resubmission’s financial estimates spreadsheet</w:t>
      </w:r>
    </w:p>
    <w:p w14:paraId="57DE7075" w14:textId="77777777" w:rsidR="00C46D35" w:rsidRPr="00D16F9D" w:rsidRDefault="00C46D35" w:rsidP="00C46D35">
      <w:pPr>
        <w:rPr>
          <w:rFonts w:ascii="Arial Narrow" w:hAnsi="Arial Narrow"/>
          <w:snapToGrid w:val="0"/>
          <w:sz w:val="18"/>
          <w:szCs w:val="18"/>
        </w:rPr>
      </w:pPr>
      <w:r w:rsidRPr="00CD2A0E">
        <w:rPr>
          <w:rFonts w:ascii="Arial Narrow" w:hAnsi="Arial Narrow"/>
          <w:snapToGrid w:val="0"/>
          <w:sz w:val="18"/>
          <w:szCs w:val="18"/>
        </w:rPr>
        <w:t>1L = first-line; 2L = second-line; AEMP = approved ex-manufacturer price; AIHW = Australian Institute of Health and Welfare; A/R = advanced or recurrent; CP = carboplatin-paclitaxel; dMMR = mismatch</w:t>
      </w:r>
      <w:r w:rsidRPr="00D16F9D">
        <w:rPr>
          <w:rFonts w:ascii="Arial Narrow" w:hAnsi="Arial Narrow"/>
          <w:snapToGrid w:val="0"/>
          <w:sz w:val="18"/>
          <w:szCs w:val="18"/>
        </w:rPr>
        <w:t xml:space="preserve"> repair deficient; DOS = dostarlimab; DUSC = drug utilisation sub-committee; EC = endometrial cancer; ECOG = Eastern Cooperative Oncology Group; ICD-10 = International Classification of Diseases version 10; MBS = Medicare Benefits Schedule; PBC = platinum-based chemotherapy; PBS = Pharmaceutical Benefits Scheme; PEM+LEN = pembrolizumab + lenvatinib; RDI = relative dose intensity; RPBS = Repatriation Pharmaceutical Benefits Scheme; Yr = year.</w:t>
      </w:r>
    </w:p>
    <w:p w14:paraId="4B696A43" w14:textId="453914DF" w:rsidR="00EB2563" w:rsidRDefault="00EB2563" w:rsidP="00C46D35">
      <w:pPr>
        <w:rPr>
          <w:rFonts w:ascii="Arial Narrow" w:hAnsi="Arial Narrow"/>
          <w:snapToGrid w:val="0"/>
          <w:sz w:val="18"/>
          <w:szCs w:val="18"/>
        </w:rPr>
      </w:pPr>
      <w:r>
        <w:rPr>
          <w:rFonts w:ascii="Arial Narrow" w:hAnsi="Arial Narrow"/>
          <w:snapToGrid w:val="0"/>
          <w:sz w:val="18"/>
          <w:szCs w:val="18"/>
        </w:rPr>
        <w:t>Blue shading indicates data previously seen by the PBAC.</w:t>
      </w:r>
    </w:p>
    <w:p w14:paraId="52FD34A1" w14:textId="77777777" w:rsidR="00125DBD" w:rsidRPr="009A6D58" w:rsidRDefault="00125DBD" w:rsidP="00125DBD">
      <w:pPr>
        <w:rPr>
          <w:rFonts w:ascii="Arial Narrow" w:hAnsi="Arial Narrow"/>
          <w:i/>
          <w:sz w:val="18"/>
          <w:szCs w:val="18"/>
        </w:rPr>
      </w:pPr>
      <w:r w:rsidRPr="009A6D58">
        <w:rPr>
          <w:rFonts w:ascii="Arial Narrow" w:hAnsi="Arial Narrow"/>
          <w:i/>
          <w:sz w:val="18"/>
          <w:szCs w:val="18"/>
        </w:rPr>
        <w:t xml:space="preserve">The redacted values correspond to the following ranges: </w:t>
      </w:r>
    </w:p>
    <w:p w14:paraId="1CFDB554" w14:textId="5132A58F" w:rsidR="00125DBD" w:rsidRPr="00125DBD" w:rsidRDefault="00125DBD" w:rsidP="00125DBD">
      <w:pPr>
        <w:spacing w:after="120"/>
        <w:rPr>
          <w:rFonts w:ascii="Arial Narrow" w:hAnsi="Arial Narrow"/>
          <w:i/>
          <w:sz w:val="18"/>
          <w:szCs w:val="18"/>
        </w:rPr>
      </w:pPr>
      <w:r w:rsidRPr="009A6D58">
        <w:rPr>
          <w:rFonts w:ascii="Arial Narrow" w:hAnsi="Arial Narrow"/>
          <w:i/>
          <w:sz w:val="18"/>
          <w:szCs w:val="18"/>
          <w:vertAlign w:val="superscript"/>
        </w:rPr>
        <w:t>1</w:t>
      </w:r>
      <w:r>
        <w:rPr>
          <w:rFonts w:ascii="Arial Narrow" w:hAnsi="Arial Narrow"/>
          <w:i/>
          <w:sz w:val="18"/>
          <w:szCs w:val="18"/>
        </w:rPr>
        <w:t xml:space="preserve"> </w:t>
      </w:r>
      <w:r w:rsidR="008A0881">
        <w:rPr>
          <w:rFonts w:ascii="Arial Narrow" w:hAnsi="Arial Narrow"/>
          <w:i/>
          <w:sz w:val="18"/>
          <w:szCs w:val="18"/>
        </w:rPr>
        <w:t>&lt; 500</w:t>
      </w:r>
    </w:p>
    <w:p w14:paraId="4386330D" w14:textId="7848FB0F" w:rsidR="0045578E" w:rsidRPr="0045578E" w:rsidRDefault="0045578E" w:rsidP="00B505C8">
      <w:pPr>
        <w:pStyle w:val="3-BodyText"/>
      </w:pPr>
      <w:r w:rsidRPr="0045578E">
        <w:t xml:space="preserve">The estimated financial impact of PBS listing DOS for pMMR is summarised in </w:t>
      </w:r>
      <w:r w:rsidRPr="0045578E">
        <w:fldChar w:fldCharType="begin"/>
      </w:r>
      <w:r w:rsidRPr="0045578E">
        <w:instrText xml:space="preserve"> REF _Ref104805295 \h </w:instrText>
      </w:r>
      <w:r w:rsidRPr="0045578E">
        <w:fldChar w:fldCharType="separate"/>
      </w:r>
      <w:r w:rsidR="006A3DD4" w:rsidRPr="00D16F9D">
        <w:t xml:space="preserve">Table </w:t>
      </w:r>
      <w:r w:rsidR="006A3DD4">
        <w:rPr>
          <w:noProof/>
        </w:rPr>
        <w:t>18</w:t>
      </w:r>
      <w:r w:rsidRPr="0045578E">
        <w:fldChar w:fldCharType="end"/>
      </w:r>
      <w:r w:rsidRPr="0045578E">
        <w:t xml:space="preserve">. </w:t>
      </w:r>
    </w:p>
    <w:p w14:paraId="38EC053C" w14:textId="01F5346B" w:rsidR="00C25D9C" w:rsidRDefault="00E16AD8" w:rsidP="00E16AD8">
      <w:pPr>
        <w:pStyle w:val="Caption"/>
        <w:rPr>
          <w:rStyle w:val="CommentReference"/>
          <w:b/>
        </w:rPr>
      </w:pPr>
      <w:bookmarkStart w:id="84" w:name="_Ref104805295"/>
      <w:r w:rsidRPr="00D16F9D">
        <w:lastRenderedPageBreak/>
        <w:t xml:space="preserve">Table </w:t>
      </w:r>
      <w:r w:rsidR="00DF038F">
        <w:fldChar w:fldCharType="begin"/>
      </w:r>
      <w:r w:rsidR="00DF038F">
        <w:instrText xml:space="preserve"> SEQ Table \* ARABIC </w:instrText>
      </w:r>
      <w:r w:rsidR="00DF038F">
        <w:fldChar w:fldCharType="separate"/>
      </w:r>
      <w:r w:rsidR="006A3DD4">
        <w:rPr>
          <w:noProof/>
        </w:rPr>
        <w:t>18</w:t>
      </w:r>
      <w:r w:rsidR="00DF038F">
        <w:rPr>
          <w:noProof/>
        </w:rPr>
        <w:fldChar w:fldCharType="end"/>
      </w:r>
      <w:bookmarkEnd w:id="84"/>
      <w:r w:rsidRPr="00D16F9D">
        <w:t>:</w:t>
      </w:r>
      <w:r w:rsidR="002A2F50" w:rsidRPr="28D6B4D5">
        <w:rPr>
          <w:rStyle w:val="CommentReference"/>
          <w:b/>
        </w:rPr>
        <w:t xml:space="preserve"> Estimated use and financial implications</w:t>
      </w:r>
      <w:r w:rsidR="0045578E" w:rsidRPr="28D6B4D5">
        <w:rPr>
          <w:rStyle w:val="CommentReference"/>
          <w:b/>
        </w:rPr>
        <w:t xml:space="preserve"> of the proposed DOS listing (</w:t>
      </w:r>
      <w:r w:rsidR="001774C1">
        <w:rPr>
          <w:rStyle w:val="CommentReference"/>
          <w:b/>
        </w:rPr>
        <w:t>p</w:t>
      </w:r>
      <w:r w:rsidR="0045578E" w:rsidRPr="28D6B4D5">
        <w:rPr>
          <w:rStyle w:val="CommentReference"/>
          <w:b/>
        </w:rPr>
        <w:t>MMR)</w:t>
      </w:r>
    </w:p>
    <w:tbl>
      <w:tblPr>
        <w:tblW w:w="906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28" w:type="dxa"/>
          <w:right w:w="28" w:type="dxa"/>
        </w:tblCellMar>
        <w:tblLook w:val="04A0" w:firstRow="1" w:lastRow="0" w:firstColumn="1" w:lastColumn="0" w:noHBand="0" w:noVBand="1"/>
      </w:tblPr>
      <w:tblGrid>
        <w:gridCol w:w="2689"/>
        <w:gridCol w:w="1180"/>
        <w:gridCol w:w="1040"/>
        <w:gridCol w:w="1039"/>
        <w:gridCol w:w="1040"/>
        <w:gridCol w:w="1039"/>
        <w:gridCol w:w="1040"/>
      </w:tblGrid>
      <w:tr w:rsidR="0045578E" w:rsidRPr="00D16F9D" w14:paraId="72026771" w14:textId="77777777" w:rsidTr="0045578E">
        <w:trPr>
          <w:tblHeader/>
        </w:trPr>
        <w:tc>
          <w:tcPr>
            <w:tcW w:w="2689" w:type="dxa"/>
            <w:vAlign w:val="center"/>
          </w:tcPr>
          <w:p w14:paraId="39F18439" w14:textId="77777777" w:rsidR="0045578E" w:rsidRPr="00D16F9D" w:rsidRDefault="0045578E" w:rsidP="002B48FE">
            <w:pPr>
              <w:pStyle w:val="In-tableHeading"/>
            </w:pPr>
          </w:p>
        </w:tc>
        <w:tc>
          <w:tcPr>
            <w:tcW w:w="1180" w:type="dxa"/>
            <w:vAlign w:val="center"/>
          </w:tcPr>
          <w:p w14:paraId="016A5DA5" w14:textId="77777777" w:rsidR="0045578E" w:rsidRPr="00D16F9D" w:rsidRDefault="0045578E" w:rsidP="0045578E">
            <w:pPr>
              <w:pStyle w:val="In-tableHeading"/>
              <w:jc w:val="center"/>
              <w:rPr>
                <w:bCs/>
              </w:rPr>
            </w:pPr>
            <w:r w:rsidRPr="00D16F9D">
              <w:t>Year 1</w:t>
            </w:r>
          </w:p>
        </w:tc>
        <w:tc>
          <w:tcPr>
            <w:tcW w:w="1040" w:type="dxa"/>
            <w:vAlign w:val="center"/>
          </w:tcPr>
          <w:p w14:paraId="68973BBC" w14:textId="77777777" w:rsidR="0045578E" w:rsidRPr="00D16F9D" w:rsidRDefault="0045578E" w:rsidP="0045578E">
            <w:pPr>
              <w:pStyle w:val="In-tableHeading"/>
              <w:jc w:val="center"/>
              <w:rPr>
                <w:bCs/>
              </w:rPr>
            </w:pPr>
            <w:r w:rsidRPr="00D16F9D">
              <w:t>Year 2</w:t>
            </w:r>
          </w:p>
        </w:tc>
        <w:tc>
          <w:tcPr>
            <w:tcW w:w="1039" w:type="dxa"/>
            <w:vAlign w:val="center"/>
          </w:tcPr>
          <w:p w14:paraId="0CDB8F5E" w14:textId="77777777" w:rsidR="0045578E" w:rsidRPr="00D16F9D" w:rsidRDefault="0045578E" w:rsidP="0045578E">
            <w:pPr>
              <w:pStyle w:val="In-tableHeading"/>
              <w:jc w:val="center"/>
              <w:rPr>
                <w:bCs/>
              </w:rPr>
            </w:pPr>
            <w:r w:rsidRPr="00D16F9D">
              <w:t>Year 3</w:t>
            </w:r>
          </w:p>
        </w:tc>
        <w:tc>
          <w:tcPr>
            <w:tcW w:w="1040" w:type="dxa"/>
            <w:vAlign w:val="center"/>
          </w:tcPr>
          <w:p w14:paraId="5E17AF96" w14:textId="77777777" w:rsidR="0045578E" w:rsidRPr="00D16F9D" w:rsidRDefault="0045578E" w:rsidP="0045578E">
            <w:pPr>
              <w:pStyle w:val="In-tableHeading"/>
              <w:jc w:val="center"/>
              <w:rPr>
                <w:bCs/>
              </w:rPr>
            </w:pPr>
            <w:r w:rsidRPr="00D16F9D">
              <w:t>Year 4</w:t>
            </w:r>
          </w:p>
        </w:tc>
        <w:tc>
          <w:tcPr>
            <w:tcW w:w="1039" w:type="dxa"/>
            <w:vAlign w:val="center"/>
          </w:tcPr>
          <w:p w14:paraId="4DB7EE4D" w14:textId="77777777" w:rsidR="0045578E" w:rsidRPr="00D16F9D" w:rsidRDefault="0045578E" w:rsidP="0045578E">
            <w:pPr>
              <w:pStyle w:val="In-tableHeading"/>
              <w:jc w:val="center"/>
              <w:rPr>
                <w:bCs/>
              </w:rPr>
            </w:pPr>
            <w:r w:rsidRPr="00D16F9D">
              <w:t>Year 5</w:t>
            </w:r>
          </w:p>
        </w:tc>
        <w:tc>
          <w:tcPr>
            <w:tcW w:w="1040" w:type="dxa"/>
            <w:vAlign w:val="center"/>
          </w:tcPr>
          <w:p w14:paraId="243DCD87" w14:textId="77777777" w:rsidR="0045578E" w:rsidRPr="00D16F9D" w:rsidRDefault="0045578E" w:rsidP="0045578E">
            <w:pPr>
              <w:pStyle w:val="In-tableHeading"/>
              <w:jc w:val="center"/>
              <w:rPr>
                <w:bCs/>
              </w:rPr>
            </w:pPr>
            <w:r w:rsidRPr="00D16F9D">
              <w:t>Year 6</w:t>
            </w:r>
          </w:p>
        </w:tc>
      </w:tr>
      <w:tr w:rsidR="00633128" w:rsidRPr="00D16F9D" w14:paraId="7A3709DB" w14:textId="77777777" w:rsidTr="002B48FE">
        <w:tc>
          <w:tcPr>
            <w:tcW w:w="9067" w:type="dxa"/>
            <w:gridSpan w:val="7"/>
            <w:tcBorders>
              <w:right w:val="single" w:sz="4" w:space="0" w:color="auto"/>
            </w:tcBorders>
            <w:vAlign w:val="center"/>
          </w:tcPr>
          <w:p w14:paraId="6A4528B1" w14:textId="0D77FB78" w:rsidR="00633128" w:rsidRPr="00633128" w:rsidRDefault="00633128" w:rsidP="00CC521B">
            <w:pPr>
              <w:pStyle w:val="TableText0"/>
              <w:rPr>
                <w:rStyle w:val="CommentReference"/>
              </w:rPr>
            </w:pPr>
            <w:r w:rsidRPr="28D6B4D5">
              <w:rPr>
                <w:rStyle w:val="CommentReference"/>
              </w:rPr>
              <w:t>Estimation of use and financial impact of the proposed medicine (PBS and RPBS)</w:t>
            </w:r>
          </w:p>
        </w:tc>
      </w:tr>
      <w:tr w:rsidR="00633128" w:rsidRPr="00D16F9D" w14:paraId="20ABF88F" w14:textId="77777777" w:rsidTr="002B48FE">
        <w:tc>
          <w:tcPr>
            <w:tcW w:w="2689" w:type="dxa"/>
            <w:vAlign w:val="center"/>
          </w:tcPr>
          <w:p w14:paraId="5A6B6666" w14:textId="78040634" w:rsidR="00633128" w:rsidRPr="00D16F9D" w:rsidRDefault="00633128" w:rsidP="00CC521B">
            <w:pPr>
              <w:pStyle w:val="TableText0"/>
            </w:pPr>
            <w:r w:rsidRPr="00D16F9D">
              <w:t>Incident Pts treated with DOS+CP (</w:t>
            </w:r>
            <w:r w:rsidR="00EC5F4F" w:rsidRPr="0032129B">
              <w:rPr>
                <w:color w:val="000000"/>
                <w:spacing w:val="52"/>
                <w:shd w:val="solid" w:color="000000" w:fill="000000"/>
                <w:fitText w:val="328" w:id="-662991870"/>
                <w14:textFill>
                  <w14:solidFill>
                    <w14:srgbClr w14:val="000000">
                      <w14:alpha w14:val="100000"/>
                    </w14:srgbClr>
                  </w14:solidFill>
                </w14:textFill>
              </w:rPr>
              <w:t>|||</w:t>
            </w:r>
            <w:r w:rsidR="00EC5F4F" w:rsidRPr="0032129B">
              <w:rPr>
                <w:color w:val="000000"/>
                <w:spacing w:val="2"/>
                <w:shd w:val="solid" w:color="000000" w:fill="000000"/>
                <w:fitText w:val="328" w:id="-662991870"/>
                <w14:textFill>
                  <w14:solidFill>
                    <w14:srgbClr w14:val="000000">
                      <w14:alpha w14:val="100000"/>
                    </w14:srgbClr>
                  </w14:solidFill>
                </w14:textFill>
              </w:rPr>
              <w:t>|</w:t>
            </w:r>
            <w:r w:rsidRPr="00281F28">
              <w:t>%</w:t>
            </w:r>
            <w:r w:rsidRPr="002C1F65">
              <w:t>)</w:t>
            </w:r>
            <w:r w:rsidRPr="00D16F9D">
              <w:t xml:space="preserve"> </w:t>
            </w:r>
          </w:p>
        </w:tc>
        <w:tc>
          <w:tcPr>
            <w:tcW w:w="1180" w:type="dxa"/>
            <w:tcBorders>
              <w:top w:val="single" w:sz="4" w:space="0" w:color="auto"/>
              <w:left w:val="single" w:sz="4" w:space="0" w:color="auto"/>
              <w:bottom w:val="single" w:sz="4" w:space="0" w:color="auto"/>
              <w:right w:val="single" w:sz="4" w:space="0" w:color="auto"/>
            </w:tcBorders>
            <w:vAlign w:val="center"/>
          </w:tcPr>
          <w:p w14:paraId="65444D11" w14:textId="19354FD0" w:rsidR="00633128" w:rsidRPr="004D49B5" w:rsidRDefault="00EC5F4F" w:rsidP="00633128">
            <w:pPr>
              <w:jc w:val="center"/>
              <w:rPr>
                <w:rFonts w:ascii="Arial Narrow" w:hAnsi="Arial Narrow"/>
                <w:sz w:val="20"/>
                <w:szCs w:val="20"/>
                <w:vertAlign w:val="superscript"/>
              </w:rPr>
            </w:pPr>
            <w:r w:rsidRPr="00EC5F4F">
              <w:rPr>
                <w:rFonts w:ascii="Arial Narrow" w:hAnsi="Arial Narrow" w:hint="eastAsia"/>
                <w:color w:val="000000"/>
                <w:w w:val="15"/>
                <w:sz w:val="20"/>
                <w:szCs w:val="20"/>
                <w:shd w:val="solid" w:color="000000" w:fill="000000"/>
                <w:fitText w:val="33" w:id="-662991869"/>
                <w14:textFill>
                  <w14:solidFill>
                    <w14:srgbClr w14:val="000000">
                      <w14:alpha w14:val="100000"/>
                    </w14:srgbClr>
                  </w14:solidFill>
                </w14:textFill>
              </w:rPr>
              <w:t xml:space="preserve">　</w:t>
            </w:r>
            <w:r w:rsidRPr="00EC5F4F">
              <w:rPr>
                <w:rFonts w:ascii="Arial Narrow" w:hAnsi="Arial Narrow"/>
                <w:color w:val="000000"/>
                <w:w w:val="15"/>
                <w:sz w:val="20"/>
                <w:szCs w:val="20"/>
                <w:shd w:val="solid" w:color="000000" w:fill="000000"/>
                <w:fitText w:val="33" w:id="-662991869"/>
                <w14:textFill>
                  <w14:solidFill>
                    <w14:srgbClr w14:val="000000">
                      <w14:alpha w14:val="100000"/>
                    </w14:srgbClr>
                  </w14:solidFill>
                </w14:textFill>
              </w:rPr>
              <w:t>|</w:t>
            </w:r>
            <w:r w:rsidRPr="00EC5F4F">
              <w:rPr>
                <w:rFonts w:ascii="Arial Narrow" w:hAnsi="Arial Narrow" w:hint="eastAsia"/>
                <w:color w:val="000000"/>
                <w:spacing w:val="-32"/>
                <w:w w:val="15"/>
                <w:sz w:val="20"/>
                <w:szCs w:val="20"/>
                <w:shd w:val="solid" w:color="000000" w:fill="000000"/>
                <w:fitText w:val="33" w:id="-662991869"/>
                <w14:textFill>
                  <w14:solidFill>
                    <w14:srgbClr w14:val="000000">
                      <w14:alpha w14:val="100000"/>
                    </w14:srgbClr>
                  </w14:solidFill>
                </w14:textFill>
              </w:rPr>
              <w:t xml:space="preserve">　</w:t>
            </w:r>
            <w:r w:rsidR="004D49B5">
              <w:rPr>
                <w:rFonts w:ascii="Arial Narrow" w:hAnsi="Arial Narrow"/>
                <w:sz w:val="20"/>
                <w:szCs w:val="20"/>
              </w:rPr>
              <w:t xml:space="preserve"> </w:t>
            </w:r>
            <w:r w:rsidR="004D49B5">
              <w:rPr>
                <w:rFonts w:ascii="Arial Narrow" w:hAnsi="Arial Narrow"/>
                <w:sz w:val="20"/>
                <w:szCs w:val="20"/>
                <w:vertAlign w:val="superscript"/>
              </w:rPr>
              <w:t>1</w:t>
            </w:r>
          </w:p>
        </w:tc>
        <w:tc>
          <w:tcPr>
            <w:tcW w:w="1040" w:type="dxa"/>
            <w:tcBorders>
              <w:top w:val="single" w:sz="4" w:space="0" w:color="auto"/>
              <w:left w:val="nil"/>
              <w:bottom w:val="single" w:sz="4" w:space="0" w:color="auto"/>
              <w:right w:val="single" w:sz="4" w:space="0" w:color="auto"/>
            </w:tcBorders>
            <w:vAlign w:val="center"/>
          </w:tcPr>
          <w:p w14:paraId="084D623E" w14:textId="5684C5A9" w:rsidR="00633128" w:rsidRPr="004D49B5" w:rsidRDefault="00EC5F4F" w:rsidP="00633128">
            <w:pPr>
              <w:jc w:val="center"/>
              <w:rPr>
                <w:rFonts w:ascii="Arial Narrow" w:hAnsi="Arial Narrow"/>
                <w:sz w:val="20"/>
                <w:szCs w:val="20"/>
              </w:rPr>
            </w:pPr>
            <w:r w:rsidRPr="00EC5F4F">
              <w:rPr>
                <w:rFonts w:ascii="Arial Narrow" w:hAnsi="Arial Narrow" w:hint="eastAsia"/>
                <w:color w:val="000000"/>
                <w:w w:val="24"/>
                <w:sz w:val="20"/>
                <w:szCs w:val="20"/>
                <w:shd w:val="solid" w:color="000000" w:fill="000000"/>
                <w:fitText w:val="109" w:id="-662991868"/>
                <w14:textFill>
                  <w14:solidFill>
                    <w14:srgbClr w14:val="000000">
                      <w14:alpha w14:val="100000"/>
                    </w14:srgbClr>
                  </w14:solidFill>
                </w14:textFill>
              </w:rPr>
              <w:t xml:space="preserve">　</w:t>
            </w:r>
            <w:r w:rsidRPr="00EC5F4F">
              <w:rPr>
                <w:rFonts w:ascii="Arial Narrow" w:hAnsi="Arial Narrow"/>
                <w:color w:val="000000"/>
                <w:w w:val="24"/>
                <w:sz w:val="20"/>
                <w:szCs w:val="20"/>
                <w:shd w:val="solid" w:color="000000" w:fill="000000"/>
                <w:fitText w:val="109" w:id="-662991868"/>
                <w14:textFill>
                  <w14:solidFill>
                    <w14:srgbClr w14:val="000000">
                      <w14:alpha w14:val="100000"/>
                    </w14:srgbClr>
                  </w14:solidFill>
                </w14:textFill>
              </w:rPr>
              <w:t>|</w:t>
            </w:r>
            <w:r w:rsidRPr="00EC5F4F">
              <w:rPr>
                <w:rFonts w:ascii="Arial Narrow" w:hAnsi="Arial Narrow" w:hint="eastAsia"/>
                <w:color w:val="000000"/>
                <w:spacing w:val="5"/>
                <w:w w:val="24"/>
                <w:sz w:val="20"/>
                <w:szCs w:val="20"/>
                <w:shd w:val="solid" w:color="000000" w:fill="000000"/>
                <w:fitText w:val="109" w:id="-662991868"/>
                <w14:textFill>
                  <w14:solidFill>
                    <w14:srgbClr w14:val="000000">
                      <w14:alpha w14:val="100000"/>
                    </w14:srgbClr>
                  </w14:solidFill>
                </w14:textFill>
              </w:rPr>
              <w:t xml:space="preserve">　</w:t>
            </w:r>
            <w:r w:rsidR="004D49B5">
              <w:rPr>
                <w:rFonts w:ascii="Arial Narrow" w:hAnsi="Arial Narrow"/>
                <w:sz w:val="20"/>
                <w:szCs w:val="20"/>
              </w:rPr>
              <w:t xml:space="preserve"> </w:t>
            </w:r>
            <w:r w:rsidR="004D49B5">
              <w:rPr>
                <w:rFonts w:ascii="Arial Narrow" w:hAnsi="Arial Narrow"/>
                <w:sz w:val="20"/>
                <w:szCs w:val="20"/>
                <w:vertAlign w:val="superscript"/>
              </w:rPr>
              <w:t>1</w:t>
            </w:r>
          </w:p>
        </w:tc>
        <w:tc>
          <w:tcPr>
            <w:tcW w:w="1039" w:type="dxa"/>
            <w:tcBorders>
              <w:top w:val="single" w:sz="4" w:space="0" w:color="auto"/>
              <w:left w:val="nil"/>
              <w:bottom w:val="single" w:sz="4" w:space="0" w:color="auto"/>
              <w:right w:val="single" w:sz="4" w:space="0" w:color="auto"/>
            </w:tcBorders>
            <w:vAlign w:val="center"/>
          </w:tcPr>
          <w:p w14:paraId="1BBE8891" w14:textId="709E46FF" w:rsidR="00633128" w:rsidRPr="004D49B5" w:rsidRDefault="00EC5F4F" w:rsidP="00633128">
            <w:pPr>
              <w:jc w:val="center"/>
              <w:rPr>
                <w:rFonts w:ascii="Arial Narrow" w:hAnsi="Arial Narrow"/>
                <w:sz w:val="20"/>
                <w:szCs w:val="20"/>
              </w:rPr>
            </w:pPr>
            <w:r w:rsidRPr="00EC5F4F">
              <w:rPr>
                <w:rFonts w:ascii="Arial Narrow" w:hAnsi="Arial Narrow" w:hint="eastAsia"/>
                <w:color w:val="000000"/>
                <w:w w:val="24"/>
                <w:sz w:val="20"/>
                <w:szCs w:val="20"/>
                <w:shd w:val="solid" w:color="000000" w:fill="000000"/>
                <w:fitText w:val="109" w:id="-662991867"/>
                <w14:textFill>
                  <w14:solidFill>
                    <w14:srgbClr w14:val="000000">
                      <w14:alpha w14:val="100000"/>
                    </w14:srgbClr>
                  </w14:solidFill>
                </w14:textFill>
              </w:rPr>
              <w:t xml:space="preserve">　</w:t>
            </w:r>
            <w:r w:rsidRPr="00EC5F4F">
              <w:rPr>
                <w:rFonts w:ascii="Arial Narrow" w:hAnsi="Arial Narrow"/>
                <w:color w:val="000000"/>
                <w:w w:val="24"/>
                <w:sz w:val="20"/>
                <w:szCs w:val="20"/>
                <w:shd w:val="solid" w:color="000000" w:fill="000000"/>
                <w:fitText w:val="109" w:id="-662991867"/>
                <w14:textFill>
                  <w14:solidFill>
                    <w14:srgbClr w14:val="000000">
                      <w14:alpha w14:val="100000"/>
                    </w14:srgbClr>
                  </w14:solidFill>
                </w14:textFill>
              </w:rPr>
              <w:t>|</w:t>
            </w:r>
            <w:r w:rsidRPr="00EC5F4F">
              <w:rPr>
                <w:rFonts w:ascii="Arial Narrow" w:hAnsi="Arial Narrow" w:hint="eastAsia"/>
                <w:color w:val="000000"/>
                <w:spacing w:val="5"/>
                <w:w w:val="24"/>
                <w:sz w:val="20"/>
                <w:szCs w:val="20"/>
                <w:shd w:val="solid" w:color="000000" w:fill="000000"/>
                <w:fitText w:val="109" w:id="-662991867"/>
                <w14:textFill>
                  <w14:solidFill>
                    <w14:srgbClr w14:val="000000">
                      <w14:alpha w14:val="100000"/>
                    </w14:srgbClr>
                  </w14:solidFill>
                </w14:textFill>
              </w:rPr>
              <w:t xml:space="preserve">　</w:t>
            </w:r>
            <w:r w:rsidR="004D49B5">
              <w:rPr>
                <w:rFonts w:ascii="Arial Narrow" w:hAnsi="Arial Narrow"/>
                <w:sz w:val="20"/>
                <w:szCs w:val="20"/>
              </w:rPr>
              <w:t xml:space="preserve"> </w:t>
            </w:r>
            <w:r w:rsidR="004D49B5">
              <w:rPr>
                <w:rFonts w:ascii="Arial Narrow" w:hAnsi="Arial Narrow"/>
                <w:sz w:val="20"/>
                <w:szCs w:val="20"/>
                <w:vertAlign w:val="superscript"/>
              </w:rPr>
              <w:t>2</w:t>
            </w:r>
          </w:p>
        </w:tc>
        <w:tc>
          <w:tcPr>
            <w:tcW w:w="1040" w:type="dxa"/>
            <w:tcBorders>
              <w:top w:val="single" w:sz="4" w:space="0" w:color="auto"/>
              <w:left w:val="nil"/>
              <w:bottom w:val="single" w:sz="4" w:space="0" w:color="auto"/>
              <w:right w:val="single" w:sz="4" w:space="0" w:color="auto"/>
            </w:tcBorders>
            <w:vAlign w:val="center"/>
          </w:tcPr>
          <w:p w14:paraId="7789E44F" w14:textId="60998F2E" w:rsidR="00633128" w:rsidRPr="004D49B5" w:rsidRDefault="00EC5F4F" w:rsidP="00633128">
            <w:pPr>
              <w:jc w:val="center"/>
              <w:rPr>
                <w:rFonts w:ascii="Arial Narrow" w:hAnsi="Arial Narrow"/>
                <w:sz w:val="20"/>
                <w:szCs w:val="20"/>
              </w:rPr>
            </w:pPr>
            <w:r w:rsidRPr="00EC5F4F">
              <w:rPr>
                <w:rFonts w:ascii="Arial Narrow" w:hAnsi="Arial Narrow" w:hint="eastAsia"/>
                <w:color w:val="000000"/>
                <w:w w:val="24"/>
                <w:sz w:val="20"/>
                <w:szCs w:val="20"/>
                <w:shd w:val="solid" w:color="000000" w:fill="000000"/>
                <w:fitText w:val="109" w:id="-662991866"/>
                <w14:textFill>
                  <w14:solidFill>
                    <w14:srgbClr w14:val="000000">
                      <w14:alpha w14:val="100000"/>
                    </w14:srgbClr>
                  </w14:solidFill>
                </w14:textFill>
              </w:rPr>
              <w:t xml:space="preserve">　</w:t>
            </w:r>
            <w:r w:rsidRPr="00EC5F4F">
              <w:rPr>
                <w:rFonts w:ascii="Arial Narrow" w:hAnsi="Arial Narrow"/>
                <w:color w:val="000000"/>
                <w:w w:val="24"/>
                <w:sz w:val="20"/>
                <w:szCs w:val="20"/>
                <w:shd w:val="solid" w:color="000000" w:fill="000000"/>
                <w:fitText w:val="109" w:id="-662991866"/>
                <w14:textFill>
                  <w14:solidFill>
                    <w14:srgbClr w14:val="000000">
                      <w14:alpha w14:val="100000"/>
                    </w14:srgbClr>
                  </w14:solidFill>
                </w14:textFill>
              </w:rPr>
              <w:t>|</w:t>
            </w:r>
            <w:r w:rsidRPr="00EC5F4F">
              <w:rPr>
                <w:rFonts w:ascii="Arial Narrow" w:hAnsi="Arial Narrow" w:hint="eastAsia"/>
                <w:color w:val="000000"/>
                <w:spacing w:val="5"/>
                <w:w w:val="24"/>
                <w:sz w:val="20"/>
                <w:szCs w:val="20"/>
                <w:shd w:val="solid" w:color="000000" w:fill="000000"/>
                <w:fitText w:val="109" w:id="-662991866"/>
                <w14:textFill>
                  <w14:solidFill>
                    <w14:srgbClr w14:val="000000">
                      <w14:alpha w14:val="100000"/>
                    </w14:srgbClr>
                  </w14:solidFill>
                </w14:textFill>
              </w:rPr>
              <w:t xml:space="preserve">　</w:t>
            </w:r>
            <w:r w:rsidR="00924445">
              <w:rPr>
                <w:rFonts w:ascii="Arial Narrow" w:hAnsi="Arial Narrow"/>
                <w:sz w:val="20"/>
                <w:szCs w:val="20"/>
              </w:rPr>
              <w:t xml:space="preserve"> </w:t>
            </w:r>
            <w:r w:rsidR="00924445">
              <w:rPr>
                <w:rFonts w:ascii="Arial Narrow" w:hAnsi="Arial Narrow"/>
                <w:sz w:val="20"/>
                <w:szCs w:val="20"/>
                <w:vertAlign w:val="superscript"/>
              </w:rPr>
              <w:t>2</w:t>
            </w:r>
          </w:p>
        </w:tc>
        <w:tc>
          <w:tcPr>
            <w:tcW w:w="1039" w:type="dxa"/>
            <w:tcBorders>
              <w:top w:val="single" w:sz="4" w:space="0" w:color="auto"/>
              <w:left w:val="nil"/>
              <w:bottom w:val="single" w:sz="4" w:space="0" w:color="auto"/>
              <w:right w:val="single" w:sz="4" w:space="0" w:color="auto"/>
            </w:tcBorders>
            <w:vAlign w:val="center"/>
          </w:tcPr>
          <w:p w14:paraId="0008AF67" w14:textId="22D35D3A" w:rsidR="00633128" w:rsidRPr="004D49B5" w:rsidRDefault="00EC5F4F" w:rsidP="00633128">
            <w:pPr>
              <w:jc w:val="center"/>
              <w:rPr>
                <w:rFonts w:ascii="Arial Narrow" w:hAnsi="Arial Narrow"/>
                <w:sz w:val="20"/>
                <w:szCs w:val="20"/>
              </w:rPr>
            </w:pPr>
            <w:r w:rsidRPr="00EC5F4F">
              <w:rPr>
                <w:rFonts w:ascii="Arial Narrow" w:hAnsi="Arial Narrow" w:hint="eastAsia"/>
                <w:color w:val="000000"/>
                <w:w w:val="24"/>
                <w:sz w:val="20"/>
                <w:szCs w:val="20"/>
                <w:shd w:val="solid" w:color="000000" w:fill="000000"/>
                <w:fitText w:val="109" w:id="-662991865"/>
                <w14:textFill>
                  <w14:solidFill>
                    <w14:srgbClr w14:val="000000">
                      <w14:alpha w14:val="100000"/>
                    </w14:srgbClr>
                  </w14:solidFill>
                </w14:textFill>
              </w:rPr>
              <w:t xml:space="preserve">　</w:t>
            </w:r>
            <w:r w:rsidRPr="00EC5F4F">
              <w:rPr>
                <w:rFonts w:ascii="Arial Narrow" w:hAnsi="Arial Narrow"/>
                <w:color w:val="000000"/>
                <w:w w:val="24"/>
                <w:sz w:val="20"/>
                <w:szCs w:val="20"/>
                <w:shd w:val="solid" w:color="000000" w:fill="000000"/>
                <w:fitText w:val="109" w:id="-662991865"/>
                <w14:textFill>
                  <w14:solidFill>
                    <w14:srgbClr w14:val="000000">
                      <w14:alpha w14:val="100000"/>
                    </w14:srgbClr>
                  </w14:solidFill>
                </w14:textFill>
              </w:rPr>
              <w:t>|</w:t>
            </w:r>
            <w:r w:rsidRPr="00EC5F4F">
              <w:rPr>
                <w:rFonts w:ascii="Arial Narrow" w:hAnsi="Arial Narrow" w:hint="eastAsia"/>
                <w:color w:val="000000"/>
                <w:spacing w:val="5"/>
                <w:w w:val="24"/>
                <w:sz w:val="20"/>
                <w:szCs w:val="20"/>
                <w:shd w:val="solid" w:color="000000" w:fill="000000"/>
                <w:fitText w:val="109" w:id="-662991865"/>
                <w14:textFill>
                  <w14:solidFill>
                    <w14:srgbClr w14:val="000000">
                      <w14:alpha w14:val="100000"/>
                    </w14:srgbClr>
                  </w14:solidFill>
                </w14:textFill>
              </w:rPr>
              <w:t xml:space="preserve">　</w:t>
            </w:r>
            <w:r w:rsidR="00924445">
              <w:rPr>
                <w:rFonts w:ascii="Arial Narrow" w:hAnsi="Arial Narrow"/>
                <w:sz w:val="20"/>
                <w:szCs w:val="20"/>
              </w:rPr>
              <w:t xml:space="preserve"> </w:t>
            </w:r>
            <w:r w:rsidR="00924445">
              <w:rPr>
                <w:rFonts w:ascii="Arial Narrow" w:hAnsi="Arial Narrow"/>
                <w:sz w:val="20"/>
                <w:szCs w:val="20"/>
                <w:vertAlign w:val="superscript"/>
              </w:rPr>
              <w:t>2</w:t>
            </w:r>
          </w:p>
        </w:tc>
        <w:tc>
          <w:tcPr>
            <w:tcW w:w="1040" w:type="dxa"/>
            <w:tcBorders>
              <w:top w:val="single" w:sz="4" w:space="0" w:color="auto"/>
              <w:left w:val="nil"/>
              <w:bottom w:val="single" w:sz="4" w:space="0" w:color="auto"/>
              <w:right w:val="single" w:sz="4" w:space="0" w:color="auto"/>
            </w:tcBorders>
            <w:vAlign w:val="center"/>
          </w:tcPr>
          <w:p w14:paraId="683DA9E7" w14:textId="1167B235" w:rsidR="00633128" w:rsidRPr="004D49B5" w:rsidRDefault="00EC5F4F" w:rsidP="00633128">
            <w:pPr>
              <w:jc w:val="center"/>
              <w:rPr>
                <w:rFonts w:ascii="Arial Narrow" w:hAnsi="Arial Narrow"/>
                <w:sz w:val="20"/>
                <w:szCs w:val="20"/>
              </w:rPr>
            </w:pPr>
            <w:r w:rsidRPr="00EC5F4F">
              <w:rPr>
                <w:rFonts w:ascii="Arial Narrow" w:hAnsi="Arial Narrow" w:hint="eastAsia"/>
                <w:color w:val="000000"/>
                <w:w w:val="24"/>
                <w:sz w:val="20"/>
                <w:szCs w:val="20"/>
                <w:shd w:val="solid" w:color="000000" w:fill="000000"/>
                <w:fitText w:val="109" w:id="-662991864"/>
                <w14:textFill>
                  <w14:solidFill>
                    <w14:srgbClr w14:val="000000">
                      <w14:alpha w14:val="100000"/>
                    </w14:srgbClr>
                  </w14:solidFill>
                </w14:textFill>
              </w:rPr>
              <w:t xml:space="preserve">　</w:t>
            </w:r>
            <w:r w:rsidRPr="00EC5F4F">
              <w:rPr>
                <w:rFonts w:ascii="Arial Narrow" w:hAnsi="Arial Narrow"/>
                <w:color w:val="000000"/>
                <w:w w:val="24"/>
                <w:sz w:val="20"/>
                <w:szCs w:val="20"/>
                <w:shd w:val="solid" w:color="000000" w:fill="000000"/>
                <w:fitText w:val="109" w:id="-662991864"/>
                <w14:textFill>
                  <w14:solidFill>
                    <w14:srgbClr w14:val="000000">
                      <w14:alpha w14:val="100000"/>
                    </w14:srgbClr>
                  </w14:solidFill>
                </w14:textFill>
              </w:rPr>
              <w:t>|</w:t>
            </w:r>
            <w:r w:rsidRPr="00EC5F4F">
              <w:rPr>
                <w:rFonts w:ascii="Arial Narrow" w:hAnsi="Arial Narrow" w:hint="eastAsia"/>
                <w:color w:val="000000"/>
                <w:spacing w:val="5"/>
                <w:w w:val="24"/>
                <w:sz w:val="20"/>
                <w:szCs w:val="20"/>
                <w:shd w:val="solid" w:color="000000" w:fill="000000"/>
                <w:fitText w:val="109" w:id="-662991864"/>
                <w14:textFill>
                  <w14:solidFill>
                    <w14:srgbClr w14:val="000000">
                      <w14:alpha w14:val="100000"/>
                    </w14:srgbClr>
                  </w14:solidFill>
                </w14:textFill>
              </w:rPr>
              <w:t xml:space="preserve">　</w:t>
            </w:r>
            <w:r w:rsidR="00924445">
              <w:rPr>
                <w:rFonts w:ascii="Arial Narrow" w:hAnsi="Arial Narrow"/>
                <w:sz w:val="20"/>
                <w:szCs w:val="20"/>
              </w:rPr>
              <w:t xml:space="preserve"> </w:t>
            </w:r>
            <w:r w:rsidR="00924445">
              <w:rPr>
                <w:rFonts w:ascii="Arial Narrow" w:hAnsi="Arial Narrow"/>
                <w:sz w:val="20"/>
                <w:szCs w:val="20"/>
                <w:vertAlign w:val="superscript"/>
              </w:rPr>
              <w:t>2</w:t>
            </w:r>
          </w:p>
        </w:tc>
      </w:tr>
      <w:tr w:rsidR="00633128" w:rsidRPr="00D16F9D" w14:paraId="20B38CAD" w14:textId="77777777" w:rsidTr="002B48FE">
        <w:tc>
          <w:tcPr>
            <w:tcW w:w="2689" w:type="dxa"/>
            <w:vAlign w:val="center"/>
          </w:tcPr>
          <w:p w14:paraId="006B4DCF" w14:textId="658C3A6E" w:rsidR="00633128" w:rsidRPr="00D16F9D" w:rsidRDefault="00633128" w:rsidP="00CC521B">
            <w:pPr>
              <w:pStyle w:val="TableText0"/>
              <w:rPr>
                <w:vertAlign w:val="superscript"/>
              </w:rPr>
            </w:pPr>
            <w:r w:rsidRPr="00D16F9D">
              <w:t xml:space="preserve">Prevalent patients </w:t>
            </w:r>
            <w:r>
              <w:rPr>
                <w:vertAlign w:val="superscript"/>
              </w:rPr>
              <w:t>a</w:t>
            </w:r>
          </w:p>
        </w:tc>
        <w:tc>
          <w:tcPr>
            <w:tcW w:w="1180" w:type="dxa"/>
            <w:tcBorders>
              <w:top w:val="single" w:sz="4" w:space="0" w:color="auto"/>
              <w:left w:val="single" w:sz="4" w:space="0" w:color="auto"/>
              <w:bottom w:val="single" w:sz="4" w:space="0" w:color="auto"/>
              <w:right w:val="single" w:sz="4" w:space="0" w:color="auto"/>
            </w:tcBorders>
            <w:vAlign w:val="center"/>
          </w:tcPr>
          <w:p w14:paraId="2F94B918" w14:textId="26A58FF4" w:rsidR="00633128" w:rsidRPr="00D16F9D" w:rsidRDefault="00EC5F4F" w:rsidP="00633128">
            <w:pPr>
              <w:jc w:val="center"/>
              <w:rPr>
                <w:rFonts w:ascii="Arial Narrow" w:hAnsi="Arial Narrow"/>
                <w:sz w:val="20"/>
                <w:szCs w:val="20"/>
              </w:rPr>
            </w:pPr>
            <w:r w:rsidRPr="00EC5F4F">
              <w:rPr>
                <w:rFonts w:ascii="Arial Narrow" w:hAnsi="Arial Narrow" w:hint="eastAsia"/>
                <w:color w:val="000000"/>
                <w:w w:val="15"/>
                <w:sz w:val="20"/>
                <w:szCs w:val="20"/>
                <w:shd w:val="solid" w:color="000000" w:fill="000000"/>
                <w:fitText w:val="33" w:id="-662991863"/>
                <w14:textFill>
                  <w14:solidFill>
                    <w14:srgbClr w14:val="000000">
                      <w14:alpha w14:val="100000"/>
                    </w14:srgbClr>
                  </w14:solidFill>
                </w14:textFill>
              </w:rPr>
              <w:t xml:space="preserve">　</w:t>
            </w:r>
            <w:r w:rsidRPr="00EC5F4F">
              <w:rPr>
                <w:rFonts w:ascii="Arial Narrow" w:hAnsi="Arial Narrow"/>
                <w:color w:val="000000"/>
                <w:w w:val="15"/>
                <w:sz w:val="20"/>
                <w:szCs w:val="20"/>
                <w:shd w:val="solid" w:color="000000" w:fill="000000"/>
                <w:fitText w:val="33" w:id="-662991863"/>
                <w14:textFill>
                  <w14:solidFill>
                    <w14:srgbClr w14:val="000000">
                      <w14:alpha w14:val="100000"/>
                    </w14:srgbClr>
                  </w14:solidFill>
                </w14:textFill>
              </w:rPr>
              <w:t>|</w:t>
            </w:r>
            <w:r w:rsidRPr="00EC5F4F">
              <w:rPr>
                <w:rFonts w:ascii="Arial Narrow" w:hAnsi="Arial Narrow" w:hint="eastAsia"/>
                <w:color w:val="000000"/>
                <w:spacing w:val="-32"/>
                <w:w w:val="15"/>
                <w:sz w:val="20"/>
                <w:szCs w:val="20"/>
                <w:shd w:val="solid" w:color="000000" w:fill="000000"/>
                <w:fitText w:val="33" w:id="-662991863"/>
                <w14:textFill>
                  <w14:solidFill>
                    <w14:srgbClr w14:val="000000">
                      <w14:alpha w14:val="100000"/>
                    </w14:srgbClr>
                  </w14:solidFill>
                </w14:textFill>
              </w:rPr>
              <w:t xml:space="preserve">　</w:t>
            </w:r>
            <w:r w:rsidR="004D49B5">
              <w:rPr>
                <w:rFonts w:ascii="Arial Narrow" w:hAnsi="Arial Narrow"/>
                <w:sz w:val="20"/>
                <w:szCs w:val="20"/>
              </w:rPr>
              <w:t xml:space="preserve"> </w:t>
            </w:r>
            <w:r w:rsidR="004D49B5">
              <w:rPr>
                <w:rFonts w:ascii="Arial Narrow" w:hAnsi="Arial Narrow"/>
                <w:sz w:val="20"/>
                <w:szCs w:val="20"/>
                <w:vertAlign w:val="superscript"/>
              </w:rPr>
              <w:t>1</w:t>
            </w:r>
          </w:p>
        </w:tc>
        <w:tc>
          <w:tcPr>
            <w:tcW w:w="1040" w:type="dxa"/>
            <w:tcBorders>
              <w:top w:val="single" w:sz="4" w:space="0" w:color="auto"/>
              <w:left w:val="nil"/>
              <w:bottom w:val="single" w:sz="4" w:space="0" w:color="auto"/>
              <w:right w:val="single" w:sz="4" w:space="0" w:color="auto"/>
            </w:tcBorders>
            <w:vAlign w:val="center"/>
          </w:tcPr>
          <w:p w14:paraId="778D9EB7" w14:textId="27D7FDE5" w:rsidR="00633128" w:rsidRPr="00D16F9D" w:rsidRDefault="00EC5F4F" w:rsidP="00633128">
            <w:pPr>
              <w:jc w:val="center"/>
              <w:rPr>
                <w:rFonts w:ascii="Arial Narrow" w:hAnsi="Arial Narrow"/>
                <w:sz w:val="20"/>
                <w:szCs w:val="20"/>
              </w:rPr>
            </w:pPr>
            <w:r w:rsidRPr="00EC5F4F">
              <w:rPr>
                <w:rFonts w:ascii="Arial Narrow" w:hAnsi="Arial Narrow" w:hint="eastAsia"/>
                <w:color w:val="000000"/>
                <w:w w:val="24"/>
                <w:sz w:val="20"/>
                <w:szCs w:val="20"/>
                <w:shd w:val="solid" w:color="000000" w:fill="000000"/>
                <w:fitText w:val="109" w:id="-662991862"/>
                <w14:textFill>
                  <w14:solidFill>
                    <w14:srgbClr w14:val="000000">
                      <w14:alpha w14:val="100000"/>
                    </w14:srgbClr>
                  </w14:solidFill>
                </w14:textFill>
              </w:rPr>
              <w:t xml:space="preserve">　</w:t>
            </w:r>
            <w:r w:rsidRPr="00EC5F4F">
              <w:rPr>
                <w:rFonts w:ascii="Arial Narrow" w:hAnsi="Arial Narrow"/>
                <w:color w:val="000000"/>
                <w:w w:val="24"/>
                <w:sz w:val="20"/>
                <w:szCs w:val="20"/>
                <w:shd w:val="solid" w:color="000000" w:fill="000000"/>
                <w:fitText w:val="109" w:id="-662991862"/>
                <w14:textFill>
                  <w14:solidFill>
                    <w14:srgbClr w14:val="000000">
                      <w14:alpha w14:val="100000"/>
                    </w14:srgbClr>
                  </w14:solidFill>
                </w14:textFill>
              </w:rPr>
              <w:t>|</w:t>
            </w:r>
            <w:r w:rsidRPr="00EC5F4F">
              <w:rPr>
                <w:rFonts w:ascii="Arial Narrow" w:hAnsi="Arial Narrow" w:hint="eastAsia"/>
                <w:color w:val="000000"/>
                <w:spacing w:val="5"/>
                <w:w w:val="24"/>
                <w:sz w:val="20"/>
                <w:szCs w:val="20"/>
                <w:shd w:val="solid" w:color="000000" w:fill="000000"/>
                <w:fitText w:val="109" w:id="-662991862"/>
                <w14:textFill>
                  <w14:solidFill>
                    <w14:srgbClr w14:val="000000">
                      <w14:alpha w14:val="100000"/>
                    </w14:srgbClr>
                  </w14:solidFill>
                </w14:textFill>
              </w:rPr>
              <w:t xml:space="preserve">　</w:t>
            </w:r>
            <w:r w:rsidR="004D49B5">
              <w:rPr>
                <w:rFonts w:ascii="Arial Narrow" w:hAnsi="Arial Narrow"/>
                <w:sz w:val="20"/>
                <w:szCs w:val="20"/>
              </w:rPr>
              <w:t xml:space="preserve"> </w:t>
            </w:r>
            <w:r w:rsidR="004D49B5">
              <w:rPr>
                <w:rFonts w:ascii="Arial Narrow" w:hAnsi="Arial Narrow"/>
                <w:sz w:val="20"/>
                <w:szCs w:val="20"/>
                <w:vertAlign w:val="superscript"/>
              </w:rPr>
              <w:t>1</w:t>
            </w:r>
          </w:p>
        </w:tc>
        <w:tc>
          <w:tcPr>
            <w:tcW w:w="1039" w:type="dxa"/>
            <w:tcBorders>
              <w:top w:val="single" w:sz="4" w:space="0" w:color="auto"/>
              <w:left w:val="nil"/>
              <w:bottom w:val="single" w:sz="4" w:space="0" w:color="auto"/>
              <w:right w:val="single" w:sz="4" w:space="0" w:color="auto"/>
            </w:tcBorders>
            <w:vAlign w:val="center"/>
          </w:tcPr>
          <w:p w14:paraId="0F0EC563" w14:textId="25DF9A09" w:rsidR="00633128" w:rsidRPr="00D16F9D" w:rsidRDefault="00EC5F4F" w:rsidP="00633128">
            <w:pPr>
              <w:jc w:val="center"/>
              <w:rPr>
                <w:rFonts w:ascii="Arial Narrow" w:hAnsi="Arial Narrow"/>
                <w:sz w:val="20"/>
                <w:szCs w:val="20"/>
              </w:rPr>
            </w:pPr>
            <w:r w:rsidRPr="00EC5F4F">
              <w:rPr>
                <w:rFonts w:ascii="Arial Narrow" w:hAnsi="Arial Narrow" w:hint="eastAsia"/>
                <w:color w:val="000000"/>
                <w:w w:val="24"/>
                <w:sz w:val="20"/>
                <w:szCs w:val="20"/>
                <w:shd w:val="solid" w:color="000000" w:fill="000000"/>
                <w:fitText w:val="109" w:id="-662991861"/>
                <w14:textFill>
                  <w14:solidFill>
                    <w14:srgbClr w14:val="000000">
                      <w14:alpha w14:val="100000"/>
                    </w14:srgbClr>
                  </w14:solidFill>
                </w14:textFill>
              </w:rPr>
              <w:t xml:space="preserve">　</w:t>
            </w:r>
            <w:r w:rsidRPr="00EC5F4F">
              <w:rPr>
                <w:rFonts w:ascii="Arial Narrow" w:hAnsi="Arial Narrow"/>
                <w:color w:val="000000"/>
                <w:w w:val="24"/>
                <w:sz w:val="20"/>
                <w:szCs w:val="20"/>
                <w:shd w:val="solid" w:color="000000" w:fill="000000"/>
                <w:fitText w:val="109" w:id="-662991861"/>
                <w14:textFill>
                  <w14:solidFill>
                    <w14:srgbClr w14:val="000000">
                      <w14:alpha w14:val="100000"/>
                    </w14:srgbClr>
                  </w14:solidFill>
                </w14:textFill>
              </w:rPr>
              <w:t>|</w:t>
            </w:r>
            <w:r w:rsidRPr="00EC5F4F">
              <w:rPr>
                <w:rFonts w:ascii="Arial Narrow" w:hAnsi="Arial Narrow" w:hint="eastAsia"/>
                <w:color w:val="000000"/>
                <w:spacing w:val="5"/>
                <w:w w:val="24"/>
                <w:sz w:val="20"/>
                <w:szCs w:val="20"/>
                <w:shd w:val="solid" w:color="000000" w:fill="000000"/>
                <w:fitText w:val="109" w:id="-662991861"/>
                <w14:textFill>
                  <w14:solidFill>
                    <w14:srgbClr w14:val="000000">
                      <w14:alpha w14:val="100000"/>
                    </w14:srgbClr>
                  </w14:solidFill>
                </w14:textFill>
              </w:rPr>
              <w:t xml:space="preserve">　</w:t>
            </w:r>
            <w:r w:rsidR="004D49B5">
              <w:rPr>
                <w:rFonts w:ascii="Arial Narrow" w:hAnsi="Arial Narrow"/>
                <w:sz w:val="20"/>
                <w:szCs w:val="20"/>
              </w:rPr>
              <w:t xml:space="preserve"> </w:t>
            </w:r>
            <w:r w:rsidR="004D49B5">
              <w:rPr>
                <w:rFonts w:ascii="Arial Narrow" w:hAnsi="Arial Narrow"/>
                <w:sz w:val="20"/>
                <w:szCs w:val="20"/>
                <w:vertAlign w:val="superscript"/>
              </w:rPr>
              <w:t>1</w:t>
            </w:r>
          </w:p>
        </w:tc>
        <w:tc>
          <w:tcPr>
            <w:tcW w:w="1040" w:type="dxa"/>
            <w:tcBorders>
              <w:top w:val="single" w:sz="4" w:space="0" w:color="auto"/>
              <w:left w:val="nil"/>
              <w:bottom w:val="single" w:sz="4" w:space="0" w:color="auto"/>
              <w:right w:val="single" w:sz="4" w:space="0" w:color="auto"/>
            </w:tcBorders>
            <w:vAlign w:val="center"/>
          </w:tcPr>
          <w:p w14:paraId="44B71C3D" w14:textId="5745BB77" w:rsidR="00633128" w:rsidRPr="00D16F9D" w:rsidRDefault="00EC5F4F" w:rsidP="00633128">
            <w:pPr>
              <w:jc w:val="center"/>
              <w:rPr>
                <w:rFonts w:ascii="Arial Narrow" w:hAnsi="Arial Narrow"/>
                <w:sz w:val="20"/>
                <w:szCs w:val="20"/>
              </w:rPr>
            </w:pPr>
            <w:r w:rsidRPr="00EC5F4F">
              <w:rPr>
                <w:rFonts w:ascii="Arial Narrow" w:hAnsi="Arial Narrow" w:hint="eastAsia"/>
                <w:color w:val="000000"/>
                <w:w w:val="24"/>
                <w:sz w:val="20"/>
                <w:szCs w:val="20"/>
                <w:shd w:val="solid" w:color="000000" w:fill="000000"/>
                <w:fitText w:val="109" w:id="-662991860"/>
                <w14:textFill>
                  <w14:solidFill>
                    <w14:srgbClr w14:val="000000">
                      <w14:alpha w14:val="100000"/>
                    </w14:srgbClr>
                  </w14:solidFill>
                </w14:textFill>
              </w:rPr>
              <w:t xml:space="preserve">　</w:t>
            </w:r>
            <w:r w:rsidRPr="00EC5F4F">
              <w:rPr>
                <w:rFonts w:ascii="Arial Narrow" w:hAnsi="Arial Narrow"/>
                <w:color w:val="000000"/>
                <w:w w:val="24"/>
                <w:sz w:val="20"/>
                <w:szCs w:val="20"/>
                <w:shd w:val="solid" w:color="000000" w:fill="000000"/>
                <w:fitText w:val="109" w:id="-662991860"/>
                <w14:textFill>
                  <w14:solidFill>
                    <w14:srgbClr w14:val="000000">
                      <w14:alpha w14:val="100000"/>
                    </w14:srgbClr>
                  </w14:solidFill>
                </w14:textFill>
              </w:rPr>
              <w:t>|</w:t>
            </w:r>
            <w:r w:rsidRPr="00EC5F4F">
              <w:rPr>
                <w:rFonts w:ascii="Arial Narrow" w:hAnsi="Arial Narrow" w:hint="eastAsia"/>
                <w:color w:val="000000"/>
                <w:spacing w:val="5"/>
                <w:w w:val="24"/>
                <w:sz w:val="20"/>
                <w:szCs w:val="20"/>
                <w:shd w:val="solid" w:color="000000" w:fill="000000"/>
                <w:fitText w:val="109" w:id="-662991860"/>
                <w14:textFill>
                  <w14:solidFill>
                    <w14:srgbClr w14:val="000000">
                      <w14:alpha w14:val="100000"/>
                    </w14:srgbClr>
                  </w14:solidFill>
                </w14:textFill>
              </w:rPr>
              <w:t xml:space="preserve">　</w:t>
            </w:r>
            <w:r w:rsidR="004D49B5">
              <w:rPr>
                <w:rFonts w:ascii="Arial Narrow" w:hAnsi="Arial Narrow"/>
                <w:sz w:val="20"/>
                <w:szCs w:val="20"/>
              </w:rPr>
              <w:t xml:space="preserve"> </w:t>
            </w:r>
            <w:r w:rsidR="004D49B5">
              <w:rPr>
                <w:rFonts w:ascii="Arial Narrow" w:hAnsi="Arial Narrow"/>
                <w:sz w:val="20"/>
                <w:szCs w:val="20"/>
                <w:vertAlign w:val="superscript"/>
              </w:rPr>
              <w:t>1</w:t>
            </w:r>
          </w:p>
        </w:tc>
        <w:tc>
          <w:tcPr>
            <w:tcW w:w="1039" w:type="dxa"/>
            <w:tcBorders>
              <w:top w:val="single" w:sz="4" w:space="0" w:color="auto"/>
              <w:left w:val="nil"/>
              <w:bottom w:val="single" w:sz="4" w:space="0" w:color="auto"/>
              <w:right w:val="single" w:sz="4" w:space="0" w:color="auto"/>
            </w:tcBorders>
            <w:vAlign w:val="center"/>
          </w:tcPr>
          <w:p w14:paraId="3FC32F9E" w14:textId="7DCAD1A8" w:rsidR="00633128" w:rsidRPr="00D16F9D" w:rsidRDefault="00EC5F4F" w:rsidP="00633128">
            <w:pPr>
              <w:jc w:val="center"/>
              <w:rPr>
                <w:rFonts w:ascii="Arial Narrow" w:hAnsi="Arial Narrow"/>
                <w:sz w:val="20"/>
                <w:szCs w:val="20"/>
              </w:rPr>
            </w:pPr>
            <w:r w:rsidRPr="00EC5F4F">
              <w:rPr>
                <w:rFonts w:ascii="Arial Narrow" w:hAnsi="Arial Narrow" w:hint="eastAsia"/>
                <w:color w:val="000000"/>
                <w:w w:val="24"/>
                <w:sz w:val="20"/>
                <w:szCs w:val="20"/>
                <w:shd w:val="solid" w:color="000000" w:fill="000000"/>
                <w:fitText w:val="109" w:id="-662991859"/>
                <w14:textFill>
                  <w14:solidFill>
                    <w14:srgbClr w14:val="000000">
                      <w14:alpha w14:val="100000"/>
                    </w14:srgbClr>
                  </w14:solidFill>
                </w14:textFill>
              </w:rPr>
              <w:t xml:space="preserve">　</w:t>
            </w:r>
            <w:r w:rsidRPr="00EC5F4F">
              <w:rPr>
                <w:rFonts w:ascii="Arial Narrow" w:hAnsi="Arial Narrow"/>
                <w:color w:val="000000"/>
                <w:w w:val="24"/>
                <w:sz w:val="20"/>
                <w:szCs w:val="20"/>
                <w:shd w:val="solid" w:color="000000" w:fill="000000"/>
                <w:fitText w:val="109" w:id="-662991859"/>
                <w14:textFill>
                  <w14:solidFill>
                    <w14:srgbClr w14:val="000000">
                      <w14:alpha w14:val="100000"/>
                    </w14:srgbClr>
                  </w14:solidFill>
                </w14:textFill>
              </w:rPr>
              <w:t>|</w:t>
            </w:r>
            <w:r w:rsidRPr="00EC5F4F">
              <w:rPr>
                <w:rFonts w:ascii="Arial Narrow" w:hAnsi="Arial Narrow" w:hint="eastAsia"/>
                <w:color w:val="000000"/>
                <w:spacing w:val="5"/>
                <w:w w:val="24"/>
                <w:sz w:val="20"/>
                <w:szCs w:val="20"/>
                <w:shd w:val="solid" w:color="000000" w:fill="000000"/>
                <w:fitText w:val="109" w:id="-662991859"/>
                <w14:textFill>
                  <w14:solidFill>
                    <w14:srgbClr w14:val="000000">
                      <w14:alpha w14:val="100000"/>
                    </w14:srgbClr>
                  </w14:solidFill>
                </w14:textFill>
              </w:rPr>
              <w:t xml:space="preserve">　</w:t>
            </w:r>
            <w:r w:rsidR="004D49B5">
              <w:rPr>
                <w:rFonts w:ascii="Arial Narrow" w:hAnsi="Arial Narrow"/>
                <w:sz w:val="20"/>
                <w:szCs w:val="20"/>
              </w:rPr>
              <w:t xml:space="preserve"> </w:t>
            </w:r>
            <w:r w:rsidR="004D49B5">
              <w:rPr>
                <w:rFonts w:ascii="Arial Narrow" w:hAnsi="Arial Narrow"/>
                <w:sz w:val="20"/>
                <w:szCs w:val="20"/>
                <w:vertAlign w:val="superscript"/>
              </w:rPr>
              <w:t>1</w:t>
            </w:r>
          </w:p>
        </w:tc>
        <w:tc>
          <w:tcPr>
            <w:tcW w:w="1040" w:type="dxa"/>
            <w:tcBorders>
              <w:top w:val="single" w:sz="4" w:space="0" w:color="auto"/>
              <w:left w:val="nil"/>
              <w:bottom w:val="single" w:sz="4" w:space="0" w:color="auto"/>
              <w:right w:val="single" w:sz="4" w:space="0" w:color="auto"/>
            </w:tcBorders>
            <w:vAlign w:val="center"/>
          </w:tcPr>
          <w:p w14:paraId="3E06A9F9" w14:textId="24EADC62" w:rsidR="00633128" w:rsidRPr="00D16F9D" w:rsidRDefault="00EC5F4F" w:rsidP="00633128">
            <w:pPr>
              <w:jc w:val="center"/>
              <w:rPr>
                <w:rFonts w:ascii="Arial Narrow" w:hAnsi="Arial Narrow"/>
                <w:sz w:val="20"/>
                <w:szCs w:val="20"/>
              </w:rPr>
            </w:pPr>
            <w:r w:rsidRPr="00EC5F4F">
              <w:rPr>
                <w:rFonts w:ascii="Arial Narrow" w:hAnsi="Arial Narrow" w:hint="eastAsia"/>
                <w:color w:val="000000"/>
                <w:w w:val="24"/>
                <w:sz w:val="20"/>
                <w:szCs w:val="20"/>
                <w:shd w:val="solid" w:color="000000" w:fill="000000"/>
                <w:fitText w:val="109" w:id="-662991858"/>
                <w14:textFill>
                  <w14:solidFill>
                    <w14:srgbClr w14:val="000000">
                      <w14:alpha w14:val="100000"/>
                    </w14:srgbClr>
                  </w14:solidFill>
                </w14:textFill>
              </w:rPr>
              <w:t xml:space="preserve">　</w:t>
            </w:r>
            <w:r w:rsidRPr="00EC5F4F">
              <w:rPr>
                <w:rFonts w:ascii="Arial Narrow" w:hAnsi="Arial Narrow"/>
                <w:color w:val="000000"/>
                <w:w w:val="24"/>
                <w:sz w:val="20"/>
                <w:szCs w:val="20"/>
                <w:shd w:val="solid" w:color="000000" w:fill="000000"/>
                <w:fitText w:val="109" w:id="-662991858"/>
                <w14:textFill>
                  <w14:solidFill>
                    <w14:srgbClr w14:val="000000">
                      <w14:alpha w14:val="100000"/>
                    </w14:srgbClr>
                  </w14:solidFill>
                </w14:textFill>
              </w:rPr>
              <w:t>|</w:t>
            </w:r>
            <w:r w:rsidRPr="00EC5F4F">
              <w:rPr>
                <w:rFonts w:ascii="Arial Narrow" w:hAnsi="Arial Narrow" w:hint="eastAsia"/>
                <w:color w:val="000000"/>
                <w:spacing w:val="5"/>
                <w:w w:val="24"/>
                <w:sz w:val="20"/>
                <w:szCs w:val="20"/>
                <w:shd w:val="solid" w:color="000000" w:fill="000000"/>
                <w:fitText w:val="109" w:id="-662991858"/>
                <w14:textFill>
                  <w14:solidFill>
                    <w14:srgbClr w14:val="000000">
                      <w14:alpha w14:val="100000"/>
                    </w14:srgbClr>
                  </w14:solidFill>
                </w14:textFill>
              </w:rPr>
              <w:t xml:space="preserve">　</w:t>
            </w:r>
            <w:r w:rsidR="004D49B5">
              <w:rPr>
                <w:rFonts w:ascii="Arial Narrow" w:hAnsi="Arial Narrow"/>
                <w:sz w:val="20"/>
                <w:szCs w:val="20"/>
              </w:rPr>
              <w:t xml:space="preserve"> </w:t>
            </w:r>
            <w:r w:rsidR="004D49B5">
              <w:rPr>
                <w:rFonts w:ascii="Arial Narrow" w:hAnsi="Arial Narrow"/>
                <w:sz w:val="20"/>
                <w:szCs w:val="20"/>
                <w:vertAlign w:val="superscript"/>
              </w:rPr>
              <w:t>1</w:t>
            </w:r>
          </w:p>
        </w:tc>
      </w:tr>
      <w:tr w:rsidR="00633128" w:rsidRPr="00D16F9D" w14:paraId="30989860" w14:textId="77777777" w:rsidTr="002B48FE">
        <w:tc>
          <w:tcPr>
            <w:tcW w:w="2689" w:type="dxa"/>
            <w:vAlign w:val="center"/>
          </w:tcPr>
          <w:p w14:paraId="23288CCF" w14:textId="77777777" w:rsidR="00633128" w:rsidRPr="00D16F9D" w:rsidRDefault="00633128" w:rsidP="00CC521B">
            <w:pPr>
              <w:pStyle w:val="TableText0"/>
              <w:rPr>
                <w:vertAlign w:val="superscript"/>
              </w:rPr>
            </w:pPr>
            <w:r w:rsidRPr="00D16F9D">
              <w:t>Grandfathered patients</w:t>
            </w:r>
          </w:p>
        </w:tc>
        <w:tc>
          <w:tcPr>
            <w:tcW w:w="1180" w:type="dxa"/>
            <w:vAlign w:val="center"/>
          </w:tcPr>
          <w:p w14:paraId="65AEB15F" w14:textId="37CB4619" w:rsidR="00633128" w:rsidRPr="00D16F9D" w:rsidRDefault="00EC5F4F" w:rsidP="00633128">
            <w:pPr>
              <w:jc w:val="center"/>
              <w:rPr>
                <w:rFonts w:ascii="Arial Narrow" w:hAnsi="Arial Narrow"/>
                <w:sz w:val="20"/>
                <w:szCs w:val="20"/>
              </w:rPr>
            </w:pPr>
            <w:r w:rsidRPr="00EC5F4F">
              <w:rPr>
                <w:rFonts w:ascii="Arial Narrow" w:hAnsi="Arial Narrow" w:hint="eastAsia"/>
                <w:color w:val="000000"/>
                <w:w w:val="15"/>
                <w:sz w:val="20"/>
                <w:szCs w:val="20"/>
                <w:shd w:val="solid" w:color="000000" w:fill="000000"/>
                <w:fitText w:val="33" w:id="-662991857"/>
                <w14:textFill>
                  <w14:solidFill>
                    <w14:srgbClr w14:val="000000">
                      <w14:alpha w14:val="100000"/>
                    </w14:srgbClr>
                  </w14:solidFill>
                </w14:textFill>
              </w:rPr>
              <w:t xml:space="preserve">　</w:t>
            </w:r>
            <w:r w:rsidRPr="00EC5F4F">
              <w:rPr>
                <w:rFonts w:ascii="Arial Narrow" w:hAnsi="Arial Narrow"/>
                <w:color w:val="000000"/>
                <w:w w:val="15"/>
                <w:sz w:val="20"/>
                <w:szCs w:val="20"/>
                <w:shd w:val="solid" w:color="000000" w:fill="000000"/>
                <w:fitText w:val="33" w:id="-662991857"/>
                <w14:textFill>
                  <w14:solidFill>
                    <w14:srgbClr w14:val="000000">
                      <w14:alpha w14:val="100000"/>
                    </w14:srgbClr>
                  </w14:solidFill>
                </w14:textFill>
              </w:rPr>
              <w:t>|</w:t>
            </w:r>
            <w:r w:rsidRPr="00EC5F4F">
              <w:rPr>
                <w:rFonts w:ascii="Arial Narrow" w:hAnsi="Arial Narrow" w:hint="eastAsia"/>
                <w:color w:val="000000"/>
                <w:spacing w:val="-32"/>
                <w:w w:val="15"/>
                <w:sz w:val="20"/>
                <w:szCs w:val="20"/>
                <w:shd w:val="solid" w:color="000000" w:fill="000000"/>
                <w:fitText w:val="33" w:id="-662991857"/>
                <w14:textFill>
                  <w14:solidFill>
                    <w14:srgbClr w14:val="000000">
                      <w14:alpha w14:val="100000"/>
                    </w14:srgbClr>
                  </w14:solidFill>
                </w14:textFill>
              </w:rPr>
              <w:t xml:space="preserve">　</w:t>
            </w:r>
            <w:r w:rsidR="004D49B5">
              <w:rPr>
                <w:rFonts w:ascii="Arial Narrow" w:hAnsi="Arial Narrow"/>
                <w:sz w:val="20"/>
                <w:szCs w:val="20"/>
              </w:rPr>
              <w:t xml:space="preserve"> </w:t>
            </w:r>
            <w:r w:rsidR="004D49B5">
              <w:rPr>
                <w:rFonts w:ascii="Arial Narrow" w:hAnsi="Arial Narrow"/>
                <w:sz w:val="20"/>
                <w:szCs w:val="20"/>
                <w:vertAlign w:val="superscript"/>
              </w:rPr>
              <w:t>1</w:t>
            </w:r>
          </w:p>
        </w:tc>
        <w:tc>
          <w:tcPr>
            <w:tcW w:w="1040" w:type="dxa"/>
            <w:vAlign w:val="center"/>
          </w:tcPr>
          <w:p w14:paraId="79D770FC" w14:textId="3B44884C" w:rsidR="00633128" w:rsidRPr="00D16F9D" w:rsidRDefault="00EC5F4F" w:rsidP="00633128">
            <w:pPr>
              <w:jc w:val="center"/>
              <w:rPr>
                <w:rFonts w:ascii="Arial Narrow" w:hAnsi="Arial Narrow"/>
                <w:sz w:val="20"/>
                <w:szCs w:val="20"/>
              </w:rPr>
            </w:pPr>
            <w:r w:rsidRPr="00EC5F4F">
              <w:rPr>
                <w:rFonts w:ascii="Arial Narrow" w:hAnsi="Arial Narrow" w:hint="eastAsia"/>
                <w:color w:val="000000"/>
                <w:w w:val="24"/>
                <w:sz w:val="20"/>
                <w:szCs w:val="20"/>
                <w:shd w:val="solid" w:color="000000" w:fill="000000"/>
                <w:fitText w:val="109" w:id="-662991856"/>
                <w14:textFill>
                  <w14:solidFill>
                    <w14:srgbClr w14:val="000000">
                      <w14:alpha w14:val="100000"/>
                    </w14:srgbClr>
                  </w14:solidFill>
                </w14:textFill>
              </w:rPr>
              <w:t xml:space="preserve">　</w:t>
            </w:r>
            <w:r w:rsidRPr="00EC5F4F">
              <w:rPr>
                <w:rFonts w:ascii="Arial Narrow" w:hAnsi="Arial Narrow"/>
                <w:color w:val="000000"/>
                <w:w w:val="24"/>
                <w:sz w:val="20"/>
                <w:szCs w:val="20"/>
                <w:shd w:val="solid" w:color="000000" w:fill="000000"/>
                <w:fitText w:val="109" w:id="-662991856"/>
                <w14:textFill>
                  <w14:solidFill>
                    <w14:srgbClr w14:val="000000">
                      <w14:alpha w14:val="100000"/>
                    </w14:srgbClr>
                  </w14:solidFill>
                </w14:textFill>
              </w:rPr>
              <w:t>|</w:t>
            </w:r>
            <w:r w:rsidRPr="00EC5F4F">
              <w:rPr>
                <w:rFonts w:ascii="Arial Narrow" w:hAnsi="Arial Narrow" w:hint="eastAsia"/>
                <w:color w:val="000000"/>
                <w:spacing w:val="5"/>
                <w:w w:val="24"/>
                <w:sz w:val="20"/>
                <w:szCs w:val="20"/>
                <w:shd w:val="solid" w:color="000000" w:fill="000000"/>
                <w:fitText w:val="109" w:id="-662991856"/>
                <w14:textFill>
                  <w14:solidFill>
                    <w14:srgbClr w14:val="000000">
                      <w14:alpha w14:val="100000"/>
                    </w14:srgbClr>
                  </w14:solidFill>
                </w14:textFill>
              </w:rPr>
              <w:t xml:space="preserve">　</w:t>
            </w:r>
            <w:r w:rsidR="004D49B5">
              <w:rPr>
                <w:rFonts w:ascii="Arial Narrow" w:hAnsi="Arial Narrow"/>
                <w:sz w:val="20"/>
                <w:szCs w:val="20"/>
              </w:rPr>
              <w:t xml:space="preserve"> </w:t>
            </w:r>
            <w:r w:rsidR="004D49B5">
              <w:rPr>
                <w:rFonts w:ascii="Arial Narrow" w:hAnsi="Arial Narrow"/>
                <w:sz w:val="20"/>
                <w:szCs w:val="20"/>
                <w:vertAlign w:val="superscript"/>
              </w:rPr>
              <w:t>1</w:t>
            </w:r>
          </w:p>
        </w:tc>
        <w:tc>
          <w:tcPr>
            <w:tcW w:w="1039" w:type="dxa"/>
            <w:vAlign w:val="center"/>
          </w:tcPr>
          <w:p w14:paraId="59166DD4" w14:textId="640133BA" w:rsidR="00633128" w:rsidRPr="00D16F9D" w:rsidRDefault="00EC5F4F" w:rsidP="00633128">
            <w:pPr>
              <w:jc w:val="center"/>
              <w:rPr>
                <w:rFonts w:ascii="Arial Narrow" w:hAnsi="Arial Narrow"/>
                <w:sz w:val="20"/>
                <w:szCs w:val="20"/>
              </w:rPr>
            </w:pPr>
            <w:r w:rsidRPr="00EC5F4F">
              <w:rPr>
                <w:rFonts w:ascii="Arial Narrow" w:hAnsi="Arial Narrow" w:hint="eastAsia"/>
                <w:color w:val="000000"/>
                <w:w w:val="24"/>
                <w:sz w:val="20"/>
                <w:szCs w:val="20"/>
                <w:shd w:val="solid" w:color="000000" w:fill="000000"/>
                <w:fitText w:val="109" w:id="-662991872"/>
                <w14:textFill>
                  <w14:solidFill>
                    <w14:srgbClr w14:val="000000">
                      <w14:alpha w14:val="100000"/>
                    </w14:srgbClr>
                  </w14:solidFill>
                </w14:textFill>
              </w:rPr>
              <w:t xml:space="preserve">　</w:t>
            </w:r>
            <w:r w:rsidRPr="00EC5F4F">
              <w:rPr>
                <w:rFonts w:ascii="Arial Narrow" w:hAnsi="Arial Narrow"/>
                <w:color w:val="000000"/>
                <w:w w:val="24"/>
                <w:sz w:val="20"/>
                <w:szCs w:val="20"/>
                <w:shd w:val="solid" w:color="000000" w:fill="000000"/>
                <w:fitText w:val="109" w:id="-662991872"/>
                <w14:textFill>
                  <w14:solidFill>
                    <w14:srgbClr w14:val="000000">
                      <w14:alpha w14:val="100000"/>
                    </w14:srgbClr>
                  </w14:solidFill>
                </w14:textFill>
              </w:rPr>
              <w:t>|</w:t>
            </w:r>
            <w:r w:rsidRPr="00EC5F4F">
              <w:rPr>
                <w:rFonts w:ascii="Arial Narrow" w:hAnsi="Arial Narrow" w:hint="eastAsia"/>
                <w:color w:val="000000"/>
                <w:spacing w:val="5"/>
                <w:w w:val="24"/>
                <w:sz w:val="20"/>
                <w:szCs w:val="20"/>
                <w:shd w:val="solid" w:color="000000" w:fill="000000"/>
                <w:fitText w:val="109" w:id="-662991872"/>
                <w14:textFill>
                  <w14:solidFill>
                    <w14:srgbClr w14:val="000000">
                      <w14:alpha w14:val="100000"/>
                    </w14:srgbClr>
                  </w14:solidFill>
                </w14:textFill>
              </w:rPr>
              <w:t xml:space="preserve">　</w:t>
            </w:r>
            <w:r w:rsidR="004D49B5">
              <w:rPr>
                <w:rFonts w:ascii="Arial Narrow" w:hAnsi="Arial Narrow"/>
                <w:sz w:val="20"/>
                <w:szCs w:val="20"/>
              </w:rPr>
              <w:t xml:space="preserve"> </w:t>
            </w:r>
            <w:r w:rsidR="004D49B5">
              <w:rPr>
                <w:rFonts w:ascii="Arial Narrow" w:hAnsi="Arial Narrow"/>
                <w:sz w:val="20"/>
                <w:szCs w:val="20"/>
                <w:vertAlign w:val="superscript"/>
              </w:rPr>
              <w:t>1</w:t>
            </w:r>
          </w:p>
        </w:tc>
        <w:tc>
          <w:tcPr>
            <w:tcW w:w="1040" w:type="dxa"/>
            <w:vAlign w:val="center"/>
          </w:tcPr>
          <w:p w14:paraId="4C8048A3" w14:textId="7BEB4D00" w:rsidR="00633128" w:rsidRPr="00D16F9D" w:rsidRDefault="00EC5F4F" w:rsidP="00633128">
            <w:pPr>
              <w:jc w:val="center"/>
              <w:rPr>
                <w:rFonts w:ascii="Arial Narrow" w:hAnsi="Arial Narrow"/>
                <w:sz w:val="20"/>
                <w:szCs w:val="20"/>
              </w:rPr>
            </w:pPr>
            <w:r w:rsidRPr="00EC5F4F">
              <w:rPr>
                <w:rFonts w:ascii="Arial Narrow" w:hAnsi="Arial Narrow" w:hint="eastAsia"/>
                <w:color w:val="000000"/>
                <w:w w:val="24"/>
                <w:sz w:val="20"/>
                <w:szCs w:val="20"/>
                <w:shd w:val="solid" w:color="000000" w:fill="000000"/>
                <w:fitText w:val="110" w:id="-662991871"/>
                <w14:textFill>
                  <w14:solidFill>
                    <w14:srgbClr w14:val="000000">
                      <w14:alpha w14:val="100000"/>
                    </w14:srgbClr>
                  </w14:solidFill>
                </w14:textFill>
              </w:rPr>
              <w:t xml:space="preserve">　</w:t>
            </w:r>
            <w:r w:rsidRPr="00EC5F4F">
              <w:rPr>
                <w:rFonts w:ascii="Arial Narrow" w:hAnsi="Arial Narrow"/>
                <w:color w:val="000000"/>
                <w:w w:val="24"/>
                <w:sz w:val="20"/>
                <w:szCs w:val="20"/>
                <w:shd w:val="solid" w:color="000000" w:fill="000000"/>
                <w:fitText w:val="110" w:id="-662991871"/>
                <w14:textFill>
                  <w14:solidFill>
                    <w14:srgbClr w14:val="000000">
                      <w14:alpha w14:val="100000"/>
                    </w14:srgbClr>
                  </w14:solidFill>
                </w14:textFill>
              </w:rPr>
              <w:t>|</w:t>
            </w:r>
            <w:r w:rsidRPr="00EC5F4F">
              <w:rPr>
                <w:rFonts w:ascii="Arial Narrow" w:hAnsi="Arial Narrow" w:hint="eastAsia"/>
                <w:color w:val="000000"/>
                <w:spacing w:val="6"/>
                <w:w w:val="24"/>
                <w:sz w:val="20"/>
                <w:szCs w:val="20"/>
                <w:shd w:val="solid" w:color="000000" w:fill="000000"/>
                <w:fitText w:val="110" w:id="-662991871"/>
                <w14:textFill>
                  <w14:solidFill>
                    <w14:srgbClr w14:val="000000">
                      <w14:alpha w14:val="100000"/>
                    </w14:srgbClr>
                  </w14:solidFill>
                </w14:textFill>
              </w:rPr>
              <w:t xml:space="preserve">　</w:t>
            </w:r>
            <w:r w:rsidR="004D49B5">
              <w:rPr>
                <w:rFonts w:ascii="Arial Narrow" w:hAnsi="Arial Narrow"/>
                <w:sz w:val="20"/>
                <w:szCs w:val="20"/>
              </w:rPr>
              <w:t xml:space="preserve"> </w:t>
            </w:r>
            <w:r w:rsidR="004D49B5">
              <w:rPr>
                <w:rFonts w:ascii="Arial Narrow" w:hAnsi="Arial Narrow"/>
                <w:sz w:val="20"/>
                <w:szCs w:val="20"/>
                <w:vertAlign w:val="superscript"/>
              </w:rPr>
              <w:t>1</w:t>
            </w:r>
          </w:p>
        </w:tc>
        <w:tc>
          <w:tcPr>
            <w:tcW w:w="1039" w:type="dxa"/>
            <w:vAlign w:val="center"/>
          </w:tcPr>
          <w:p w14:paraId="706F8142" w14:textId="6268B19D" w:rsidR="00633128" w:rsidRPr="00D16F9D" w:rsidRDefault="00EC5F4F" w:rsidP="00633128">
            <w:pPr>
              <w:jc w:val="center"/>
              <w:rPr>
                <w:rFonts w:ascii="Arial Narrow" w:hAnsi="Arial Narrow"/>
                <w:sz w:val="20"/>
                <w:szCs w:val="20"/>
              </w:rPr>
            </w:pPr>
            <w:r w:rsidRPr="00EC5F4F">
              <w:rPr>
                <w:rFonts w:ascii="Arial Narrow" w:hAnsi="Arial Narrow" w:hint="eastAsia"/>
                <w:color w:val="000000"/>
                <w:w w:val="24"/>
                <w:sz w:val="20"/>
                <w:szCs w:val="20"/>
                <w:shd w:val="solid" w:color="000000" w:fill="000000"/>
                <w:fitText w:val="109" w:id="-662991870"/>
                <w14:textFill>
                  <w14:solidFill>
                    <w14:srgbClr w14:val="000000">
                      <w14:alpha w14:val="100000"/>
                    </w14:srgbClr>
                  </w14:solidFill>
                </w14:textFill>
              </w:rPr>
              <w:t xml:space="preserve">　</w:t>
            </w:r>
            <w:r w:rsidRPr="00EC5F4F">
              <w:rPr>
                <w:rFonts w:ascii="Arial Narrow" w:hAnsi="Arial Narrow"/>
                <w:color w:val="000000"/>
                <w:w w:val="24"/>
                <w:sz w:val="20"/>
                <w:szCs w:val="20"/>
                <w:shd w:val="solid" w:color="000000" w:fill="000000"/>
                <w:fitText w:val="109" w:id="-662991870"/>
                <w14:textFill>
                  <w14:solidFill>
                    <w14:srgbClr w14:val="000000">
                      <w14:alpha w14:val="100000"/>
                    </w14:srgbClr>
                  </w14:solidFill>
                </w14:textFill>
              </w:rPr>
              <w:t>|</w:t>
            </w:r>
            <w:r w:rsidRPr="00EC5F4F">
              <w:rPr>
                <w:rFonts w:ascii="Arial Narrow" w:hAnsi="Arial Narrow" w:hint="eastAsia"/>
                <w:color w:val="000000"/>
                <w:spacing w:val="5"/>
                <w:w w:val="24"/>
                <w:sz w:val="20"/>
                <w:szCs w:val="20"/>
                <w:shd w:val="solid" w:color="000000" w:fill="000000"/>
                <w:fitText w:val="109" w:id="-662991870"/>
                <w14:textFill>
                  <w14:solidFill>
                    <w14:srgbClr w14:val="000000">
                      <w14:alpha w14:val="100000"/>
                    </w14:srgbClr>
                  </w14:solidFill>
                </w14:textFill>
              </w:rPr>
              <w:t xml:space="preserve">　</w:t>
            </w:r>
            <w:r w:rsidR="004D49B5">
              <w:rPr>
                <w:rFonts w:ascii="Arial Narrow" w:hAnsi="Arial Narrow"/>
                <w:sz w:val="20"/>
                <w:szCs w:val="20"/>
              </w:rPr>
              <w:t xml:space="preserve"> </w:t>
            </w:r>
            <w:r w:rsidR="004D49B5">
              <w:rPr>
                <w:rFonts w:ascii="Arial Narrow" w:hAnsi="Arial Narrow"/>
                <w:sz w:val="20"/>
                <w:szCs w:val="20"/>
                <w:vertAlign w:val="superscript"/>
              </w:rPr>
              <w:t>1</w:t>
            </w:r>
          </w:p>
        </w:tc>
        <w:tc>
          <w:tcPr>
            <w:tcW w:w="1040" w:type="dxa"/>
            <w:vAlign w:val="center"/>
          </w:tcPr>
          <w:p w14:paraId="00BEBE56" w14:textId="05B55DAE" w:rsidR="00633128" w:rsidRPr="00D16F9D" w:rsidRDefault="00EC5F4F" w:rsidP="00633128">
            <w:pPr>
              <w:jc w:val="center"/>
              <w:rPr>
                <w:rFonts w:ascii="Arial Narrow" w:hAnsi="Arial Narrow"/>
                <w:sz w:val="20"/>
                <w:szCs w:val="20"/>
              </w:rPr>
            </w:pPr>
            <w:r w:rsidRPr="00EC5F4F">
              <w:rPr>
                <w:rFonts w:ascii="Arial Narrow" w:hAnsi="Arial Narrow" w:hint="eastAsia"/>
                <w:color w:val="000000"/>
                <w:w w:val="24"/>
                <w:sz w:val="20"/>
                <w:szCs w:val="20"/>
                <w:shd w:val="solid" w:color="000000" w:fill="000000"/>
                <w:fitText w:val="109" w:id="-662991869"/>
                <w14:textFill>
                  <w14:solidFill>
                    <w14:srgbClr w14:val="000000">
                      <w14:alpha w14:val="100000"/>
                    </w14:srgbClr>
                  </w14:solidFill>
                </w14:textFill>
              </w:rPr>
              <w:t xml:space="preserve">　</w:t>
            </w:r>
            <w:r w:rsidRPr="00EC5F4F">
              <w:rPr>
                <w:rFonts w:ascii="Arial Narrow" w:hAnsi="Arial Narrow"/>
                <w:color w:val="000000"/>
                <w:w w:val="24"/>
                <w:sz w:val="20"/>
                <w:szCs w:val="20"/>
                <w:shd w:val="solid" w:color="000000" w:fill="000000"/>
                <w:fitText w:val="109" w:id="-662991869"/>
                <w14:textFill>
                  <w14:solidFill>
                    <w14:srgbClr w14:val="000000">
                      <w14:alpha w14:val="100000"/>
                    </w14:srgbClr>
                  </w14:solidFill>
                </w14:textFill>
              </w:rPr>
              <w:t>|</w:t>
            </w:r>
            <w:r w:rsidRPr="00EC5F4F">
              <w:rPr>
                <w:rFonts w:ascii="Arial Narrow" w:hAnsi="Arial Narrow" w:hint="eastAsia"/>
                <w:color w:val="000000"/>
                <w:spacing w:val="5"/>
                <w:w w:val="24"/>
                <w:sz w:val="20"/>
                <w:szCs w:val="20"/>
                <w:shd w:val="solid" w:color="000000" w:fill="000000"/>
                <w:fitText w:val="109" w:id="-662991869"/>
                <w14:textFill>
                  <w14:solidFill>
                    <w14:srgbClr w14:val="000000">
                      <w14:alpha w14:val="100000"/>
                    </w14:srgbClr>
                  </w14:solidFill>
                </w14:textFill>
              </w:rPr>
              <w:t xml:space="preserve">　</w:t>
            </w:r>
            <w:r w:rsidR="004D49B5">
              <w:rPr>
                <w:rFonts w:ascii="Arial Narrow" w:hAnsi="Arial Narrow"/>
                <w:sz w:val="20"/>
                <w:szCs w:val="20"/>
              </w:rPr>
              <w:t xml:space="preserve"> </w:t>
            </w:r>
            <w:r w:rsidR="004D49B5">
              <w:rPr>
                <w:rFonts w:ascii="Arial Narrow" w:hAnsi="Arial Narrow"/>
                <w:sz w:val="20"/>
                <w:szCs w:val="20"/>
                <w:vertAlign w:val="superscript"/>
              </w:rPr>
              <w:t>1</w:t>
            </w:r>
          </w:p>
        </w:tc>
      </w:tr>
      <w:tr w:rsidR="00633128" w:rsidRPr="00D16F9D" w14:paraId="7250DD07" w14:textId="77777777" w:rsidTr="002B48FE">
        <w:tc>
          <w:tcPr>
            <w:tcW w:w="2689" w:type="dxa"/>
            <w:vAlign w:val="center"/>
          </w:tcPr>
          <w:p w14:paraId="691A5804" w14:textId="39DFF431" w:rsidR="00633128" w:rsidRPr="00D16F9D" w:rsidRDefault="00633128" w:rsidP="00CC521B">
            <w:pPr>
              <w:pStyle w:val="TableText0"/>
            </w:pPr>
            <w:r w:rsidRPr="28D6B4D5">
              <w:t xml:space="preserve">Total pMMR treated with DOS </w:t>
            </w:r>
          </w:p>
        </w:tc>
        <w:tc>
          <w:tcPr>
            <w:tcW w:w="1180" w:type="dxa"/>
            <w:vAlign w:val="center"/>
          </w:tcPr>
          <w:p w14:paraId="32AF7F30" w14:textId="68C70D9C" w:rsidR="00633128" w:rsidRPr="00D16F9D" w:rsidRDefault="00EC5F4F" w:rsidP="00633128">
            <w:pPr>
              <w:jc w:val="center"/>
              <w:rPr>
                <w:rFonts w:ascii="Arial Narrow" w:hAnsi="Arial Narrow"/>
                <w:sz w:val="20"/>
                <w:szCs w:val="20"/>
              </w:rPr>
            </w:pPr>
            <w:r w:rsidRPr="00EC5F4F">
              <w:rPr>
                <w:rFonts w:ascii="Arial Narrow" w:hAnsi="Arial Narrow" w:hint="eastAsia"/>
                <w:color w:val="000000"/>
                <w:w w:val="15"/>
                <w:sz w:val="20"/>
                <w:szCs w:val="20"/>
                <w:shd w:val="solid" w:color="000000" w:fill="000000"/>
                <w:fitText w:val="33" w:id="-662991868"/>
                <w14:textFill>
                  <w14:solidFill>
                    <w14:srgbClr w14:val="000000">
                      <w14:alpha w14:val="100000"/>
                    </w14:srgbClr>
                  </w14:solidFill>
                </w14:textFill>
              </w:rPr>
              <w:t xml:space="preserve">　</w:t>
            </w:r>
            <w:r w:rsidRPr="00EC5F4F">
              <w:rPr>
                <w:rFonts w:ascii="Arial Narrow" w:hAnsi="Arial Narrow"/>
                <w:color w:val="000000"/>
                <w:w w:val="15"/>
                <w:sz w:val="20"/>
                <w:szCs w:val="20"/>
                <w:shd w:val="solid" w:color="000000" w:fill="000000"/>
                <w:fitText w:val="33" w:id="-662991868"/>
                <w14:textFill>
                  <w14:solidFill>
                    <w14:srgbClr w14:val="000000">
                      <w14:alpha w14:val="100000"/>
                    </w14:srgbClr>
                  </w14:solidFill>
                </w14:textFill>
              </w:rPr>
              <w:t>|</w:t>
            </w:r>
            <w:r w:rsidRPr="00EC5F4F">
              <w:rPr>
                <w:rFonts w:ascii="Arial Narrow" w:hAnsi="Arial Narrow" w:hint="eastAsia"/>
                <w:color w:val="000000"/>
                <w:spacing w:val="-32"/>
                <w:w w:val="15"/>
                <w:sz w:val="20"/>
                <w:szCs w:val="20"/>
                <w:shd w:val="solid" w:color="000000" w:fill="000000"/>
                <w:fitText w:val="33" w:id="-662991868"/>
                <w14:textFill>
                  <w14:solidFill>
                    <w14:srgbClr w14:val="000000">
                      <w14:alpha w14:val="100000"/>
                    </w14:srgbClr>
                  </w14:solidFill>
                </w14:textFill>
              </w:rPr>
              <w:t xml:space="preserve">　</w:t>
            </w:r>
            <w:r w:rsidR="00924445">
              <w:rPr>
                <w:rFonts w:ascii="Arial Narrow" w:hAnsi="Arial Narrow"/>
                <w:sz w:val="20"/>
                <w:szCs w:val="20"/>
              </w:rPr>
              <w:t xml:space="preserve"> </w:t>
            </w:r>
            <w:r w:rsidR="00924445">
              <w:rPr>
                <w:rFonts w:ascii="Arial Narrow" w:hAnsi="Arial Narrow"/>
                <w:sz w:val="20"/>
                <w:szCs w:val="20"/>
                <w:vertAlign w:val="superscript"/>
              </w:rPr>
              <w:t>2</w:t>
            </w:r>
          </w:p>
        </w:tc>
        <w:tc>
          <w:tcPr>
            <w:tcW w:w="1040" w:type="dxa"/>
            <w:vAlign w:val="center"/>
          </w:tcPr>
          <w:p w14:paraId="11AF1B9F" w14:textId="00BBB5E0" w:rsidR="00633128" w:rsidRPr="00D16F9D" w:rsidRDefault="00EC5F4F" w:rsidP="00633128">
            <w:pPr>
              <w:jc w:val="center"/>
              <w:rPr>
                <w:rFonts w:ascii="Arial Narrow" w:hAnsi="Arial Narrow"/>
                <w:sz w:val="20"/>
                <w:szCs w:val="20"/>
              </w:rPr>
            </w:pPr>
            <w:r w:rsidRPr="00EC5F4F">
              <w:rPr>
                <w:rFonts w:ascii="Arial Narrow" w:hAnsi="Arial Narrow" w:hint="eastAsia"/>
                <w:color w:val="000000"/>
                <w:w w:val="24"/>
                <w:sz w:val="20"/>
                <w:szCs w:val="20"/>
                <w:shd w:val="solid" w:color="000000" w:fill="000000"/>
                <w:fitText w:val="109" w:id="-662991867"/>
                <w14:textFill>
                  <w14:solidFill>
                    <w14:srgbClr w14:val="000000">
                      <w14:alpha w14:val="100000"/>
                    </w14:srgbClr>
                  </w14:solidFill>
                </w14:textFill>
              </w:rPr>
              <w:t xml:space="preserve">　</w:t>
            </w:r>
            <w:r w:rsidRPr="00EC5F4F">
              <w:rPr>
                <w:rFonts w:ascii="Arial Narrow" w:hAnsi="Arial Narrow"/>
                <w:color w:val="000000"/>
                <w:w w:val="24"/>
                <w:sz w:val="20"/>
                <w:szCs w:val="20"/>
                <w:shd w:val="solid" w:color="000000" w:fill="000000"/>
                <w:fitText w:val="109" w:id="-662991867"/>
                <w14:textFill>
                  <w14:solidFill>
                    <w14:srgbClr w14:val="000000">
                      <w14:alpha w14:val="100000"/>
                    </w14:srgbClr>
                  </w14:solidFill>
                </w14:textFill>
              </w:rPr>
              <w:t>|</w:t>
            </w:r>
            <w:r w:rsidRPr="00EC5F4F">
              <w:rPr>
                <w:rFonts w:ascii="Arial Narrow" w:hAnsi="Arial Narrow" w:hint="eastAsia"/>
                <w:color w:val="000000"/>
                <w:spacing w:val="5"/>
                <w:w w:val="24"/>
                <w:sz w:val="20"/>
                <w:szCs w:val="20"/>
                <w:shd w:val="solid" w:color="000000" w:fill="000000"/>
                <w:fitText w:val="109" w:id="-662991867"/>
                <w14:textFill>
                  <w14:solidFill>
                    <w14:srgbClr w14:val="000000">
                      <w14:alpha w14:val="100000"/>
                    </w14:srgbClr>
                  </w14:solidFill>
                </w14:textFill>
              </w:rPr>
              <w:t xml:space="preserve">　</w:t>
            </w:r>
            <w:r w:rsidR="004D49B5">
              <w:rPr>
                <w:rFonts w:ascii="Arial Narrow" w:hAnsi="Arial Narrow"/>
                <w:sz w:val="20"/>
                <w:szCs w:val="20"/>
              </w:rPr>
              <w:t xml:space="preserve"> </w:t>
            </w:r>
            <w:r w:rsidR="004D49B5">
              <w:rPr>
                <w:rFonts w:ascii="Arial Narrow" w:hAnsi="Arial Narrow"/>
                <w:sz w:val="20"/>
                <w:szCs w:val="20"/>
                <w:vertAlign w:val="superscript"/>
              </w:rPr>
              <w:t>1</w:t>
            </w:r>
          </w:p>
        </w:tc>
        <w:tc>
          <w:tcPr>
            <w:tcW w:w="1039" w:type="dxa"/>
            <w:vAlign w:val="center"/>
          </w:tcPr>
          <w:p w14:paraId="05C36BAC" w14:textId="733694D1" w:rsidR="00633128" w:rsidRPr="00D16F9D" w:rsidRDefault="00EC5F4F" w:rsidP="00633128">
            <w:pPr>
              <w:jc w:val="center"/>
              <w:rPr>
                <w:rFonts w:ascii="Arial Narrow" w:hAnsi="Arial Narrow"/>
                <w:sz w:val="20"/>
                <w:szCs w:val="20"/>
              </w:rPr>
            </w:pPr>
            <w:r w:rsidRPr="00EC5F4F">
              <w:rPr>
                <w:rFonts w:ascii="Arial Narrow" w:hAnsi="Arial Narrow" w:hint="eastAsia"/>
                <w:color w:val="000000"/>
                <w:w w:val="24"/>
                <w:sz w:val="20"/>
                <w:szCs w:val="20"/>
                <w:shd w:val="solid" w:color="000000" w:fill="000000"/>
                <w:fitText w:val="109" w:id="-662991866"/>
                <w14:textFill>
                  <w14:solidFill>
                    <w14:srgbClr w14:val="000000">
                      <w14:alpha w14:val="100000"/>
                    </w14:srgbClr>
                  </w14:solidFill>
                </w14:textFill>
              </w:rPr>
              <w:t xml:space="preserve">　</w:t>
            </w:r>
            <w:r w:rsidRPr="00EC5F4F">
              <w:rPr>
                <w:rFonts w:ascii="Arial Narrow" w:hAnsi="Arial Narrow"/>
                <w:color w:val="000000"/>
                <w:w w:val="24"/>
                <w:sz w:val="20"/>
                <w:szCs w:val="20"/>
                <w:shd w:val="solid" w:color="000000" w:fill="000000"/>
                <w:fitText w:val="109" w:id="-662991866"/>
                <w14:textFill>
                  <w14:solidFill>
                    <w14:srgbClr w14:val="000000">
                      <w14:alpha w14:val="100000"/>
                    </w14:srgbClr>
                  </w14:solidFill>
                </w14:textFill>
              </w:rPr>
              <w:t>|</w:t>
            </w:r>
            <w:r w:rsidRPr="00EC5F4F">
              <w:rPr>
                <w:rFonts w:ascii="Arial Narrow" w:hAnsi="Arial Narrow" w:hint="eastAsia"/>
                <w:color w:val="000000"/>
                <w:spacing w:val="5"/>
                <w:w w:val="24"/>
                <w:sz w:val="20"/>
                <w:szCs w:val="20"/>
                <w:shd w:val="solid" w:color="000000" w:fill="000000"/>
                <w:fitText w:val="109" w:id="-662991866"/>
                <w14:textFill>
                  <w14:solidFill>
                    <w14:srgbClr w14:val="000000">
                      <w14:alpha w14:val="100000"/>
                    </w14:srgbClr>
                  </w14:solidFill>
                </w14:textFill>
              </w:rPr>
              <w:t xml:space="preserve">　</w:t>
            </w:r>
            <w:r w:rsidR="00924445">
              <w:rPr>
                <w:rFonts w:ascii="Arial Narrow" w:hAnsi="Arial Narrow"/>
                <w:sz w:val="20"/>
                <w:szCs w:val="20"/>
              </w:rPr>
              <w:t xml:space="preserve"> </w:t>
            </w:r>
            <w:r w:rsidR="00924445">
              <w:rPr>
                <w:rFonts w:ascii="Arial Narrow" w:hAnsi="Arial Narrow"/>
                <w:sz w:val="20"/>
                <w:szCs w:val="20"/>
                <w:vertAlign w:val="superscript"/>
              </w:rPr>
              <w:t>2</w:t>
            </w:r>
          </w:p>
        </w:tc>
        <w:tc>
          <w:tcPr>
            <w:tcW w:w="1040" w:type="dxa"/>
            <w:vAlign w:val="center"/>
          </w:tcPr>
          <w:p w14:paraId="35064ED9" w14:textId="6FC76B68" w:rsidR="00633128" w:rsidRPr="00D16F9D" w:rsidRDefault="00EC5F4F" w:rsidP="00633128">
            <w:pPr>
              <w:jc w:val="center"/>
              <w:rPr>
                <w:rFonts w:ascii="Arial Narrow" w:hAnsi="Arial Narrow"/>
                <w:sz w:val="20"/>
                <w:szCs w:val="20"/>
              </w:rPr>
            </w:pPr>
            <w:r w:rsidRPr="00EC5F4F">
              <w:rPr>
                <w:rFonts w:ascii="Arial Narrow" w:hAnsi="Arial Narrow" w:hint="eastAsia"/>
                <w:color w:val="000000"/>
                <w:w w:val="24"/>
                <w:sz w:val="20"/>
                <w:szCs w:val="20"/>
                <w:shd w:val="solid" w:color="000000" w:fill="000000"/>
                <w:fitText w:val="110" w:id="-662991865"/>
                <w14:textFill>
                  <w14:solidFill>
                    <w14:srgbClr w14:val="000000">
                      <w14:alpha w14:val="100000"/>
                    </w14:srgbClr>
                  </w14:solidFill>
                </w14:textFill>
              </w:rPr>
              <w:t xml:space="preserve">　</w:t>
            </w:r>
            <w:r w:rsidRPr="00EC5F4F">
              <w:rPr>
                <w:rFonts w:ascii="Arial Narrow" w:hAnsi="Arial Narrow"/>
                <w:color w:val="000000"/>
                <w:w w:val="24"/>
                <w:sz w:val="20"/>
                <w:szCs w:val="20"/>
                <w:shd w:val="solid" w:color="000000" w:fill="000000"/>
                <w:fitText w:val="110" w:id="-662991865"/>
                <w14:textFill>
                  <w14:solidFill>
                    <w14:srgbClr w14:val="000000">
                      <w14:alpha w14:val="100000"/>
                    </w14:srgbClr>
                  </w14:solidFill>
                </w14:textFill>
              </w:rPr>
              <w:t>|</w:t>
            </w:r>
            <w:r w:rsidRPr="00EC5F4F">
              <w:rPr>
                <w:rFonts w:ascii="Arial Narrow" w:hAnsi="Arial Narrow" w:hint="eastAsia"/>
                <w:color w:val="000000"/>
                <w:spacing w:val="6"/>
                <w:w w:val="24"/>
                <w:sz w:val="20"/>
                <w:szCs w:val="20"/>
                <w:shd w:val="solid" w:color="000000" w:fill="000000"/>
                <w:fitText w:val="110" w:id="-662991865"/>
                <w14:textFill>
                  <w14:solidFill>
                    <w14:srgbClr w14:val="000000">
                      <w14:alpha w14:val="100000"/>
                    </w14:srgbClr>
                  </w14:solidFill>
                </w14:textFill>
              </w:rPr>
              <w:t xml:space="preserve">　</w:t>
            </w:r>
            <w:r w:rsidR="00924445">
              <w:rPr>
                <w:rFonts w:ascii="Arial Narrow" w:hAnsi="Arial Narrow"/>
                <w:sz w:val="20"/>
                <w:szCs w:val="20"/>
              </w:rPr>
              <w:t xml:space="preserve"> </w:t>
            </w:r>
            <w:r w:rsidR="00924445">
              <w:rPr>
                <w:rFonts w:ascii="Arial Narrow" w:hAnsi="Arial Narrow"/>
                <w:sz w:val="20"/>
                <w:szCs w:val="20"/>
                <w:vertAlign w:val="superscript"/>
              </w:rPr>
              <w:t>2</w:t>
            </w:r>
          </w:p>
        </w:tc>
        <w:tc>
          <w:tcPr>
            <w:tcW w:w="1039" w:type="dxa"/>
            <w:vAlign w:val="center"/>
          </w:tcPr>
          <w:p w14:paraId="4E0B987F" w14:textId="5581B614" w:rsidR="00633128" w:rsidRPr="00D16F9D" w:rsidRDefault="00EC5F4F" w:rsidP="00633128">
            <w:pPr>
              <w:jc w:val="center"/>
              <w:rPr>
                <w:rFonts w:ascii="Arial Narrow" w:hAnsi="Arial Narrow"/>
                <w:sz w:val="20"/>
                <w:szCs w:val="20"/>
              </w:rPr>
            </w:pPr>
            <w:r w:rsidRPr="00EC5F4F">
              <w:rPr>
                <w:rFonts w:ascii="Arial Narrow" w:hAnsi="Arial Narrow" w:hint="eastAsia"/>
                <w:color w:val="000000"/>
                <w:w w:val="24"/>
                <w:sz w:val="20"/>
                <w:szCs w:val="20"/>
                <w:shd w:val="solid" w:color="000000" w:fill="000000"/>
                <w:fitText w:val="109" w:id="-662991864"/>
                <w14:textFill>
                  <w14:solidFill>
                    <w14:srgbClr w14:val="000000">
                      <w14:alpha w14:val="100000"/>
                    </w14:srgbClr>
                  </w14:solidFill>
                </w14:textFill>
              </w:rPr>
              <w:t xml:space="preserve">　</w:t>
            </w:r>
            <w:r w:rsidRPr="00EC5F4F">
              <w:rPr>
                <w:rFonts w:ascii="Arial Narrow" w:hAnsi="Arial Narrow"/>
                <w:color w:val="000000"/>
                <w:w w:val="24"/>
                <w:sz w:val="20"/>
                <w:szCs w:val="20"/>
                <w:shd w:val="solid" w:color="000000" w:fill="000000"/>
                <w:fitText w:val="109" w:id="-662991864"/>
                <w14:textFill>
                  <w14:solidFill>
                    <w14:srgbClr w14:val="000000">
                      <w14:alpha w14:val="100000"/>
                    </w14:srgbClr>
                  </w14:solidFill>
                </w14:textFill>
              </w:rPr>
              <w:t>|</w:t>
            </w:r>
            <w:r w:rsidRPr="00EC5F4F">
              <w:rPr>
                <w:rFonts w:ascii="Arial Narrow" w:hAnsi="Arial Narrow" w:hint="eastAsia"/>
                <w:color w:val="000000"/>
                <w:spacing w:val="5"/>
                <w:w w:val="24"/>
                <w:sz w:val="20"/>
                <w:szCs w:val="20"/>
                <w:shd w:val="solid" w:color="000000" w:fill="000000"/>
                <w:fitText w:val="109" w:id="-662991864"/>
                <w14:textFill>
                  <w14:solidFill>
                    <w14:srgbClr w14:val="000000">
                      <w14:alpha w14:val="100000"/>
                    </w14:srgbClr>
                  </w14:solidFill>
                </w14:textFill>
              </w:rPr>
              <w:t xml:space="preserve">　</w:t>
            </w:r>
            <w:r w:rsidR="00924445">
              <w:rPr>
                <w:rFonts w:ascii="Arial Narrow" w:hAnsi="Arial Narrow"/>
                <w:sz w:val="20"/>
                <w:szCs w:val="20"/>
              </w:rPr>
              <w:t xml:space="preserve"> </w:t>
            </w:r>
            <w:r w:rsidR="00924445">
              <w:rPr>
                <w:rFonts w:ascii="Arial Narrow" w:hAnsi="Arial Narrow"/>
                <w:sz w:val="20"/>
                <w:szCs w:val="20"/>
                <w:vertAlign w:val="superscript"/>
              </w:rPr>
              <w:t>2</w:t>
            </w:r>
          </w:p>
        </w:tc>
        <w:tc>
          <w:tcPr>
            <w:tcW w:w="1040" w:type="dxa"/>
            <w:vAlign w:val="center"/>
          </w:tcPr>
          <w:p w14:paraId="2DE62CC9" w14:textId="3B19615C" w:rsidR="00633128" w:rsidRPr="00D16F9D" w:rsidRDefault="00EC5F4F" w:rsidP="00633128">
            <w:pPr>
              <w:jc w:val="center"/>
              <w:rPr>
                <w:rFonts w:ascii="Arial Narrow" w:hAnsi="Arial Narrow"/>
                <w:sz w:val="20"/>
                <w:szCs w:val="20"/>
              </w:rPr>
            </w:pPr>
            <w:r w:rsidRPr="00EC5F4F">
              <w:rPr>
                <w:rFonts w:ascii="Arial Narrow" w:hAnsi="Arial Narrow" w:hint="eastAsia"/>
                <w:color w:val="000000"/>
                <w:w w:val="24"/>
                <w:sz w:val="20"/>
                <w:szCs w:val="20"/>
                <w:shd w:val="solid" w:color="000000" w:fill="000000"/>
                <w:fitText w:val="109" w:id="-662991863"/>
                <w14:textFill>
                  <w14:solidFill>
                    <w14:srgbClr w14:val="000000">
                      <w14:alpha w14:val="100000"/>
                    </w14:srgbClr>
                  </w14:solidFill>
                </w14:textFill>
              </w:rPr>
              <w:t xml:space="preserve">　</w:t>
            </w:r>
            <w:r w:rsidRPr="00EC5F4F">
              <w:rPr>
                <w:rFonts w:ascii="Arial Narrow" w:hAnsi="Arial Narrow"/>
                <w:color w:val="000000"/>
                <w:w w:val="24"/>
                <w:sz w:val="20"/>
                <w:szCs w:val="20"/>
                <w:shd w:val="solid" w:color="000000" w:fill="000000"/>
                <w:fitText w:val="109" w:id="-662991863"/>
                <w14:textFill>
                  <w14:solidFill>
                    <w14:srgbClr w14:val="000000">
                      <w14:alpha w14:val="100000"/>
                    </w14:srgbClr>
                  </w14:solidFill>
                </w14:textFill>
              </w:rPr>
              <w:t>|</w:t>
            </w:r>
            <w:r w:rsidRPr="00EC5F4F">
              <w:rPr>
                <w:rFonts w:ascii="Arial Narrow" w:hAnsi="Arial Narrow" w:hint="eastAsia"/>
                <w:color w:val="000000"/>
                <w:spacing w:val="5"/>
                <w:w w:val="24"/>
                <w:sz w:val="20"/>
                <w:szCs w:val="20"/>
                <w:shd w:val="solid" w:color="000000" w:fill="000000"/>
                <w:fitText w:val="109" w:id="-662991863"/>
                <w14:textFill>
                  <w14:solidFill>
                    <w14:srgbClr w14:val="000000">
                      <w14:alpha w14:val="100000"/>
                    </w14:srgbClr>
                  </w14:solidFill>
                </w14:textFill>
              </w:rPr>
              <w:t xml:space="preserve">　</w:t>
            </w:r>
            <w:r w:rsidR="00924445">
              <w:rPr>
                <w:rFonts w:ascii="Arial Narrow" w:hAnsi="Arial Narrow"/>
                <w:sz w:val="20"/>
                <w:szCs w:val="20"/>
              </w:rPr>
              <w:t xml:space="preserve"> </w:t>
            </w:r>
            <w:r w:rsidR="00924445">
              <w:rPr>
                <w:rFonts w:ascii="Arial Narrow" w:hAnsi="Arial Narrow"/>
                <w:sz w:val="20"/>
                <w:szCs w:val="20"/>
                <w:vertAlign w:val="superscript"/>
              </w:rPr>
              <w:t>2</w:t>
            </w:r>
          </w:p>
        </w:tc>
      </w:tr>
      <w:tr w:rsidR="00633128" w:rsidRPr="00D16F9D" w14:paraId="3DA788C8" w14:textId="77777777" w:rsidTr="002B48FE">
        <w:tc>
          <w:tcPr>
            <w:tcW w:w="9067" w:type="dxa"/>
            <w:gridSpan w:val="7"/>
            <w:vAlign w:val="center"/>
          </w:tcPr>
          <w:p w14:paraId="76A1F100" w14:textId="77777777" w:rsidR="00633128" w:rsidRPr="00D16F9D" w:rsidRDefault="00633128" w:rsidP="00CC521B">
            <w:pPr>
              <w:pStyle w:val="TableText0"/>
            </w:pPr>
            <w:r w:rsidRPr="00D16F9D">
              <w:t>PBS/RPBS cost less co-pay</w:t>
            </w:r>
          </w:p>
        </w:tc>
      </w:tr>
      <w:tr w:rsidR="00633128" w:rsidRPr="00D16F9D" w14:paraId="2D920DEB" w14:textId="77777777" w:rsidTr="00086DC0">
        <w:tc>
          <w:tcPr>
            <w:tcW w:w="2689" w:type="dxa"/>
            <w:vAlign w:val="center"/>
          </w:tcPr>
          <w:p w14:paraId="5F373D31" w14:textId="77777777" w:rsidR="00633128" w:rsidRPr="00D16F9D" w:rsidRDefault="00633128" w:rsidP="00086DC0">
            <w:pPr>
              <w:pStyle w:val="TableText0"/>
            </w:pPr>
            <w:r w:rsidRPr="00D16F9D">
              <w:t>DOS total (pub)</w:t>
            </w:r>
          </w:p>
        </w:tc>
        <w:tc>
          <w:tcPr>
            <w:tcW w:w="1180" w:type="dxa"/>
            <w:tcBorders>
              <w:top w:val="single" w:sz="4" w:space="0" w:color="auto"/>
              <w:left w:val="nil"/>
              <w:bottom w:val="single" w:sz="4" w:space="0" w:color="auto"/>
              <w:right w:val="single" w:sz="4" w:space="0" w:color="auto"/>
            </w:tcBorders>
            <w:vAlign w:val="center"/>
          </w:tcPr>
          <w:p w14:paraId="65336727" w14:textId="29645A90" w:rsidR="00633128" w:rsidRPr="00924445" w:rsidRDefault="00633128" w:rsidP="00633128">
            <w:pPr>
              <w:jc w:val="center"/>
              <w:rPr>
                <w:rFonts w:ascii="Arial Narrow" w:hAnsi="Arial Narrow"/>
                <w:sz w:val="20"/>
                <w:szCs w:val="20"/>
                <w:vertAlign w:val="superscript"/>
              </w:rPr>
            </w:pPr>
            <w:r w:rsidRPr="00924445">
              <w:rPr>
                <w:rFonts w:ascii="Arial Narrow" w:hAnsi="Arial Narrow"/>
                <w:color w:val="000000"/>
                <w:sz w:val="20"/>
                <w:szCs w:val="20"/>
              </w:rPr>
              <w:t>$</w:t>
            </w:r>
            <w:r w:rsidR="00EC5F4F" w:rsidRPr="00EC5F4F">
              <w:rPr>
                <w:rFonts w:ascii="Arial Narrow" w:hAnsi="Arial Narrow" w:hint="eastAsia"/>
                <w:color w:val="000000"/>
                <w:w w:val="19"/>
                <w:sz w:val="20"/>
                <w:szCs w:val="20"/>
                <w:shd w:val="solid" w:color="000000" w:fill="000000"/>
                <w:fitText w:val="87" w:id="-662991862"/>
                <w14:textFill>
                  <w14:solidFill>
                    <w14:srgbClr w14:val="000000">
                      <w14:alpha w14:val="100000"/>
                    </w14:srgbClr>
                  </w14:solidFill>
                </w14:textFill>
              </w:rPr>
              <w:t xml:space="preserve">　</w:t>
            </w:r>
            <w:r w:rsidR="00EC5F4F" w:rsidRPr="00EC5F4F">
              <w:rPr>
                <w:rFonts w:ascii="Arial Narrow" w:hAnsi="Arial Narrow"/>
                <w:color w:val="000000"/>
                <w:w w:val="19"/>
                <w:sz w:val="20"/>
                <w:szCs w:val="20"/>
                <w:shd w:val="solid" w:color="000000" w:fill="000000"/>
                <w:fitText w:val="87" w:id="-662991862"/>
                <w14:textFill>
                  <w14:solidFill>
                    <w14:srgbClr w14:val="000000">
                      <w14:alpha w14:val="100000"/>
                    </w14:srgbClr>
                  </w14:solidFill>
                </w14:textFill>
              </w:rPr>
              <w:t>|</w:t>
            </w:r>
            <w:r w:rsidR="00EC5F4F" w:rsidRPr="00EC5F4F">
              <w:rPr>
                <w:rFonts w:ascii="Arial Narrow" w:hAnsi="Arial Narrow" w:hint="eastAsia"/>
                <w:color w:val="000000"/>
                <w:w w:val="19"/>
                <w:sz w:val="20"/>
                <w:szCs w:val="20"/>
                <w:shd w:val="solid" w:color="000000" w:fill="000000"/>
                <w:fitText w:val="87" w:id="-662991862"/>
                <w14:textFill>
                  <w14:solidFill>
                    <w14:srgbClr w14:val="000000">
                      <w14:alpha w14:val="100000"/>
                    </w14:srgbClr>
                  </w14:solidFill>
                </w14:textFill>
              </w:rPr>
              <w:t xml:space="preserve">　</w:t>
            </w:r>
            <w:r w:rsidR="00924445">
              <w:rPr>
                <w:rFonts w:ascii="Arial Narrow" w:hAnsi="Arial Narrow"/>
                <w:color w:val="000000"/>
                <w:sz w:val="20"/>
                <w:szCs w:val="20"/>
              </w:rPr>
              <w:t xml:space="preserve"> </w:t>
            </w:r>
            <w:r w:rsidR="00924445">
              <w:rPr>
                <w:rFonts w:ascii="Arial Narrow" w:hAnsi="Arial Narrow"/>
                <w:color w:val="000000"/>
                <w:sz w:val="20"/>
                <w:szCs w:val="20"/>
                <w:vertAlign w:val="superscript"/>
              </w:rPr>
              <w:t>3</w:t>
            </w:r>
          </w:p>
        </w:tc>
        <w:tc>
          <w:tcPr>
            <w:tcW w:w="1040" w:type="dxa"/>
            <w:tcBorders>
              <w:top w:val="single" w:sz="4" w:space="0" w:color="auto"/>
              <w:left w:val="single" w:sz="4" w:space="0" w:color="auto"/>
              <w:bottom w:val="single" w:sz="4" w:space="0" w:color="auto"/>
              <w:right w:val="single" w:sz="4" w:space="0" w:color="auto"/>
            </w:tcBorders>
            <w:vAlign w:val="center"/>
          </w:tcPr>
          <w:p w14:paraId="000921A8" w14:textId="016C8627" w:rsidR="00633128" w:rsidRPr="00924445" w:rsidRDefault="00633128" w:rsidP="00633128">
            <w:pPr>
              <w:jc w:val="center"/>
              <w:rPr>
                <w:rFonts w:ascii="Arial Narrow" w:hAnsi="Arial Narrow"/>
                <w:sz w:val="20"/>
                <w:szCs w:val="20"/>
              </w:rPr>
            </w:pPr>
            <w:r w:rsidRPr="00924445">
              <w:rPr>
                <w:rFonts w:ascii="Arial Narrow" w:hAnsi="Arial Narrow"/>
                <w:color w:val="000000"/>
                <w:sz w:val="20"/>
                <w:szCs w:val="20"/>
              </w:rPr>
              <w:t>$</w:t>
            </w:r>
            <w:r w:rsidR="00EC5F4F" w:rsidRPr="0032129B">
              <w:rPr>
                <w:rFonts w:ascii="Arial Narrow" w:hAnsi="Arial Narrow"/>
                <w:color w:val="000000"/>
                <w:spacing w:val="78"/>
                <w:sz w:val="20"/>
                <w:szCs w:val="20"/>
                <w:shd w:val="solid" w:color="000000" w:fill="000000"/>
                <w:fitText w:val="164" w:id="-662991861"/>
                <w14:textFill>
                  <w14:solidFill>
                    <w14:srgbClr w14:val="000000">
                      <w14:alpha w14:val="100000"/>
                    </w14:srgbClr>
                  </w14:solidFill>
                </w14:textFill>
              </w:rPr>
              <w:t>|</w:t>
            </w:r>
            <w:r w:rsidR="00EC5F4F" w:rsidRPr="0032129B">
              <w:rPr>
                <w:rFonts w:ascii="Arial Narrow" w:hAnsi="Arial Narrow"/>
                <w:color w:val="000000"/>
                <w:spacing w:val="1"/>
                <w:sz w:val="20"/>
                <w:szCs w:val="20"/>
                <w:shd w:val="solid" w:color="000000" w:fill="000000"/>
                <w:fitText w:val="164" w:id="-662991861"/>
                <w14:textFill>
                  <w14:solidFill>
                    <w14:srgbClr w14:val="000000">
                      <w14:alpha w14:val="100000"/>
                    </w14:srgbClr>
                  </w14:solidFill>
                </w14:textFill>
              </w:rPr>
              <w:t>|</w:t>
            </w:r>
            <w:r w:rsidR="00AA74A8">
              <w:rPr>
                <w:rFonts w:ascii="Arial Narrow" w:hAnsi="Arial Narrow"/>
                <w:sz w:val="20"/>
                <w:szCs w:val="20"/>
              </w:rPr>
              <w:t xml:space="preserve"> </w:t>
            </w:r>
            <w:r w:rsidR="00AA74A8">
              <w:rPr>
                <w:rFonts w:ascii="Arial Narrow" w:hAnsi="Arial Narrow"/>
                <w:sz w:val="20"/>
                <w:szCs w:val="20"/>
                <w:vertAlign w:val="superscript"/>
              </w:rPr>
              <w:t>4</w:t>
            </w:r>
          </w:p>
        </w:tc>
        <w:tc>
          <w:tcPr>
            <w:tcW w:w="1039" w:type="dxa"/>
            <w:tcBorders>
              <w:top w:val="single" w:sz="4" w:space="0" w:color="auto"/>
              <w:left w:val="single" w:sz="4" w:space="0" w:color="auto"/>
              <w:bottom w:val="single" w:sz="4" w:space="0" w:color="auto"/>
              <w:right w:val="single" w:sz="4" w:space="0" w:color="auto"/>
            </w:tcBorders>
            <w:vAlign w:val="center"/>
          </w:tcPr>
          <w:p w14:paraId="795CDF61" w14:textId="3527953A" w:rsidR="00633128" w:rsidRPr="00924445" w:rsidRDefault="00633128" w:rsidP="00633128">
            <w:pPr>
              <w:jc w:val="center"/>
              <w:rPr>
                <w:rFonts w:ascii="Arial Narrow" w:hAnsi="Arial Narrow"/>
                <w:sz w:val="20"/>
                <w:szCs w:val="20"/>
              </w:rPr>
            </w:pPr>
            <w:r w:rsidRPr="00924445">
              <w:rPr>
                <w:rFonts w:ascii="Arial Narrow" w:hAnsi="Arial Narrow"/>
                <w:color w:val="000000"/>
                <w:sz w:val="20"/>
                <w:szCs w:val="20"/>
              </w:rPr>
              <w:t>$</w:t>
            </w:r>
            <w:r w:rsidR="00EC5F4F" w:rsidRPr="0032129B">
              <w:rPr>
                <w:rFonts w:ascii="Arial Narrow" w:hAnsi="Arial Narrow"/>
                <w:color w:val="000000"/>
                <w:spacing w:val="66"/>
                <w:sz w:val="20"/>
                <w:szCs w:val="20"/>
                <w:shd w:val="solid" w:color="000000" w:fill="000000"/>
                <w:fitText w:val="152" w:id="-662991860"/>
                <w14:textFill>
                  <w14:solidFill>
                    <w14:srgbClr w14:val="000000">
                      <w14:alpha w14:val="100000"/>
                    </w14:srgbClr>
                  </w14:solidFill>
                </w14:textFill>
              </w:rPr>
              <w:t>|</w:t>
            </w:r>
            <w:r w:rsidR="00EC5F4F" w:rsidRPr="0032129B">
              <w:rPr>
                <w:rFonts w:ascii="Arial Narrow" w:hAnsi="Arial Narrow"/>
                <w:color w:val="000000"/>
                <w:spacing w:val="1"/>
                <w:sz w:val="20"/>
                <w:szCs w:val="20"/>
                <w:shd w:val="solid" w:color="000000" w:fill="000000"/>
                <w:fitText w:val="152" w:id="-662991860"/>
                <w14:textFill>
                  <w14:solidFill>
                    <w14:srgbClr w14:val="000000">
                      <w14:alpha w14:val="100000"/>
                    </w14:srgbClr>
                  </w14:solidFill>
                </w14:textFill>
              </w:rPr>
              <w:t>|</w:t>
            </w:r>
            <w:r w:rsidR="00AA74A8">
              <w:rPr>
                <w:rFonts w:ascii="Arial Narrow" w:hAnsi="Arial Narrow"/>
                <w:sz w:val="20"/>
                <w:szCs w:val="20"/>
              </w:rPr>
              <w:t xml:space="preserve"> </w:t>
            </w:r>
            <w:r w:rsidR="00AA74A8">
              <w:rPr>
                <w:rFonts w:ascii="Arial Narrow" w:hAnsi="Arial Narrow"/>
                <w:sz w:val="20"/>
                <w:szCs w:val="20"/>
                <w:vertAlign w:val="superscript"/>
              </w:rPr>
              <w:t>4</w:t>
            </w:r>
          </w:p>
        </w:tc>
        <w:tc>
          <w:tcPr>
            <w:tcW w:w="1040" w:type="dxa"/>
            <w:tcBorders>
              <w:top w:val="single" w:sz="4" w:space="0" w:color="auto"/>
              <w:left w:val="single" w:sz="4" w:space="0" w:color="auto"/>
              <w:bottom w:val="single" w:sz="4" w:space="0" w:color="auto"/>
              <w:right w:val="single" w:sz="4" w:space="0" w:color="auto"/>
            </w:tcBorders>
            <w:vAlign w:val="center"/>
          </w:tcPr>
          <w:p w14:paraId="7AF272AA" w14:textId="565260FC" w:rsidR="00633128" w:rsidRPr="00924445" w:rsidRDefault="00633128" w:rsidP="00633128">
            <w:pPr>
              <w:jc w:val="center"/>
              <w:rPr>
                <w:rFonts w:ascii="Arial Narrow" w:hAnsi="Arial Narrow"/>
                <w:sz w:val="20"/>
                <w:szCs w:val="20"/>
              </w:rPr>
            </w:pPr>
            <w:r w:rsidRPr="00924445">
              <w:rPr>
                <w:rFonts w:ascii="Arial Narrow" w:hAnsi="Arial Narrow"/>
                <w:color w:val="000000"/>
                <w:sz w:val="20"/>
                <w:szCs w:val="20"/>
              </w:rPr>
              <w:t>$</w:t>
            </w:r>
            <w:r w:rsidR="00EC5F4F" w:rsidRPr="0032129B">
              <w:rPr>
                <w:rFonts w:ascii="Arial Narrow" w:hAnsi="Arial Narrow"/>
                <w:color w:val="000000"/>
                <w:spacing w:val="78"/>
                <w:sz w:val="20"/>
                <w:szCs w:val="20"/>
                <w:shd w:val="solid" w:color="000000" w:fill="000000"/>
                <w:fitText w:val="164" w:id="-662991859"/>
                <w14:textFill>
                  <w14:solidFill>
                    <w14:srgbClr w14:val="000000">
                      <w14:alpha w14:val="100000"/>
                    </w14:srgbClr>
                  </w14:solidFill>
                </w14:textFill>
              </w:rPr>
              <w:t>|</w:t>
            </w:r>
            <w:r w:rsidR="00EC5F4F" w:rsidRPr="0032129B">
              <w:rPr>
                <w:rFonts w:ascii="Arial Narrow" w:hAnsi="Arial Narrow"/>
                <w:color w:val="000000"/>
                <w:spacing w:val="1"/>
                <w:sz w:val="20"/>
                <w:szCs w:val="20"/>
                <w:shd w:val="solid" w:color="000000" w:fill="000000"/>
                <w:fitText w:val="164" w:id="-662991859"/>
                <w14:textFill>
                  <w14:solidFill>
                    <w14:srgbClr w14:val="000000">
                      <w14:alpha w14:val="100000"/>
                    </w14:srgbClr>
                  </w14:solidFill>
                </w14:textFill>
              </w:rPr>
              <w:t>|</w:t>
            </w:r>
            <w:r w:rsidR="00AA74A8">
              <w:rPr>
                <w:rFonts w:ascii="Arial Narrow" w:hAnsi="Arial Narrow"/>
                <w:sz w:val="20"/>
                <w:szCs w:val="20"/>
              </w:rPr>
              <w:t xml:space="preserve"> </w:t>
            </w:r>
            <w:r w:rsidR="00AA74A8">
              <w:rPr>
                <w:rFonts w:ascii="Arial Narrow" w:hAnsi="Arial Narrow"/>
                <w:sz w:val="20"/>
                <w:szCs w:val="20"/>
                <w:vertAlign w:val="superscript"/>
              </w:rPr>
              <w:t>5</w:t>
            </w:r>
          </w:p>
        </w:tc>
        <w:tc>
          <w:tcPr>
            <w:tcW w:w="1039" w:type="dxa"/>
            <w:tcBorders>
              <w:top w:val="single" w:sz="4" w:space="0" w:color="auto"/>
              <w:left w:val="single" w:sz="4" w:space="0" w:color="auto"/>
              <w:bottom w:val="single" w:sz="4" w:space="0" w:color="auto"/>
              <w:right w:val="single" w:sz="4" w:space="0" w:color="auto"/>
            </w:tcBorders>
            <w:vAlign w:val="center"/>
          </w:tcPr>
          <w:p w14:paraId="4225D6EC" w14:textId="28B277AC" w:rsidR="00633128" w:rsidRPr="00924445" w:rsidRDefault="00633128" w:rsidP="00633128">
            <w:pPr>
              <w:jc w:val="center"/>
              <w:rPr>
                <w:rFonts w:ascii="Arial Narrow" w:hAnsi="Arial Narrow"/>
                <w:sz w:val="20"/>
                <w:szCs w:val="20"/>
              </w:rPr>
            </w:pPr>
            <w:r w:rsidRPr="00924445">
              <w:rPr>
                <w:rFonts w:ascii="Arial Narrow" w:hAnsi="Arial Narrow"/>
                <w:color w:val="000000"/>
                <w:sz w:val="20"/>
                <w:szCs w:val="20"/>
              </w:rPr>
              <w:t>$</w:t>
            </w:r>
            <w:r w:rsidR="00EC5F4F" w:rsidRPr="0032129B">
              <w:rPr>
                <w:rFonts w:ascii="Arial Narrow" w:hAnsi="Arial Narrow"/>
                <w:color w:val="000000"/>
                <w:spacing w:val="67"/>
                <w:sz w:val="20"/>
                <w:szCs w:val="20"/>
                <w:shd w:val="solid" w:color="000000" w:fill="000000"/>
                <w:fitText w:val="153" w:id="-662991858"/>
                <w14:textFill>
                  <w14:solidFill>
                    <w14:srgbClr w14:val="000000">
                      <w14:alpha w14:val="100000"/>
                    </w14:srgbClr>
                  </w14:solidFill>
                </w14:textFill>
              </w:rPr>
              <w:t>|</w:t>
            </w:r>
            <w:r w:rsidR="00EC5F4F" w:rsidRPr="0032129B">
              <w:rPr>
                <w:rFonts w:ascii="Arial Narrow" w:hAnsi="Arial Narrow"/>
                <w:color w:val="000000"/>
                <w:spacing w:val="1"/>
                <w:sz w:val="20"/>
                <w:szCs w:val="20"/>
                <w:shd w:val="solid" w:color="000000" w:fill="000000"/>
                <w:fitText w:val="153" w:id="-662991858"/>
                <w14:textFill>
                  <w14:solidFill>
                    <w14:srgbClr w14:val="000000">
                      <w14:alpha w14:val="100000"/>
                    </w14:srgbClr>
                  </w14:solidFill>
                </w14:textFill>
              </w:rPr>
              <w:t>|</w:t>
            </w:r>
            <w:r w:rsidR="00AA74A8">
              <w:rPr>
                <w:rFonts w:ascii="Arial Narrow" w:hAnsi="Arial Narrow"/>
                <w:sz w:val="20"/>
                <w:szCs w:val="20"/>
              </w:rPr>
              <w:t xml:space="preserve"> </w:t>
            </w:r>
            <w:r w:rsidR="00AA74A8">
              <w:rPr>
                <w:rFonts w:ascii="Arial Narrow" w:hAnsi="Arial Narrow"/>
                <w:sz w:val="20"/>
                <w:szCs w:val="20"/>
                <w:vertAlign w:val="superscript"/>
              </w:rPr>
              <w:t>5</w:t>
            </w:r>
          </w:p>
        </w:tc>
        <w:tc>
          <w:tcPr>
            <w:tcW w:w="1040" w:type="dxa"/>
            <w:tcBorders>
              <w:top w:val="single" w:sz="4" w:space="0" w:color="auto"/>
              <w:left w:val="single" w:sz="4" w:space="0" w:color="auto"/>
              <w:bottom w:val="single" w:sz="4" w:space="0" w:color="auto"/>
              <w:right w:val="single" w:sz="4" w:space="0" w:color="auto"/>
            </w:tcBorders>
            <w:vAlign w:val="center"/>
          </w:tcPr>
          <w:p w14:paraId="40B2FC9E" w14:textId="18FA700B" w:rsidR="00633128" w:rsidRPr="00924445" w:rsidRDefault="00633128" w:rsidP="00633128">
            <w:pPr>
              <w:jc w:val="center"/>
              <w:rPr>
                <w:rFonts w:ascii="Arial Narrow" w:hAnsi="Arial Narrow"/>
                <w:sz w:val="20"/>
                <w:szCs w:val="20"/>
              </w:rPr>
            </w:pPr>
            <w:r w:rsidRPr="00924445">
              <w:rPr>
                <w:rFonts w:ascii="Arial Narrow" w:hAnsi="Arial Narrow"/>
                <w:color w:val="000000"/>
                <w:sz w:val="20"/>
                <w:szCs w:val="20"/>
              </w:rPr>
              <w:t>$</w:t>
            </w:r>
            <w:r w:rsidR="00EC5F4F" w:rsidRPr="0032129B">
              <w:rPr>
                <w:rFonts w:ascii="Arial Narrow" w:hAnsi="Arial Narrow"/>
                <w:color w:val="000000"/>
                <w:spacing w:val="77"/>
                <w:sz w:val="20"/>
                <w:szCs w:val="20"/>
                <w:shd w:val="solid" w:color="000000" w:fill="000000"/>
                <w:fitText w:val="163" w:id="-662991857"/>
                <w14:textFill>
                  <w14:solidFill>
                    <w14:srgbClr w14:val="000000">
                      <w14:alpha w14:val="100000"/>
                    </w14:srgbClr>
                  </w14:solidFill>
                </w14:textFill>
              </w:rPr>
              <w:t>|</w:t>
            </w:r>
            <w:r w:rsidR="00EC5F4F" w:rsidRPr="0032129B">
              <w:rPr>
                <w:rFonts w:ascii="Arial Narrow" w:hAnsi="Arial Narrow"/>
                <w:color w:val="000000"/>
                <w:spacing w:val="1"/>
                <w:sz w:val="20"/>
                <w:szCs w:val="20"/>
                <w:shd w:val="solid" w:color="000000" w:fill="000000"/>
                <w:fitText w:val="163" w:id="-662991857"/>
                <w14:textFill>
                  <w14:solidFill>
                    <w14:srgbClr w14:val="000000">
                      <w14:alpha w14:val="100000"/>
                    </w14:srgbClr>
                  </w14:solidFill>
                </w14:textFill>
              </w:rPr>
              <w:t>|</w:t>
            </w:r>
            <w:r w:rsidR="00AA74A8">
              <w:rPr>
                <w:rFonts w:ascii="Arial Narrow" w:hAnsi="Arial Narrow"/>
                <w:sz w:val="20"/>
                <w:szCs w:val="20"/>
              </w:rPr>
              <w:t xml:space="preserve"> </w:t>
            </w:r>
            <w:r w:rsidR="00AA74A8">
              <w:rPr>
                <w:rFonts w:ascii="Arial Narrow" w:hAnsi="Arial Narrow"/>
                <w:sz w:val="20"/>
                <w:szCs w:val="20"/>
                <w:vertAlign w:val="superscript"/>
              </w:rPr>
              <w:t>5</w:t>
            </w:r>
          </w:p>
        </w:tc>
      </w:tr>
      <w:tr w:rsidR="00633128" w:rsidRPr="00D16F9D" w14:paraId="32A8E9CF" w14:textId="77777777" w:rsidTr="002B48FE">
        <w:tc>
          <w:tcPr>
            <w:tcW w:w="2689" w:type="dxa"/>
            <w:vAlign w:val="center"/>
          </w:tcPr>
          <w:p w14:paraId="572CC603" w14:textId="77777777" w:rsidR="00633128" w:rsidRPr="00D16F9D" w:rsidRDefault="00633128" w:rsidP="00CC521B">
            <w:pPr>
              <w:pStyle w:val="TableText0"/>
            </w:pPr>
            <w:r w:rsidRPr="00D16F9D">
              <w:t>DOS total (eff)</w:t>
            </w:r>
          </w:p>
        </w:tc>
        <w:tc>
          <w:tcPr>
            <w:tcW w:w="1180" w:type="dxa"/>
            <w:tcBorders>
              <w:top w:val="single" w:sz="4" w:space="0" w:color="auto"/>
              <w:left w:val="nil"/>
              <w:bottom w:val="single" w:sz="4" w:space="0" w:color="auto"/>
              <w:right w:val="single" w:sz="4" w:space="0" w:color="auto"/>
            </w:tcBorders>
            <w:vAlign w:val="center"/>
          </w:tcPr>
          <w:p w14:paraId="6BB55287" w14:textId="16BFDD0D" w:rsidR="00633128" w:rsidRPr="00D16F9D" w:rsidRDefault="00633128" w:rsidP="00633128">
            <w:pPr>
              <w:jc w:val="center"/>
              <w:rPr>
                <w:rFonts w:ascii="Arial Narrow" w:hAnsi="Arial Narrow"/>
                <w:i/>
                <w:iCs/>
                <w:sz w:val="20"/>
                <w:szCs w:val="20"/>
              </w:rPr>
            </w:pPr>
            <w:r w:rsidRPr="00D16F9D">
              <w:rPr>
                <w:rFonts w:ascii="Arial Narrow" w:hAnsi="Arial Narrow"/>
                <w:color w:val="000000"/>
                <w:sz w:val="20"/>
                <w:szCs w:val="20"/>
              </w:rPr>
              <w:t>$</w:t>
            </w:r>
            <w:r w:rsidR="00EC5F4F" w:rsidRPr="00EC5F4F">
              <w:rPr>
                <w:rFonts w:ascii="Arial Narrow" w:hAnsi="Arial Narrow" w:hint="eastAsia"/>
                <w:color w:val="000000"/>
                <w:w w:val="19"/>
                <w:sz w:val="20"/>
                <w:szCs w:val="20"/>
                <w:shd w:val="solid" w:color="000000" w:fill="000000"/>
                <w:fitText w:val="87" w:id="-662991856"/>
                <w14:textFill>
                  <w14:solidFill>
                    <w14:srgbClr w14:val="000000">
                      <w14:alpha w14:val="100000"/>
                    </w14:srgbClr>
                  </w14:solidFill>
                </w14:textFill>
              </w:rPr>
              <w:t xml:space="preserve">　</w:t>
            </w:r>
            <w:r w:rsidR="00EC5F4F" w:rsidRPr="00EC5F4F">
              <w:rPr>
                <w:rFonts w:ascii="Arial Narrow" w:hAnsi="Arial Narrow"/>
                <w:color w:val="000000"/>
                <w:w w:val="19"/>
                <w:sz w:val="20"/>
                <w:szCs w:val="20"/>
                <w:shd w:val="solid" w:color="000000" w:fill="000000"/>
                <w:fitText w:val="87" w:id="-662991856"/>
                <w14:textFill>
                  <w14:solidFill>
                    <w14:srgbClr w14:val="000000">
                      <w14:alpha w14:val="100000"/>
                    </w14:srgbClr>
                  </w14:solidFill>
                </w14:textFill>
              </w:rPr>
              <w:t>|</w:t>
            </w:r>
            <w:r w:rsidR="00EC5F4F" w:rsidRPr="00EC5F4F">
              <w:rPr>
                <w:rFonts w:ascii="Arial Narrow" w:hAnsi="Arial Narrow" w:hint="eastAsia"/>
                <w:color w:val="000000"/>
                <w:spacing w:val="3"/>
                <w:w w:val="19"/>
                <w:sz w:val="20"/>
                <w:szCs w:val="20"/>
                <w:shd w:val="solid" w:color="000000" w:fill="000000"/>
                <w:fitText w:val="87" w:id="-662991856"/>
                <w14:textFill>
                  <w14:solidFill>
                    <w14:srgbClr w14:val="000000">
                      <w14:alpha w14:val="100000"/>
                    </w14:srgbClr>
                  </w14:solidFill>
                </w14:textFill>
              </w:rPr>
              <w:t xml:space="preserve">　</w:t>
            </w:r>
            <w:r w:rsidR="00AA74A8">
              <w:rPr>
                <w:rFonts w:ascii="Arial Narrow" w:hAnsi="Arial Narrow"/>
                <w:sz w:val="20"/>
                <w:szCs w:val="20"/>
              </w:rPr>
              <w:t xml:space="preserve"> </w:t>
            </w:r>
            <w:r w:rsidR="00AA74A8">
              <w:rPr>
                <w:rFonts w:ascii="Arial Narrow" w:hAnsi="Arial Narrow"/>
                <w:sz w:val="20"/>
                <w:szCs w:val="20"/>
                <w:vertAlign w:val="superscript"/>
              </w:rPr>
              <w:t>6</w:t>
            </w:r>
          </w:p>
        </w:tc>
        <w:tc>
          <w:tcPr>
            <w:tcW w:w="1040" w:type="dxa"/>
            <w:tcBorders>
              <w:top w:val="single" w:sz="4" w:space="0" w:color="auto"/>
              <w:left w:val="single" w:sz="4" w:space="0" w:color="auto"/>
              <w:bottom w:val="single" w:sz="4" w:space="0" w:color="auto"/>
              <w:right w:val="single" w:sz="4" w:space="0" w:color="auto"/>
            </w:tcBorders>
            <w:vAlign w:val="center"/>
          </w:tcPr>
          <w:p w14:paraId="262C0566" w14:textId="6DF2CEA9" w:rsidR="00633128" w:rsidRPr="00D16F9D" w:rsidRDefault="00633128" w:rsidP="00633128">
            <w:pPr>
              <w:jc w:val="center"/>
              <w:rPr>
                <w:rFonts w:ascii="Arial Narrow" w:hAnsi="Arial Narrow"/>
                <w:i/>
                <w:iCs/>
                <w:sz w:val="20"/>
                <w:szCs w:val="20"/>
              </w:rPr>
            </w:pPr>
            <w:r w:rsidRPr="00D16F9D">
              <w:rPr>
                <w:rFonts w:ascii="Arial Narrow" w:hAnsi="Arial Narrow"/>
                <w:color w:val="000000"/>
                <w:sz w:val="20"/>
                <w:szCs w:val="20"/>
              </w:rPr>
              <w:t>$</w:t>
            </w:r>
            <w:r w:rsidR="00EC5F4F" w:rsidRPr="00EC5F4F">
              <w:rPr>
                <w:rFonts w:ascii="Arial Narrow" w:hAnsi="Arial Narrow"/>
                <w:color w:val="000000"/>
                <w:spacing w:val="78"/>
                <w:sz w:val="20"/>
                <w:szCs w:val="20"/>
                <w:shd w:val="solid" w:color="000000" w:fill="000000"/>
                <w:fitText w:val="164" w:id="-662991872"/>
                <w14:textFill>
                  <w14:solidFill>
                    <w14:srgbClr w14:val="000000">
                      <w14:alpha w14:val="100000"/>
                    </w14:srgbClr>
                  </w14:solidFill>
                </w14:textFill>
              </w:rPr>
              <w:t>|</w:t>
            </w:r>
            <w:r w:rsidR="00EC5F4F" w:rsidRPr="00EC5F4F">
              <w:rPr>
                <w:rFonts w:ascii="Arial Narrow" w:hAnsi="Arial Narrow"/>
                <w:color w:val="000000"/>
                <w:spacing w:val="1"/>
                <w:sz w:val="20"/>
                <w:szCs w:val="20"/>
                <w:shd w:val="solid" w:color="000000" w:fill="000000"/>
                <w:fitText w:val="164" w:id="-662991872"/>
                <w14:textFill>
                  <w14:solidFill>
                    <w14:srgbClr w14:val="000000">
                      <w14:alpha w14:val="100000"/>
                    </w14:srgbClr>
                  </w14:solidFill>
                </w14:textFill>
              </w:rPr>
              <w:t>|</w:t>
            </w:r>
            <w:r w:rsidR="00AA74A8">
              <w:rPr>
                <w:rFonts w:ascii="Arial Narrow" w:hAnsi="Arial Narrow"/>
                <w:sz w:val="20"/>
                <w:szCs w:val="20"/>
              </w:rPr>
              <w:t xml:space="preserve"> </w:t>
            </w:r>
            <w:r w:rsidR="00AA74A8">
              <w:rPr>
                <w:rFonts w:ascii="Arial Narrow" w:hAnsi="Arial Narrow"/>
                <w:sz w:val="20"/>
                <w:szCs w:val="20"/>
                <w:vertAlign w:val="superscript"/>
              </w:rPr>
              <w:t>7</w:t>
            </w:r>
          </w:p>
        </w:tc>
        <w:tc>
          <w:tcPr>
            <w:tcW w:w="1039" w:type="dxa"/>
            <w:tcBorders>
              <w:top w:val="single" w:sz="4" w:space="0" w:color="auto"/>
              <w:left w:val="single" w:sz="4" w:space="0" w:color="auto"/>
              <w:bottom w:val="single" w:sz="4" w:space="0" w:color="auto"/>
              <w:right w:val="single" w:sz="4" w:space="0" w:color="auto"/>
            </w:tcBorders>
            <w:vAlign w:val="center"/>
          </w:tcPr>
          <w:p w14:paraId="01D7D361" w14:textId="75B7BA17" w:rsidR="00633128" w:rsidRPr="00D16F9D" w:rsidRDefault="00633128" w:rsidP="00633128">
            <w:pPr>
              <w:jc w:val="center"/>
              <w:rPr>
                <w:rFonts w:ascii="Arial Narrow" w:hAnsi="Arial Narrow"/>
                <w:i/>
                <w:iCs/>
                <w:sz w:val="20"/>
                <w:szCs w:val="20"/>
              </w:rPr>
            </w:pPr>
            <w:r w:rsidRPr="00D16F9D">
              <w:rPr>
                <w:rFonts w:ascii="Arial Narrow" w:hAnsi="Arial Narrow"/>
                <w:color w:val="000000"/>
                <w:sz w:val="20"/>
                <w:szCs w:val="20"/>
              </w:rPr>
              <w:t>$</w:t>
            </w:r>
            <w:r w:rsidR="00EC5F4F" w:rsidRPr="00EC5F4F">
              <w:rPr>
                <w:rFonts w:ascii="Arial Narrow" w:hAnsi="Arial Narrow"/>
                <w:color w:val="000000"/>
                <w:spacing w:val="66"/>
                <w:sz w:val="20"/>
                <w:szCs w:val="20"/>
                <w:shd w:val="solid" w:color="000000" w:fill="000000"/>
                <w:fitText w:val="152" w:id="-662991871"/>
                <w14:textFill>
                  <w14:solidFill>
                    <w14:srgbClr w14:val="000000">
                      <w14:alpha w14:val="100000"/>
                    </w14:srgbClr>
                  </w14:solidFill>
                </w14:textFill>
              </w:rPr>
              <w:t>|</w:t>
            </w:r>
            <w:r w:rsidR="00EC5F4F" w:rsidRPr="00EC5F4F">
              <w:rPr>
                <w:rFonts w:ascii="Arial Narrow" w:hAnsi="Arial Narrow"/>
                <w:color w:val="000000"/>
                <w:spacing w:val="1"/>
                <w:sz w:val="20"/>
                <w:szCs w:val="20"/>
                <w:shd w:val="solid" w:color="000000" w:fill="000000"/>
                <w:fitText w:val="152" w:id="-662991871"/>
                <w14:textFill>
                  <w14:solidFill>
                    <w14:srgbClr w14:val="000000">
                      <w14:alpha w14:val="100000"/>
                    </w14:srgbClr>
                  </w14:solidFill>
                </w14:textFill>
              </w:rPr>
              <w:t>|</w:t>
            </w:r>
            <w:r w:rsidR="00AA74A8">
              <w:rPr>
                <w:rFonts w:ascii="Arial Narrow" w:hAnsi="Arial Narrow"/>
                <w:sz w:val="20"/>
                <w:szCs w:val="20"/>
              </w:rPr>
              <w:t xml:space="preserve"> </w:t>
            </w:r>
            <w:r w:rsidR="00AA74A8">
              <w:rPr>
                <w:rFonts w:ascii="Arial Narrow" w:hAnsi="Arial Narrow"/>
                <w:sz w:val="20"/>
                <w:szCs w:val="20"/>
                <w:vertAlign w:val="superscript"/>
              </w:rPr>
              <w:t>7</w:t>
            </w:r>
          </w:p>
        </w:tc>
        <w:tc>
          <w:tcPr>
            <w:tcW w:w="1040" w:type="dxa"/>
            <w:tcBorders>
              <w:top w:val="single" w:sz="4" w:space="0" w:color="auto"/>
              <w:left w:val="single" w:sz="4" w:space="0" w:color="auto"/>
              <w:bottom w:val="single" w:sz="4" w:space="0" w:color="auto"/>
              <w:right w:val="single" w:sz="4" w:space="0" w:color="auto"/>
            </w:tcBorders>
            <w:vAlign w:val="center"/>
          </w:tcPr>
          <w:p w14:paraId="4FD4E1FD" w14:textId="7C555CCF" w:rsidR="00633128" w:rsidRPr="00D16F9D" w:rsidRDefault="00633128" w:rsidP="00633128">
            <w:pPr>
              <w:jc w:val="center"/>
              <w:rPr>
                <w:rFonts w:ascii="Arial Narrow" w:hAnsi="Arial Narrow"/>
                <w:i/>
                <w:iCs/>
                <w:sz w:val="20"/>
                <w:szCs w:val="20"/>
              </w:rPr>
            </w:pPr>
            <w:r w:rsidRPr="00D16F9D">
              <w:rPr>
                <w:rFonts w:ascii="Arial Narrow" w:hAnsi="Arial Narrow"/>
                <w:color w:val="000000"/>
                <w:sz w:val="20"/>
                <w:szCs w:val="20"/>
              </w:rPr>
              <w:t>$</w:t>
            </w:r>
            <w:r w:rsidR="00EC5F4F" w:rsidRPr="00EC5F4F">
              <w:rPr>
                <w:rFonts w:ascii="Arial Narrow" w:hAnsi="Arial Narrow"/>
                <w:color w:val="000000"/>
                <w:spacing w:val="78"/>
                <w:sz w:val="20"/>
                <w:szCs w:val="20"/>
                <w:shd w:val="solid" w:color="000000" w:fill="000000"/>
                <w:fitText w:val="164" w:id="-662991870"/>
                <w14:textFill>
                  <w14:solidFill>
                    <w14:srgbClr w14:val="000000">
                      <w14:alpha w14:val="100000"/>
                    </w14:srgbClr>
                  </w14:solidFill>
                </w14:textFill>
              </w:rPr>
              <w:t>|</w:t>
            </w:r>
            <w:r w:rsidR="00EC5F4F" w:rsidRPr="00EC5F4F">
              <w:rPr>
                <w:rFonts w:ascii="Arial Narrow" w:hAnsi="Arial Narrow"/>
                <w:color w:val="000000"/>
                <w:spacing w:val="1"/>
                <w:sz w:val="20"/>
                <w:szCs w:val="20"/>
                <w:shd w:val="solid" w:color="000000" w:fill="000000"/>
                <w:fitText w:val="164" w:id="-662991870"/>
                <w14:textFill>
                  <w14:solidFill>
                    <w14:srgbClr w14:val="000000">
                      <w14:alpha w14:val="100000"/>
                    </w14:srgbClr>
                  </w14:solidFill>
                </w14:textFill>
              </w:rPr>
              <w:t>|</w:t>
            </w:r>
            <w:r w:rsidR="00AA74A8">
              <w:rPr>
                <w:rFonts w:ascii="Arial Narrow" w:hAnsi="Arial Narrow"/>
                <w:sz w:val="20"/>
                <w:szCs w:val="20"/>
              </w:rPr>
              <w:t xml:space="preserve"> </w:t>
            </w:r>
            <w:r w:rsidR="00AA74A8">
              <w:rPr>
                <w:rFonts w:ascii="Arial Narrow" w:hAnsi="Arial Narrow"/>
                <w:sz w:val="20"/>
                <w:szCs w:val="20"/>
                <w:vertAlign w:val="superscript"/>
              </w:rPr>
              <w:t>7</w:t>
            </w:r>
          </w:p>
        </w:tc>
        <w:tc>
          <w:tcPr>
            <w:tcW w:w="1039" w:type="dxa"/>
            <w:tcBorders>
              <w:top w:val="single" w:sz="4" w:space="0" w:color="auto"/>
              <w:left w:val="single" w:sz="4" w:space="0" w:color="auto"/>
              <w:bottom w:val="single" w:sz="4" w:space="0" w:color="auto"/>
              <w:right w:val="single" w:sz="4" w:space="0" w:color="auto"/>
            </w:tcBorders>
            <w:vAlign w:val="center"/>
          </w:tcPr>
          <w:p w14:paraId="34EE9821" w14:textId="1C1722A9" w:rsidR="00633128" w:rsidRPr="00D16F9D" w:rsidRDefault="00633128" w:rsidP="00633128">
            <w:pPr>
              <w:jc w:val="center"/>
              <w:rPr>
                <w:rFonts w:ascii="Arial Narrow" w:hAnsi="Arial Narrow"/>
                <w:i/>
                <w:iCs/>
                <w:sz w:val="20"/>
                <w:szCs w:val="20"/>
              </w:rPr>
            </w:pPr>
            <w:r w:rsidRPr="00D16F9D">
              <w:rPr>
                <w:rFonts w:ascii="Arial Narrow" w:hAnsi="Arial Narrow"/>
                <w:color w:val="000000"/>
                <w:sz w:val="20"/>
                <w:szCs w:val="20"/>
              </w:rPr>
              <w:t>$</w:t>
            </w:r>
            <w:r w:rsidR="00EC5F4F" w:rsidRPr="00EC5F4F">
              <w:rPr>
                <w:rFonts w:ascii="Arial Narrow" w:hAnsi="Arial Narrow"/>
                <w:color w:val="000000"/>
                <w:spacing w:val="67"/>
                <w:sz w:val="20"/>
                <w:szCs w:val="20"/>
                <w:shd w:val="solid" w:color="000000" w:fill="000000"/>
                <w:fitText w:val="153" w:id="-662991869"/>
                <w14:textFill>
                  <w14:solidFill>
                    <w14:srgbClr w14:val="000000">
                      <w14:alpha w14:val="100000"/>
                    </w14:srgbClr>
                  </w14:solidFill>
                </w14:textFill>
              </w:rPr>
              <w:t>|</w:t>
            </w:r>
            <w:r w:rsidR="00EC5F4F" w:rsidRPr="00EC5F4F">
              <w:rPr>
                <w:rFonts w:ascii="Arial Narrow" w:hAnsi="Arial Narrow"/>
                <w:color w:val="000000"/>
                <w:spacing w:val="1"/>
                <w:sz w:val="20"/>
                <w:szCs w:val="20"/>
                <w:shd w:val="solid" w:color="000000" w:fill="000000"/>
                <w:fitText w:val="153" w:id="-662991869"/>
                <w14:textFill>
                  <w14:solidFill>
                    <w14:srgbClr w14:val="000000">
                      <w14:alpha w14:val="100000"/>
                    </w14:srgbClr>
                  </w14:solidFill>
                </w14:textFill>
              </w:rPr>
              <w:t>|</w:t>
            </w:r>
            <w:r w:rsidR="00AA74A8">
              <w:rPr>
                <w:rFonts w:ascii="Arial Narrow" w:hAnsi="Arial Narrow"/>
                <w:sz w:val="20"/>
                <w:szCs w:val="20"/>
              </w:rPr>
              <w:t xml:space="preserve"> </w:t>
            </w:r>
            <w:r w:rsidR="00AA74A8">
              <w:rPr>
                <w:rFonts w:ascii="Arial Narrow" w:hAnsi="Arial Narrow"/>
                <w:sz w:val="20"/>
                <w:szCs w:val="20"/>
                <w:vertAlign w:val="superscript"/>
              </w:rPr>
              <w:t>7</w:t>
            </w:r>
          </w:p>
        </w:tc>
        <w:tc>
          <w:tcPr>
            <w:tcW w:w="1040" w:type="dxa"/>
            <w:tcBorders>
              <w:top w:val="single" w:sz="4" w:space="0" w:color="auto"/>
              <w:left w:val="single" w:sz="4" w:space="0" w:color="auto"/>
              <w:bottom w:val="single" w:sz="4" w:space="0" w:color="auto"/>
              <w:right w:val="single" w:sz="4" w:space="0" w:color="auto"/>
            </w:tcBorders>
            <w:vAlign w:val="center"/>
          </w:tcPr>
          <w:p w14:paraId="404F0613" w14:textId="0E213841" w:rsidR="00633128" w:rsidRPr="00D16F9D" w:rsidRDefault="00633128" w:rsidP="00633128">
            <w:pPr>
              <w:jc w:val="center"/>
              <w:rPr>
                <w:rFonts w:ascii="Arial Narrow" w:hAnsi="Arial Narrow"/>
                <w:i/>
                <w:iCs/>
                <w:sz w:val="20"/>
                <w:szCs w:val="20"/>
              </w:rPr>
            </w:pPr>
            <w:r w:rsidRPr="00D16F9D">
              <w:rPr>
                <w:rFonts w:ascii="Arial Narrow" w:hAnsi="Arial Narrow"/>
                <w:color w:val="000000"/>
                <w:sz w:val="20"/>
                <w:szCs w:val="20"/>
              </w:rPr>
              <w:t>$</w:t>
            </w:r>
            <w:r w:rsidR="00EC5F4F" w:rsidRPr="00EC5F4F">
              <w:rPr>
                <w:rFonts w:ascii="Arial Narrow" w:hAnsi="Arial Narrow"/>
                <w:color w:val="000000"/>
                <w:spacing w:val="77"/>
                <w:sz w:val="20"/>
                <w:szCs w:val="20"/>
                <w:shd w:val="solid" w:color="000000" w:fill="000000"/>
                <w:fitText w:val="163" w:id="-662991868"/>
                <w14:textFill>
                  <w14:solidFill>
                    <w14:srgbClr w14:val="000000">
                      <w14:alpha w14:val="100000"/>
                    </w14:srgbClr>
                  </w14:solidFill>
                </w14:textFill>
              </w:rPr>
              <w:t>|</w:t>
            </w:r>
            <w:r w:rsidR="00EC5F4F" w:rsidRPr="00EC5F4F">
              <w:rPr>
                <w:rFonts w:ascii="Arial Narrow" w:hAnsi="Arial Narrow"/>
                <w:color w:val="000000"/>
                <w:spacing w:val="1"/>
                <w:sz w:val="20"/>
                <w:szCs w:val="20"/>
                <w:shd w:val="solid" w:color="000000" w:fill="000000"/>
                <w:fitText w:val="163" w:id="-662991868"/>
                <w14:textFill>
                  <w14:solidFill>
                    <w14:srgbClr w14:val="000000">
                      <w14:alpha w14:val="100000"/>
                    </w14:srgbClr>
                  </w14:solidFill>
                </w14:textFill>
              </w:rPr>
              <w:t>|</w:t>
            </w:r>
            <w:r w:rsidR="00AA74A8">
              <w:rPr>
                <w:rFonts w:ascii="Arial Narrow" w:hAnsi="Arial Narrow"/>
                <w:sz w:val="20"/>
                <w:szCs w:val="20"/>
              </w:rPr>
              <w:t xml:space="preserve"> </w:t>
            </w:r>
            <w:r w:rsidR="00AA74A8">
              <w:rPr>
                <w:rFonts w:ascii="Arial Narrow" w:hAnsi="Arial Narrow"/>
                <w:sz w:val="20"/>
                <w:szCs w:val="20"/>
                <w:vertAlign w:val="superscript"/>
              </w:rPr>
              <w:t>7</w:t>
            </w:r>
          </w:p>
        </w:tc>
      </w:tr>
      <w:tr w:rsidR="00633128" w:rsidRPr="00D16F9D" w14:paraId="4D6354D3" w14:textId="77777777" w:rsidTr="002B48FE">
        <w:tc>
          <w:tcPr>
            <w:tcW w:w="9067" w:type="dxa"/>
            <w:gridSpan w:val="7"/>
            <w:vAlign w:val="center"/>
          </w:tcPr>
          <w:p w14:paraId="151E7B0D" w14:textId="46F7FA61" w:rsidR="00633128" w:rsidRPr="00D16F9D" w:rsidRDefault="00633128" w:rsidP="00CC521B">
            <w:pPr>
              <w:pStyle w:val="TableText0"/>
              <w:rPr>
                <w:rStyle w:val="CommentReference"/>
              </w:rPr>
            </w:pPr>
            <w:r w:rsidRPr="28D6B4D5">
              <w:rPr>
                <w:rStyle w:val="CommentReference"/>
              </w:rPr>
              <w:t>Estimation of changes in use and financial impact of other medicines (PBS and RPBS)</w:t>
            </w:r>
          </w:p>
        </w:tc>
      </w:tr>
      <w:tr w:rsidR="00633128" w:rsidRPr="00D16F9D" w14:paraId="70204F97" w14:textId="77777777" w:rsidTr="002B48FE">
        <w:tc>
          <w:tcPr>
            <w:tcW w:w="2689" w:type="dxa"/>
            <w:vAlign w:val="center"/>
          </w:tcPr>
          <w:p w14:paraId="76B9F7D8" w14:textId="57A4D1E9" w:rsidR="00633128" w:rsidRPr="00D16F9D" w:rsidRDefault="00633128" w:rsidP="00CC521B">
            <w:pPr>
              <w:pStyle w:val="TableText0"/>
              <w:rPr>
                <w:vertAlign w:val="superscript"/>
              </w:rPr>
            </w:pPr>
            <w:r w:rsidRPr="00D16F9D">
              <w:t xml:space="preserve">Patients no longer treated with 2L PEM+LEN (49%) </w:t>
            </w:r>
            <w:r>
              <w:rPr>
                <w:vertAlign w:val="superscript"/>
              </w:rPr>
              <w:t>b</w:t>
            </w:r>
          </w:p>
        </w:tc>
        <w:tc>
          <w:tcPr>
            <w:tcW w:w="1180" w:type="dxa"/>
            <w:tcBorders>
              <w:top w:val="single" w:sz="4" w:space="0" w:color="auto"/>
              <w:left w:val="nil"/>
              <w:bottom w:val="single" w:sz="4" w:space="0" w:color="auto"/>
              <w:right w:val="single" w:sz="4" w:space="0" w:color="auto"/>
            </w:tcBorders>
            <w:vAlign w:val="center"/>
          </w:tcPr>
          <w:p w14:paraId="57660776" w14:textId="1E19B82A" w:rsidR="00633128" w:rsidRPr="00D16F9D" w:rsidRDefault="00EC5F4F" w:rsidP="004D49B5">
            <w:pPr>
              <w:pStyle w:val="TableText0"/>
              <w:jc w:val="center"/>
            </w:pPr>
            <w:r w:rsidRPr="00EC5F4F">
              <w:rPr>
                <w:rFonts w:hint="eastAsia"/>
                <w:color w:val="000000"/>
                <w:w w:val="15"/>
                <w:shd w:val="solid" w:color="000000" w:fill="000000"/>
                <w:fitText w:val="33" w:id="-662991867"/>
                <w14:textFill>
                  <w14:solidFill>
                    <w14:srgbClr w14:val="000000">
                      <w14:alpha w14:val="100000"/>
                    </w14:srgbClr>
                  </w14:solidFill>
                </w14:textFill>
              </w:rPr>
              <w:t xml:space="preserve">　</w:t>
            </w:r>
            <w:r w:rsidRPr="00EC5F4F">
              <w:rPr>
                <w:color w:val="000000"/>
                <w:w w:val="15"/>
                <w:shd w:val="solid" w:color="000000" w:fill="000000"/>
                <w:fitText w:val="33" w:id="-662991867"/>
                <w14:textFill>
                  <w14:solidFill>
                    <w14:srgbClr w14:val="000000">
                      <w14:alpha w14:val="100000"/>
                    </w14:srgbClr>
                  </w14:solidFill>
                </w14:textFill>
              </w:rPr>
              <w:t>|</w:t>
            </w:r>
            <w:r w:rsidRPr="00EC5F4F">
              <w:rPr>
                <w:rFonts w:hint="eastAsia"/>
                <w:color w:val="000000"/>
                <w:spacing w:val="-32"/>
                <w:w w:val="15"/>
                <w:shd w:val="solid" w:color="000000" w:fill="000000"/>
                <w:fitText w:val="33" w:id="-662991867"/>
                <w14:textFill>
                  <w14:solidFill>
                    <w14:srgbClr w14:val="000000">
                      <w14:alpha w14:val="100000"/>
                    </w14:srgbClr>
                  </w14:solidFill>
                </w14:textFill>
              </w:rPr>
              <w:t xml:space="preserve">　</w:t>
            </w:r>
            <w:r w:rsidR="004D49B5">
              <w:rPr>
                <w:szCs w:val="20"/>
              </w:rPr>
              <w:t xml:space="preserve"> </w:t>
            </w:r>
            <w:r w:rsidR="004D49B5">
              <w:rPr>
                <w:szCs w:val="20"/>
                <w:vertAlign w:val="superscript"/>
              </w:rPr>
              <w:t>1</w:t>
            </w:r>
          </w:p>
        </w:tc>
        <w:tc>
          <w:tcPr>
            <w:tcW w:w="1040" w:type="dxa"/>
            <w:tcBorders>
              <w:top w:val="single" w:sz="4" w:space="0" w:color="auto"/>
              <w:left w:val="single" w:sz="4" w:space="0" w:color="auto"/>
              <w:bottom w:val="single" w:sz="4" w:space="0" w:color="auto"/>
              <w:right w:val="single" w:sz="4" w:space="0" w:color="auto"/>
            </w:tcBorders>
            <w:vAlign w:val="center"/>
          </w:tcPr>
          <w:p w14:paraId="00392C96" w14:textId="5DF66C60" w:rsidR="00633128" w:rsidRPr="00D16F9D" w:rsidRDefault="00EC5F4F" w:rsidP="004D49B5">
            <w:pPr>
              <w:pStyle w:val="TableText0"/>
              <w:jc w:val="center"/>
            </w:pPr>
            <w:r w:rsidRPr="00EC5F4F">
              <w:rPr>
                <w:rFonts w:hint="eastAsia"/>
                <w:color w:val="000000"/>
                <w:w w:val="24"/>
                <w:shd w:val="solid" w:color="000000" w:fill="000000"/>
                <w:fitText w:val="109" w:id="-662991866"/>
                <w14:textFill>
                  <w14:solidFill>
                    <w14:srgbClr w14:val="000000">
                      <w14:alpha w14:val="100000"/>
                    </w14:srgbClr>
                  </w14:solidFill>
                </w14:textFill>
              </w:rPr>
              <w:t xml:space="preserve">　</w:t>
            </w:r>
            <w:r w:rsidRPr="00EC5F4F">
              <w:rPr>
                <w:color w:val="000000"/>
                <w:w w:val="24"/>
                <w:shd w:val="solid" w:color="000000" w:fill="000000"/>
                <w:fitText w:val="109" w:id="-662991866"/>
                <w14:textFill>
                  <w14:solidFill>
                    <w14:srgbClr w14:val="000000">
                      <w14:alpha w14:val="100000"/>
                    </w14:srgbClr>
                  </w14:solidFill>
                </w14:textFill>
              </w:rPr>
              <w:t>|</w:t>
            </w:r>
            <w:r w:rsidRPr="00EC5F4F">
              <w:rPr>
                <w:rFonts w:hint="eastAsia"/>
                <w:color w:val="000000"/>
                <w:spacing w:val="5"/>
                <w:w w:val="24"/>
                <w:shd w:val="solid" w:color="000000" w:fill="000000"/>
                <w:fitText w:val="109" w:id="-662991866"/>
                <w14:textFill>
                  <w14:solidFill>
                    <w14:srgbClr w14:val="000000">
                      <w14:alpha w14:val="100000"/>
                    </w14:srgbClr>
                  </w14:solidFill>
                </w14:textFill>
              </w:rPr>
              <w:t xml:space="preserve">　</w:t>
            </w:r>
            <w:r w:rsidR="004D49B5">
              <w:rPr>
                <w:szCs w:val="20"/>
              </w:rPr>
              <w:t xml:space="preserve"> </w:t>
            </w:r>
            <w:r w:rsidR="004D49B5">
              <w:rPr>
                <w:szCs w:val="20"/>
                <w:vertAlign w:val="superscript"/>
              </w:rPr>
              <w:t>1</w:t>
            </w:r>
          </w:p>
        </w:tc>
        <w:tc>
          <w:tcPr>
            <w:tcW w:w="1039" w:type="dxa"/>
            <w:tcBorders>
              <w:top w:val="single" w:sz="4" w:space="0" w:color="auto"/>
              <w:left w:val="single" w:sz="4" w:space="0" w:color="auto"/>
              <w:bottom w:val="single" w:sz="4" w:space="0" w:color="auto"/>
              <w:right w:val="single" w:sz="4" w:space="0" w:color="auto"/>
            </w:tcBorders>
            <w:vAlign w:val="center"/>
          </w:tcPr>
          <w:p w14:paraId="2C702D7E" w14:textId="24835747" w:rsidR="00633128" w:rsidRPr="00D16F9D" w:rsidRDefault="00EC5F4F" w:rsidP="004D49B5">
            <w:pPr>
              <w:pStyle w:val="TableText0"/>
              <w:jc w:val="center"/>
            </w:pPr>
            <w:r w:rsidRPr="00EC5F4F">
              <w:rPr>
                <w:rFonts w:hint="eastAsia"/>
                <w:color w:val="000000"/>
                <w:w w:val="24"/>
                <w:shd w:val="solid" w:color="000000" w:fill="000000"/>
                <w:fitText w:val="109" w:id="-662991865"/>
                <w14:textFill>
                  <w14:solidFill>
                    <w14:srgbClr w14:val="000000">
                      <w14:alpha w14:val="100000"/>
                    </w14:srgbClr>
                  </w14:solidFill>
                </w14:textFill>
              </w:rPr>
              <w:t xml:space="preserve">　</w:t>
            </w:r>
            <w:r w:rsidRPr="00EC5F4F">
              <w:rPr>
                <w:color w:val="000000"/>
                <w:w w:val="24"/>
                <w:shd w:val="solid" w:color="000000" w:fill="000000"/>
                <w:fitText w:val="109" w:id="-662991865"/>
                <w14:textFill>
                  <w14:solidFill>
                    <w14:srgbClr w14:val="000000">
                      <w14:alpha w14:val="100000"/>
                    </w14:srgbClr>
                  </w14:solidFill>
                </w14:textFill>
              </w:rPr>
              <w:t>|</w:t>
            </w:r>
            <w:r w:rsidRPr="00EC5F4F">
              <w:rPr>
                <w:rFonts w:hint="eastAsia"/>
                <w:color w:val="000000"/>
                <w:spacing w:val="5"/>
                <w:w w:val="24"/>
                <w:shd w:val="solid" w:color="000000" w:fill="000000"/>
                <w:fitText w:val="109" w:id="-662991865"/>
                <w14:textFill>
                  <w14:solidFill>
                    <w14:srgbClr w14:val="000000">
                      <w14:alpha w14:val="100000"/>
                    </w14:srgbClr>
                  </w14:solidFill>
                </w14:textFill>
              </w:rPr>
              <w:t xml:space="preserve">　</w:t>
            </w:r>
            <w:r w:rsidR="004D49B5">
              <w:rPr>
                <w:szCs w:val="20"/>
              </w:rPr>
              <w:t xml:space="preserve"> </w:t>
            </w:r>
            <w:r w:rsidR="004D49B5">
              <w:rPr>
                <w:szCs w:val="20"/>
                <w:vertAlign w:val="superscript"/>
              </w:rPr>
              <w:t>1</w:t>
            </w:r>
          </w:p>
        </w:tc>
        <w:tc>
          <w:tcPr>
            <w:tcW w:w="1040" w:type="dxa"/>
            <w:tcBorders>
              <w:top w:val="single" w:sz="4" w:space="0" w:color="auto"/>
              <w:left w:val="single" w:sz="4" w:space="0" w:color="auto"/>
              <w:bottom w:val="single" w:sz="4" w:space="0" w:color="auto"/>
              <w:right w:val="single" w:sz="4" w:space="0" w:color="auto"/>
            </w:tcBorders>
            <w:vAlign w:val="center"/>
          </w:tcPr>
          <w:p w14:paraId="668DFAB0" w14:textId="78D1396E" w:rsidR="00633128" w:rsidRPr="00D16F9D" w:rsidRDefault="00EC5F4F" w:rsidP="004D49B5">
            <w:pPr>
              <w:pStyle w:val="TableText0"/>
              <w:jc w:val="center"/>
            </w:pPr>
            <w:r w:rsidRPr="00EC5F4F">
              <w:rPr>
                <w:rFonts w:hint="eastAsia"/>
                <w:color w:val="000000"/>
                <w:w w:val="24"/>
                <w:shd w:val="solid" w:color="000000" w:fill="000000"/>
                <w:fitText w:val="110" w:id="-662991864"/>
                <w14:textFill>
                  <w14:solidFill>
                    <w14:srgbClr w14:val="000000">
                      <w14:alpha w14:val="100000"/>
                    </w14:srgbClr>
                  </w14:solidFill>
                </w14:textFill>
              </w:rPr>
              <w:t xml:space="preserve">　</w:t>
            </w:r>
            <w:r w:rsidRPr="00EC5F4F">
              <w:rPr>
                <w:color w:val="000000"/>
                <w:w w:val="24"/>
                <w:shd w:val="solid" w:color="000000" w:fill="000000"/>
                <w:fitText w:val="110" w:id="-662991864"/>
                <w14:textFill>
                  <w14:solidFill>
                    <w14:srgbClr w14:val="000000">
                      <w14:alpha w14:val="100000"/>
                    </w14:srgbClr>
                  </w14:solidFill>
                </w14:textFill>
              </w:rPr>
              <w:t>|</w:t>
            </w:r>
            <w:r w:rsidRPr="00EC5F4F">
              <w:rPr>
                <w:rFonts w:hint="eastAsia"/>
                <w:color w:val="000000"/>
                <w:spacing w:val="6"/>
                <w:w w:val="24"/>
                <w:shd w:val="solid" w:color="000000" w:fill="000000"/>
                <w:fitText w:val="110" w:id="-662991864"/>
                <w14:textFill>
                  <w14:solidFill>
                    <w14:srgbClr w14:val="000000">
                      <w14:alpha w14:val="100000"/>
                    </w14:srgbClr>
                  </w14:solidFill>
                </w14:textFill>
              </w:rPr>
              <w:t xml:space="preserve">　</w:t>
            </w:r>
            <w:r w:rsidR="004D49B5">
              <w:rPr>
                <w:szCs w:val="20"/>
              </w:rPr>
              <w:t xml:space="preserve"> </w:t>
            </w:r>
            <w:r w:rsidR="004D49B5">
              <w:rPr>
                <w:szCs w:val="20"/>
                <w:vertAlign w:val="superscript"/>
              </w:rPr>
              <w:t>1</w:t>
            </w:r>
          </w:p>
        </w:tc>
        <w:tc>
          <w:tcPr>
            <w:tcW w:w="1039" w:type="dxa"/>
            <w:tcBorders>
              <w:top w:val="single" w:sz="4" w:space="0" w:color="auto"/>
              <w:left w:val="single" w:sz="4" w:space="0" w:color="auto"/>
              <w:bottom w:val="single" w:sz="4" w:space="0" w:color="auto"/>
              <w:right w:val="single" w:sz="4" w:space="0" w:color="auto"/>
            </w:tcBorders>
            <w:vAlign w:val="center"/>
          </w:tcPr>
          <w:p w14:paraId="6FD717D6" w14:textId="3787C429" w:rsidR="00633128" w:rsidRPr="00D16F9D" w:rsidRDefault="00EC5F4F" w:rsidP="004D49B5">
            <w:pPr>
              <w:pStyle w:val="TableText0"/>
              <w:jc w:val="center"/>
            </w:pPr>
            <w:r w:rsidRPr="00EC5F4F">
              <w:rPr>
                <w:rFonts w:hint="eastAsia"/>
                <w:color w:val="000000"/>
                <w:w w:val="24"/>
                <w:shd w:val="solid" w:color="000000" w:fill="000000"/>
                <w:fitText w:val="109" w:id="-662991863"/>
                <w14:textFill>
                  <w14:solidFill>
                    <w14:srgbClr w14:val="000000">
                      <w14:alpha w14:val="100000"/>
                    </w14:srgbClr>
                  </w14:solidFill>
                </w14:textFill>
              </w:rPr>
              <w:t xml:space="preserve">　</w:t>
            </w:r>
            <w:r w:rsidRPr="00EC5F4F">
              <w:rPr>
                <w:color w:val="000000"/>
                <w:w w:val="24"/>
                <w:shd w:val="solid" w:color="000000" w:fill="000000"/>
                <w:fitText w:val="109" w:id="-662991863"/>
                <w14:textFill>
                  <w14:solidFill>
                    <w14:srgbClr w14:val="000000">
                      <w14:alpha w14:val="100000"/>
                    </w14:srgbClr>
                  </w14:solidFill>
                </w14:textFill>
              </w:rPr>
              <w:t>|</w:t>
            </w:r>
            <w:r w:rsidRPr="00EC5F4F">
              <w:rPr>
                <w:rFonts w:hint="eastAsia"/>
                <w:color w:val="000000"/>
                <w:spacing w:val="5"/>
                <w:w w:val="24"/>
                <w:shd w:val="solid" w:color="000000" w:fill="000000"/>
                <w:fitText w:val="109" w:id="-662991863"/>
                <w14:textFill>
                  <w14:solidFill>
                    <w14:srgbClr w14:val="000000">
                      <w14:alpha w14:val="100000"/>
                    </w14:srgbClr>
                  </w14:solidFill>
                </w14:textFill>
              </w:rPr>
              <w:t xml:space="preserve">　</w:t>
            </w:r>
            <w:r w:rsidR="004D49B5">
              <w:rPr>
                <w:szCs w:val="20"/>
              </w:rPr>
              <w:t xml:space="preserve"> </w:t>
            </w:r>
            <w:r w:rsidR="004D49B5">
              <w:rPr>
                <w:szCs w:val="20"/>
                <w:vertAlign w:val="superscript"/>
              </w:rPr>
              <w:t>1</w:t>
            </w:r>
          </w:p>
        </w:tc>
        <w:tc>
          <w:tcPr>
            <w:tcW w:w="1040" w:type="dxa"/>
            <w:tcBorders>
              <w:top w:val="single" w:sz="4" w:space="0" w:color="auto"/>
              <w:left w:val="single" w:sz="4" w:space="0" w:color="auto"/>
              <w:bottom w:val="single" w:sz="4" w:space="0" w:color="auto"/>
              <w:right w:val="single" w:sz="4" w:space="0" w:color="auto"/>
            </w:tcBorders>
            <w:vAlign w:val="center"/>
          </w:tcPr>
          <w:p w14:paraId="29BA6E25" w14:textId="3BA12D1D" w:rsidR="00633128" w:rsidRPr="00D16F9D" w:rsidRDefault="00EC5F4F" w:rsidP="004D49B5">
            <w:pPr>
              <w:pStyle w:val="TableText0"/>
              <w:jc w:val="center"/>
            </w:pPr>
            <w:r w:rsidRPr="00EC5F4F">
              <w:rPr>
                <w:rFonts w:hint="eastAsia"/>
                <w:color w:val="000000"/>
                <w:w w:val="24"/>
                <w:shd w:val="solid" w:color="000000" w:fill="000000"/>
                <w:fitText w:val="109" w:id="-662991862"/>
                <w14:textFill>
                  <w14:solidFill>
                    <w14:srgbClr w14:val="000000">
                      <w14:alpha w14:val="100000"/>
                    </w14:srgbClr>
                  </w14:solidFill>
                </w14:textFill>
              </w:rPr>
              <w:t xml:space="preserve">　</w:t>
            </w:r>
            <w:r w:rsidRPr="00EC5F4F">
              <w:rPr>
                <w:color w:val="000000"/>
                <w:w w:val="24"/>
                <w:shd w:val="solid" w:color="000000" w:fill="000000"/>
                <w:fitText w:val="109" w:id="-662991862"/>
                <w14:textFill>
                  <w14:solidFill>
                    <w14:srgbClr w14:val="000000">
                      <w14:alpha w14:val="100000"/>
                    </w14:srgbClr>
                  </w14:solidFill>
                </w14:textFill>
              </w:rPr>
              <w:t>|</w:t>
            </w:r>
            <w:r w:rsidRPr="00EC5F4F">
              <w:rPr>
                <w:rFonts w:hint="eastAsia"/>
                <w:color w:val="000000"/>
                <w:spacing w:val="5"/>
                <w:w w:val="24"/>
                <w:shd w:val="solid" w:color="000000" w:fill="000000"/>
                <w:fitText w:val="109" w:id="-662991862"/>
                <w14:textFill>
                  <w14:solidFill>
                    <w14:srgbClr w14:val="000000">
                      <w14:alpha w14:val="100000"/>
                    </w14:srgbClr>
                  </w14:solidFill>
                </w14:textFill>
              </w:rPr>
              <w:t xml:space="preserve">　</w:t>
            </w:r>
            <w:r w:rsidR="004D49B5">
              <w:rPr>
                <w:szCs w:val="20"/>
              </w:rPr>
              <w:t xml:space="preserve"> </w:t>
            </w:r>
            <w:r w:rsidR="004D49B5">
              <w:rPr>
                <w:szCs w:val="20"/>
                <w:vertAlign w:val="superscript"/>
              </w:rPr>
              <w:t>1</w:t>
            </w:r>
          </w:p>
        </w:tc>
      </w:tr>
      <w:tr w:rsidR="00633128" w:rsidRPr="00D16F9D" w14:paraId="535F06A0" w14:textId="77777777" w:rsidTr="002B48FE">
        <w:tc>
          <w:tcPr>
            <w:tcW w:w="9067" w:type="dxa"/>
            <w:gridSpan w:val="7"/>
            <w:vAlign w:val="center"/>
          </w:tcPr>
          <w:p w14:paraId="07BC06D6" w14:textId="77777777" w:rsidR="00633128" w:rsidRPr="00D16F9D" w:rsidRDefault="00633128" w:rsidP="00CC521B">
            <w:pPr>
              <w:pStyle w:val="TableText0"/>
              <w:rPr>
                <w:rFonts w:cs="Arial"/>
              </w:rPr>
            </w:pPr>
            <w:r w:rsidRPr="00D16F9D">
              <w:t>PBS/RPBS cost less co-pay</w:t>
            </w:r>
          </w:p>
        </w:tc>
      </w:tr>
      <w:tr w:rsidR="00633128" w:rsidRPr="00D16F9D" w14:paraId="766D785A" w14:textId="77777777" w:rsidTr="002B48FE">
        <w:tc>
          <w:tcPr>
            <w:tcW w:w="2689" w:type="dxa"/>
            <w:vAlign w:val="center"/>
          </w:tcPr>
          <w:p w14:paraId="7F8DFB84" w14:textId="77777777" w:rsidR="00633128" w:rsidRPr="00D16F9D" w:rsidRDefault="00633128" w:rsidP="00CC521B">
            <w:pPr>
              <w:pStyle w:val="TableText0"/>
            </w:pPr>
            <w:r w:rsidRPr="00D16F9D">
              <w:t>2L PEM+LEN offset (pub)</w:t>
            </w:r>
          </w:p>
        </w:tc>
        <w:tc>
          <w:tcPr>
            <w:tcW w:w="1180" w:type="dxa"/>
            <w:tcBorders>
              <w:top w:val="single" w:sz="4" w:space="0" w:color="auto"/>
              <w:left w:val="single" w:sz="4" w:space="0" w:color="auto"/>
              <w:bottom w:val="single" w:sz="4" w:space="0" w:color="auto"/>
              <w:right w:val="single" w:sz="4" w:space="0" w:color="auto"/>
            </w:tcBorders>
            <w:vAlign w:val="center"/>
          </w:tcPr>
          <w:p w14:paraId="04F6FD87" w14:textId="69A30853" w:rsidR="00633128" w:rsidRPr="00AA74A8" w:rsidRDefault="00633128" w:rsidP="00633128">
            <w:pPr>
              <w:jc w:val="center"/>
              <w:rPr>
                <w:rFonts w:ascii="Arial Narrow" w:hAnsi="Arial Narrow"/>
                <w:color w:val="000000"/>
                <w:sz w:val="20"/>
                <w:szCs w:val="20"/>
              </w:rPr>
            </w:pPr>
            <w:r w:rsidRPr="00AA74A8">
              <w:rPr>
                <w:rFonts w:ascii="Arial Narrow" w:hAnsi="Arial Narrow"/>
                <w:color w:val="000000"/>
                <w:sz w:val="20"/>
                <w:szCs w:val="20"/>
              </w:rPr>
              <w:t>-$</w:t>
            </w:r>
            <w:r w:rsidR="00EC5F4F" w:rsidRPr="00EC5F4F">
              <w:rPr>
                <w:rFonts w:ascii="Arial Narrow" w:hAnsi="Arial Narrow" w:hint="eastAsia"/>
                <w:color w:val="000000"/>
                <w:w w:val="24"/>
                <w:sz w:val="20"/>
                <w:szCs w:val="20"/>
                <w:shd w:val="solid" w:color="000000" w:fill="000000"/>
                <w:fitText w:val="109" w:id="-662991861"/>
                <w14:textFill>
                  <w14:solidFill>
                    <w14:srgbClr w14:val="000000">
                      <w14:alpha w14:val="100000"/>
                    </w14:srgbClr>
                  </w14:solidFill>
                </w14:textFill>
              </w:rPr>
              <w:t xml:space="preserve">　</w:t>
            </w:r>
            <w:r w:rsidR="00EC5F4F" w:rsidRPr="00EC5F4F">
              <w:rPr>
                <w:rFonts w:ascii="Arial Narrow" w:hAnsi="Arial Narrow"/>
                <w:color w:val="000000"/>
                <w:w w:val="24"/>
                <w:sz w:val="20"/>
                <w:szCs w:val="20"/>
                <w:shd w:val="solid" w:color="000000" w:fill="000000"/>
                <w:fitText w:val="109" w:id="-662991861"/>
                <w14:textFill>
                  <w14:solidFill>
                    <w14:srgbClr w14:val="000000">
                      <w14:alpha w14:val="100000"/>
                    </w14:srgbClr>
                  </w14:solidFill>
                </w14:textFill>
              </w:rPr>
              <w:t>|</w:t>
            </w:r>
            <w:r w:rsidR="00EC5F4F" w:rsidRPr="00EC5F4F">
              <w:rPr>
                <w:rFonts w:ascii="Arial Narrow" w:hAnsi="Arial Narrow" w:hint="eastAsia"/>
                <w:color w:val="000000"/>
                <w:spacing w:val="5"/>
                <w:w w:val="24"/>
                <w:sz w:val="20"/>
                <w:szCs w:val="20"/>
                <w:shd w:val="solid" w:color="000000" w:fill="000000"/>
                <w:fitText w:val="109" w:id="-662991861"/>
                <w14:textFill>
                  <w14:solidFill>
                    <w14:srgbClr w14:val="000000">
                      <w14:alpha w14:val="100000"/>
                    </w14:srgbClr>
                  </w14:solidFill>
                </w14:textFill>
              </w:rPr>
              <w:t xml:space="preserve">　</w:t>
            </w:r>
            <w:r w:rsidR="00AA74A8">
              <w:rPr>
                <w:rFonts w:ascii="Arial Narrow" w:hAnsi="Arial Narrow"/>
                <w:sz w:val="20"/>
                <w:szCs w:val="20"/>
              </w:rPr>
              <w:t xml:space="preserve"> </w:t>
            </w:r>
            <w:r w:rsidR="00AA74A8">
              <w:rPr>
                <w:rFonts w:ascii="Arial Narrow" w:hAnsi="Arial Narrow"/>
                <w:sz w:val="20"/>
                <w:szCs w:val="20"/>
                <w:vertAlign w:val="superscript"/>
              </w:rPr>
              <w:t>8</w:t>
            </w:r>
          </w:p>
        </w:tc>
        <w:tc>
          <w:tcPr>
            <w:tcW w:w="1040" w:type="dxa"/>
            <w:tcBorders>
              <w:top w:val="single" w:sz="4" w:space="0" w:color="auto"/>
              <w:left w:val="single" w:sz="4" w:space="0" w:color="auto"/>
              <w:bottom w:val="single" w:sz="4" w:space="0" w:color="auto"/>
              <w:right w:val="single" w:sz="4" w:space="0" w:color="auto"/>
            </w:tcBorders>
            <w:vAlign w:val="center"/>
          </w:tcPr>
          <w:p w14:paraId="1268E037" w14:textId="2EA5D6CD" w:rsidR="00633128" w:rsidRPr="00AA74A8" w:rsidRDefault="00633128" w:rsidP="00633128">
            <w:pPr>
              <w:jc w:val="center"/>
              <w:rPr>
                <w:rFonts w:ascii="Arial Narrow" w:hAnsi="Arial Narrow"/>
                <w:color w:val="000000"/>
                <w:sz w:val="20"/>
                <w:szCs w:val="20"/>
              </w:rPr>
            </w:pPr>
            <w:r w:rsidRPr="00AA74A8">
              <w:rPr>
                <w:rFonts w:ascii="Arial Narrow" w:hAnsi="Arial Narrow"/>
                <w:color w:val="000000"/>
                <w:sz w:val="20"/>
                <w:szCs w:val="20"/>
              </w:rPr>
              <w:t>-$</w:t>
            </w:r>
            <w:r w:rsidR="00EC5F4F" w:rsidRPr="00EC5F4F">
              <w:rPr>
                <w:rFonts w:ascii="Arial Narrow" w:hAnsi="Arial Narrow"/>
                <w:color w:val="000000"/>
                <w:spacing w:val="89"/>
                <w:sz w:val="20"/>
                <w:szCs w:val="20"/>
                <w:shd w:val="solid" w:color="000000" w:fill="000000"/>
                <w:fitText w:val="175" w:id="-662991860"/>
                <w14:textFill>
                  <w14:solidFill>
                    <w14:srgbClr w14:val="000000">
                      <w14:alpha w14:val="100000"/>
                    </w14:srgbClr>
                  </w14:solidFill>
                </w14:textFill>
              </w:rPr>
              <w:t>|</w:t>
            </w:r>
            <w:r w:rsidR="00EC5F4F" w:rsidRPr="00EC5F4F">
              <w:rPr>
                <w:rFonts w:ascii="Arial Narrow" w:hAnsi="Arial Narrow"/>
                <w:color w:val="000000"/>
                <w:spacing w:val="1"/>
                <w:sz w:val="20"/>
                <w:szCs w:val="20"/>
                <w:shd w:val="solid" w:color="000000" w:fill="000000"/>
                <w:fitText w:val="175" w:id="-662991860"/>
                <w14:textFill>
                  <w14:solidFill>
                    <w14:srgbClr w14:val="000000">
                      <w14:alpha w14:val="100000"/>
                    </w14:srgbClr>
                  </w14:solidFill>
                </w14:textFill>
              </w:rPr>
              <w:t>|</w:t>
            </w:r>
            <w:r w:rsidR="00AA74A8">
              <w:rPr>
                <w:rFonts w:ascii="Arial Narrow" w:hAnsi="Arial Narrow"/>
                <w:sz w:val="20"/>
                <w:szCs w:val="20"/>
              </w:rPr>
              <w:t xml:space="preserve"> </w:t>
            </w:r>
            <w:r w:rsidR="00AA74A8">
              <w:rPr>
                <w:rFonts w:ascii="Arial Narrow" w:hAnsi="Arial Narrow"/>
                <w:sz w:val="20"/>
                <w:szCs w:val="20"/>
                <w:vertAlign w:val="superscript"/>
              </w:rPr>
              <w:t>8</w:t>
            </w:r>
          </w:p>
        </w:tc>
        <w:tc>
          <w:tcPr>
            <w:tcW w:w="1039" w:type="dxa"/>
            <w:tcBorders>
              <w:top w:val="single" w:sz="4" w:space="0" w:color="auto"/>
              <w:left w:val="single" w:sz="4" w:space="0" w:color="auto"/>
              <w:bottom w:val="single" w:sz="4" w:space="0" w:color="auto"/>
              <w:right w:val="single" w:sz="4" w:space="0" w:color="auto"/>
            </w:tcBorders>
            <w:vAlign w:val="center"/>
          </w:tcPr>
          <w:p w14:paraId="5C6E4BFC" w14:textId="5E2BF1E2" w:rsidR="00633128" w:rsidRPr="00AA74A8" w:rsidRDefault="00633128" w:rsidP="00633128">
            <w:pPr>
              <w:jc w:val="center"/>
              <w:rPr>
                <w:rFonts w:ascii="Arial Narrow" w:hAnsi="Arial Narrow"/>
                <w:color w:val="000000"/>
                <w:sz w:val="20"/>
                <w:szCs w:val="20"/>
              </w:rPr>
            </w:pPr>
            <w:r w:rsidRPr="00AA74A8">
              <w:rPr>
                <w:rFonts w:ascii="Arial Narrow" w:hAnsi="Arial Narrow"/>
                <w:color w:val="000000"/>
                <w:sz w:val="20"/>
                <w:szCs w:val="20"/>
              </w:rPr>
              <w:t>-$</w:t>
            </w:r>
            <w:r w:rsidR="00EC5F4F" w:rsidRPr="00EC5F4F">
              <w:rPr>
                <w:rFonts w:ascii="Arial Narrow" w:hAnsi="Arial Narrow"/>
                <w:color w:val="000000"/>
                <w:spacing w:val="89"/>
                <w:sz w:val="20"/>
                <w:szCs w:val="20"/>
                <w:shd w:val="solid" w:color="000000" w:fill="000000"/>
                <w:fitText w:val="175" w:id="-662991859"/>
                <w14:textFill>
                  <w14:solidFill>
                    <w14:srgbClr w14:val="000000">
                      <w14:alpha w14:val="100000"/>
                    </w14:srgbClr>
                  </w14:solidFill>
                </w14:textFill>
              </w:rPr>
              <w:t>|</w:t>
            </w:r>
            <w:r w:rsidR="00EC5F4F" w:rsidRPr="00EC5F4F">
              <w:rPr>
                <w:rFonts w:ascii="Arial Narrow" w:hAnsi="Arial Narrow"/>
                <w:color w:val="000000"/>
                <w:spacing w:val="1"/>
                <w:sz w:val="20"/>
                <w:szCs w:val="20"/>
                <w:shd w:val="solid" w:color="000000" w:fill="000000"/>
                <w:fitText w:val="175" w:id="-662991859"/>
                <w14:textFill>
                  <w14:solidFill>
                    <w14:srgbClr w14:val="000000">
                      <w14:alpha w14:val="100000"/>
                    </w14:srgbClr>
                  </w14:solidFill>
                </w14:textFill>
              </w:rPr>
              <w:t>|</w:t>
            </w:r>
            <w:r w:rsidR="00AA74A8">
              <w:rPr>
                <w:rFonts w:ascii="Arial Narrow" w:hAnsi="Arial Narrow"/>
                <w:sz w:val="20"/>
                <w:szCs w:val="20"/>
              </w:rPr>
              <w:t xml:space="preserve"> </w:t>
            </w:r>
            <w:r w:rsidR="00AA74A8">
              <w:rPr>
                <w:rFonts w:ascii="Arial Narrow" w:hAnsi="Arial Narrow"/>
                <w:sz w:val="20"/>
                <w:szCs w:val="20"/>
                <w:vertAlign w:val="superscript"/>
              </w:rPr>
              <w:t>8</w:t>
            </w:r>
          </w:p>
        </w:tc>
        <w:tc>
          <w:tcPr>
            <w:tcW w:w="1040" w:type="dxa"/>
            <w:tcBorders>
              <w:top w:val="single" w:sz="4" w:space="0" w:color="auto"/>
              <w:left w:val="single" w:sz="4" w:space="0" w:color="auto"/>
              <w:bottom w:val="single" w:sz="4" w:space="0" w:color="auto"/>
              <w:right w:val="single" w:sz="4" w:space="0" w:color="auto"/>
            </w:tcBorders>
            <w:vAlign w:val="center"/>
          </w:tcPr>
          <w:p w14:paraId="0E65F09F" w14:textId="552AC2B1" w:rsidR="00633128" w:rsidRPr="00AA74A8" w:rsidRDefault="00633128" w:rsidP="00633128">
            <w:pPr>
              <w:jc w:val="center"/>
              <w:rPr>
                <w:rFonts w:ascii="Arial Narrow" w:hAnsi="Arial Narrow"/>
                <w:color w:val="000000"/>
                <w:sz w:val="20"/>
                <w:szCs w:val="20"/>
              </w:rPr>
            </w:pPr>
            <w:r w:rsidRPr="00AA74A8">
              <w:rPr>
                <w:rFonts w:ascii="Arial Narrow" w:hAnsi="Arial Narrow"/>
                <w:color w:val="000000"/>
                <w:sz w:val="20"/>
                <w:szCs w:val="20"/>
              </w:rPr>
              <w:t>-$</w:t>
            </w:r>
            <w:r w:rsidR="00EC5F4F" w:rsidRPr="00EC5F4F">
              <w:rPr>
                <w:rFonts w:ascii="Arial Narrow" w:hAnsi="Arial Narrow"/>
                <w:color w:val="000000"/>
                <w:spacing w:val="88"/>
                <w:sz w:val="20"/>
                <w:szCs w:val="20"/>
                <w:shd w:val="solid" w:color="000000" w:fill="000000"/>
                <w:fitText w:val="174" w:id="-662991858"/>
                <w14:textFill>
                  <w14:solidFill>
                    <w14:srgbClr w14:val="000000">
                      <w14:alpha w14:val="100000"/>
                    </w14:srgbClr>
                  </w14:solidFill>
                </w14:textFill>
              </w:rPr>
              <w:t>|</w:t>
            </w:r>
            <w:r w:rsidR="00EC5F4F" w:rsidRPr="00EC5F4F">
              <w:rPr>
                <w:rFonts w:ascii="Arial Narrow" w:hAnsi="Arial Narrow"/>
                <w:color w:val="000000"/>
                <w:spacing w:val="1"/>
                <w:sz w:val="20"/>
                <w:szCs w:val="20"/>
                <w:shd w:val="solid" w:color="000000" w:fill="000000"/>
                <w:fitText w:val="174" w:id="-662991858"/>
                <w14:textFill>
                  <w14:solidFill>
                    <w14:srgbClr w14:val="000000">
                      <w14:alpha w14:val="100000"/>
                    </w14:srgbClr>
                  </w14:solidFill>
                </w14:textFill>
              </w:rPr>
              <w:t>|</w:t>
            </w:r>
            <w:r w:rsidR="00AA74A8">
              <w:rPr>
                <w:rFonts w:ascii="Arial Narrow" w:hAnsi="Arial Narrow"/>
                <w:sz w:val="20"/>
                <w:szCs w:val="20"/>
              </w:rPr>
              <w:t xml:space="preserve"> </w:t>
            </w:r>
            <w:r w:rsidR="00AA74A8">
              <w:rPr>
                <w:rFonts w:ascii="Arial Narrow" w:hAnsi="Arial Narrow"/>
                <w:sz w:val="20"/>
                <w:szCs w:val="20"/>
                <w:vertAlign w:val="superscript"/>
              </w:rPr>
              <w:t>8</w:t>
            </w:r>
          </w:p>
        </w:tc>
        <w:tc>
          <w:tcPr>
            <w:tcW w:w="1039" w:type="dxa"/>
            <w:tcBorders>
              <w:top w:val="single" w:sz="4" w:space="0" w:color="auto"/>
              <w:left w:val="single" w:sz="4" w:space="0" w:color="auto"/>
              <w:bottom w:val="single" w:sz="4" w:space="0" w:color="auto"/>
              <w:right w:val="single" w:sz="4" w:space="0" w:color="auto"/>
            </w:tcBorders>
            <w:vAlign w:val="center"/>
          </w:tcPr>
          <w:p w14:paraId="77CCB0B7" w14:textId="771159FC" w:rsidR="00633128" w:rsidRPr="00AA74A8" w:rsidRDefault="00633128" w:rsidP="00633128">
            <w:pPr>
              <w:jc w:val="center"/>
              <w:rPr>
                <w:rFonts w:ascii="Arial Narrow" w:hAnsi="Arial Narrow"/>
                <w:color w:val="000000"/>
                <w:sz w:val="20"/>
                <w:szCs w:val="20"/>
              </w:rPr>
            </w:pPr>
            <w:r w:rsidRPr="00AA74A8">
              <w:rPr>
                <w:rFonts w:ascii="Arial Narrow" w:hAnsi="Arial Narrow"/>
                <w:color w:val="000000"/>
                <w:sz w:val="20"/>
                <w:szCs w:val="20"/>
              </w:rPr>
              <w:t>-$</w:t>
            </w:r>
            <w:r w:rsidR="00EC5F4F" w:rsidRPr="00EC5F4F">
              <w:rPr>
                <w:rFonts w:ascii="Arial Narrow" w:hAnsi="Arial Narrow"/>
                <w:color w:val="000000"/>
                <w:spacing w:val="89"/>
                <w:sz w:val="20"/>
                <w:szCs w:val="20"/>
                <w:shd w:val="solid" w:color="000000" w:fill="000000"/>
                <w:fitText w:val="175" w:id="-662991857"/>
                <w14:textFill>
                  <w14:solidFill>
                    <w14:srgbClr w14:val="000000">
                      <w14:alpha w14:val="100000"/>
                    </w14:srgbClr>
                  </w14:solidFill>
                </w14:textFill>
              </w:rPr>
              <w:t>|</w:t>
            </w:r>
            <w:r w:rsidR="00EC5F4F" w:rsidRPr="00EC5F4F">
              <w:rPr>
                <w:rFonts w:ascii="Arial Narrow" w:hAnsi="Arial Narrow"/>
                <w:color w:val="000000"/>
                <w:spacing w:val="1"/>
                <w:sz w:val="20"/>
                <w:szCs w:val="20"/>
                <w:shd w:val="solid" w:color="000000" w:fill="000000"/>
                <w:fitText w:val="175" w:id="-662991857"/>
                <w14:textFill>
                  <w14:solidFill>
                    <w14:srgbClr w14:val="000000">
                      <w14:alpha w14:val="100000"/>
                    </w14:srgbClr>
                  </w14:solidFill>
                </w14:textFill>
              </w:rPr>
              <w:t>|</w:t>
            </w:r>
            <w:r w:rsidR="00AA74A8">
              <w:rPr>
                <w:rFonts w:ascii="Arial Narrow" w:hAnsi="Arial Narrow"/>
                <w:sz w:val="20"/>
                <w:szCs w:val="20"/>
              </w:rPr>
              <w:t xml:space="preserve"> </w:t>
            </w:r>
            <w:r w:rsidR="00AA74A8">
              <w:rPr>
                <w:rFonts w:ascii="Arial Narrow" w:hAnsi="Arial Narrow"/>
                <w:sz w:val="20"/>
                <w:szCs w:val="20"/>
                <w:vertAlign w:val="superscript"/>
              </w:rPr>
              <w:t>8</w:t>
            </w:r>
          </w:p>
        </w:tc>
        <w:tc>
          <w:tcPr>
            <w:tcW w:w="1040" w:type="dxa"/>
            <w:tcBorders>
              <w:top w:val="single" w:sz="4" w:space="0" w:color="auto"/>
              <w:left w:val="single" w:sz="4" w:space="0" w:color="auto"/>
              <w:bottom w:val="single" w:sz="4" w:space="0" w:color="auto"/>
              <w:right w:val="single" w:sz="4" w:space="0" w:color="auto"/>
            </w:tcBorders>
            <w:vAlign w:val="center"/>
          </w:tcPr>
          <w:p w14:paraId="02A45C16" w14:textId="2EDFC70B" w:rsidR="00633128" w:rsidRPr="00AA74A8" w:rsidRDefault="00633128" w:rsidP="00633128">
            <w:pPr>
              <w:jc w:val="center"/>
              <w:rPr>
                <w:rFonts w:ascii="Arial Narrow" w:hAnsi="Arial Narrow"/>
                <w:color w:val="000000"/>
                <w:sz w:val="20"/>
                <w:szCs w:val="20"/>
              </w:rPr>
            </w:pPr>
            <w:r w:rsidRPr="00AA74A8">
              <w:rPr>
                <w:rFonts w:ascii="Arial Narrow" w:hAnsi="Arial Narrow"/>
                <w:color w:val="000000"/>
                <w:sz w:val="20"/>
                <w:szCs w:val="20"/>
              </w:rPr>
              <w:t>-$</w:t>
            </w:r>
            <w:r w:rsidR="00EC5F4F" w:rsidRPr="00EC5F4F">
              <w:rPr>
                <w:rFonts w:ascii="Arial Narrow" w:hAnsi="Arial Narrow"/>
                <w:color w:val="000000"/>
                <w:spacing w:val="89"/>
                <w:sz w:val="20"/>
                <w:szCs w:val="20"/>
                <w:shd w:val="solid" w:color="000000" w:fill="000000"/>
                <w:fitText w:val="175" w:id="-662991856"/>
                <w14:textFill>
                  <w14:solidFill>
                    <w14:srgbClr w14:val="000000">
                      <w14:alpha w14:val="100000"/>
                    </w14:srgbClr>
                  </w14:solidFill>
                </w14:textFill>
              </w:rPr>
              <w:t>|</w:t>
            </w:r>
            <w:r w:rsidR="00EC5F4F" w:rsidRPr="00EC5F4F">
              <w:rPr>
                <w:rFonts w:ascii="Arial Narrow" w:hAnsi="Arial Narrow"/>
                <w:color w:val="000000"/>
                <w:spacing w:val="1"/>
                <w:sz w:val="20"/>
                <w:szCs w:val="20"/>
                <w:shd w:val="solid" w:color="000000" w:fill="000000"/>
                <w:fitText w:val="175" w:id="-662991856"/>
                <w14:textFill>
                  <w14:solidFill>
                    <w14:srgbClr w14:val="000000">
                      <w14:alpha w14:val="100000"/>
                    </w14:srgbClr>
                  </w14:solidFill>
                </w14:textFill>
              </w:rPr>
              <w:t>|</w:t>
            </w:r>
            <w:r w:rsidR="00AA74A8">
              <w:rPr>
                <w:rFonts w:ascii="Arial Narrow" w:hAnsi="Arial Narrow"/>
                <w:sz w:val="20"/>
                <w:szCs w:val="20"/>
              </w:rPr>
              <w:t xml:space="preserve"> </w:t>
            </w:r>
            <w:r w:rsidR="00AA74A8">
              <w:rPr>
                <w:rFonts w:ascii="Arial Narrow" w:hAnsi="Arial Narrow"/>
                <w:sz w:val="20"/>
                <w:szCs w:val="20"/>
                <w:vertAlign w:val="superscript"/>
              </w:rPr>
              <w:t>8</w:t>
            </w:r>
          </w:p>
        </w:tc>
      </w:tr>
      <w:tr w:rsidR="00633128" w:rsidRPr="00D16F9D" w14:paraId="13A50F91" w14:textId="77777777" w:rsidTr="002B48FE">
        <w:tc>
          <w:tcPr>
            <w:tcW w:w="2689" w:type="dxa"/>
            <w:vAlign w:val="center"/>
          </w:tcPr>
          <w:p w14:paraId="60AF1606" w14:textId="77777777" w:rsidR="00633128" w:rsidRPr="00D16F9D" w:rsidRDefault="00633128" w:rsidP="00CC521B">
            <w:pPr>
              <w:pStyle w:val="TableText0"/>
            </w:pPr>
            <w:r w:rsidRPr="00D16F9D">
              <w:t>2L PEM+LEN offset (eff)</w:t>
            </w:r>
          </w:p>
        </w:tc>
        <w:tc>
          <w:tcPr>
            <w:tcW w:w="1180" w:type="dxa"/>
            <w:tcBorders>
              <w:top w:val="single" w:sz="4" w:space="0" w:color="auto"/>
              <w:left w:val="single" w:sz="4" w:space="0" w:color="auto"/>
              <w:bottom w:val="single" w:sz="4" w:space="0" w:color="auto"/>
              <w:right w:val="single" w:sz="4" w:space="0" w:color="auto"/>
            </w:tcBorders>
            <w:vAlign w:val="center"/>
          </w:tcPr>
          <w:p w14:paraId="37ECC25E" w14:textId="34073922" w:rsidR="00633128" w:rsidRPr="00D16F9D" w:rsidRDefault="00633128" w:rsidP="00633128">
            <w:pPr>
              <w:jc w:val="center"/>
              <w:rPr>
                <w:rFonts w:ascii="Arial Narrow" w:hAnsi="Arial Narrow"/>
                <w:color w:val="000000"/>
                <w:sz w:val="20"/>
                <w:szCs w:val="20"/>
              </w:rPr>
            </w:pPr>
            <w:r w:rsidRPr="00D16F9D">
              <w:rPr>
                <w:rFonts w:ascii="Arial Narrow" w:hAnsi="Arial Narrow"/>
                <w:color w:val="000000"/>
                <w:sz w:val="20"/>
                <w:szCs w:val="20"/>
              </w:rPr>
              <w:t>-$</w:t>
            </w:r>
            <w:r w:rsidR="00EC5F4F" w:rsidRPr="00EC5F4F">
              <w:rPr>
                <w:rFonts w:ascii="Arial Narrow" w:hAnsi="Arial Narrow" w:hint="eastAsia"/>
                <w:color w:val="000000"/>
                <w:w w:val="24"/>
                <w:sz w:val="20"/>
                <w:szCs w:val="20"/>
                <w:shd w:val="solid" w:color="000000" w:fill="000000"/>
                <w:fitText w:val="109" w:id="-662991872"/>
                <w14:textFill>
                  <w14:solidFill>
                    <w14:srgbClr w14:val="000000">
                      <w14:alpha w14:val="100000"/>
                    </w14:srgbClr>
                  </w14:solidFill>
                </w14:textFill>
              </w:rPr>
              <w:t xml:space="preserve">　</w:t>
            </w:r>
            <w:r w:rsidR="00EC5F4F" w:rsidRPr="00EC5F4F">
              <w:rPr>
                <w:rFonts w:ascii="Arial Narrow" w:hAnsi="Arial Narrow"/>
                <w:color w:val="000000"/>
                <w:w w:val="24"/>
                <w:sz w:val="20"/>
                <w:szCs w:val="20"/>
                <w:shd w:val="solid" w:color="000000" w:fill="000000"/>
                <w:fitText w:val="109" w:id="-662991872"/>
                <w14:textFill>
                  <w14:solidFill>
                    <w14:srgbClr w14:val="000000">
                      <w14:alpha w14:val="100000"/>
                    </w14:srgbClr>
                  </w14:solidFill>
                </w14:textFill>
              </w:rPr>
              <w:t>|</w:t>
            </w:r>
            <w:r w:rsidR="00EC5F4F" w:rsidRPr="00EC5F4F">
              <w:rPr>
                <w:rFonts w:ascii="Arial Narrow" w:hAnsi="Arial Narrow" w:hint="eastAsia"/>
                <w:color w:val="000000"/>
                <w:spacing w:val="5"/>
                <w:w w:val="24"/>
                <w:sz w:val="20"/>
                <w:szCs w:val="20"/>
                <w:shd w:val="solid" w:color="000000" w:fill="000000"/>
                <w:fitText w:val="109" w:id="-662991872"/>
                <w14:textFill>
                  <w14:solidFill>
                    <w14:srgbClr w14:val="000000">
                      <w14:alpha w14:val="100000"/>
                    </w14:srgbClr>
                  </w14:solidFill>
                </w14:textFill>
              </w:rPr>
              <w:t xml:space="preserve">　</w:t>
            </w:r>
            <w:r w:rsidR="00AA74A8">
              <w:rPr>
                <w:rFonts w:ascii="Arial Narrow" w:hAnsi="Arial Narrow"/>
                <w:sz w:val="20"/>
                <w:szCs w:val="20"/>
              </w:rPr>
              <w:t xml:space="preserve"> </w:t>
            </w:r>
            <w:r w:rsidR="00AA74A8">
              <w:rPr>
                <w:rFonts w:ascii="Arial Narrow" w:hAnsi="Arial Narrow"/>
                <w:sz w:val="20"/>
                <w:szCs w:val="20"/>
                <w:vertAlign w:val="superscript"/>
              </w:rPr>
              <w:t>8</w:t>
            </w:r>
          </w:p>
        </w:tc>
        <w:tc>
          <w:tcPr>
            <w:tcW w:w="1040" w:type="dxa"/>
            <w:tcBorders>
              <w:top w:val="single" w:sz="4" w:space="0" w:color="auto"/>
              <w:left w:val="single" w:sz="4" w:space="0" w:color="auto"/>
              <w:bottom w:val="single" w:sz="4" w:space="0" w:color="auto"/>
              <w:right w:val="single" w:sz="4" w:space="0" w:color="auto"/>
            </w:tcBorders>
            <w:vAlign w:val="center"/>
          </w:tcPr>
          <w:p w14:paraId="10E94FFE" w14:textId="5730BC99" w:rsidR="00633128" w:rsidRPr="00D16F9D" w:rsidRDefault="00633128" w:rsidP="00633128">
            <w:pPr>
              <w:jc w:val="center"/>
              <w:rPr>
                <w:rFonts w:ascii="Arial Narrow" w:hAnsi="Arial Narrow"/>
                <w:color w:val="000000"/>
                <w:sz w:val="20"/>
                <w:szCs w:val="20"/>
              </w:rPr>
            </w:pPr>
            <w:r w:rsidRPr="00D16F9D">
              <w:rPr>
                <w:rFonts w:ascii="Arial Narrow" w:hAnsi="Arial Narrow"/>
                <w:color w:val="000000"/>
                <w:sz w:val="20"/>
                <w:szCs w:val="20"/>
              </w:rPr>
              <w:t>-$</w:t>
            </w:r>
            <w:r w:rsidR="00EC5F4F" w:rsidRPr="00EC5F4F">
              <w:rPr>
                <w:rFonts w:ascii="Arial Narrow" w:hAnsi="Arial Narrow"/>
                <w:color w:val="000000"/>
                <w:spacing w:val="89"/>
                <w:sz w:val="20"/>
                <w:szCs w:val="20"/>
                <w:shd w:val="solid" w:color="000000" w:fill="000000"/>
                <w:fitText w:val="175" w:id="-662991871"/>
                <w14:textFill>
                  <w14:solidFill>
                    <w14:srgbClr w14:val="000000">
                      <w14:alpha w14:val="100000"/>
                    </w14:srgbClr>
                  </w14:solidFill>
                </w14:textFill>
              </w:rPr>
              <w:t>|</w:t>
            </w:r>
            <w:r w:rsidR="00EC5F4F" w:rsidRPr="00EC5F4F">
              <w:rPr>
                <w:rFonts w:ascii="Arial Narrow" w:hAnsi="Arial Narrow"/>
                <w:color w:val="000000"/>
                <w:spacing w:val="1"/>
                <w:sz w:val="20"/>
                <w:szCs w:val="20"/>
                <w:shd w:val="solid" w:color="000000" w:fill="000000"/>
                <w:fitText w:val="175" w:id="-662991871"/>
                <w14:textFill>
                  <w14:solidFill>
                    <w14:srgbClr w14:val="000000">
                      <w14:alpha w14:val="100000"/>
                    </w14:srgbClr>
                  </w14:solidFill>
                </w14:textFill>
              </w:rPr>
              <w:t>|</w:t>
            </w:r>
            <w:r w:rsidR="00AA74A8">
              <w:rPr>
                <w:rFonts w:ascii="Arial Narrow" w:hAnsi="Arial Narrow"/>
                <w:sz w:val="20"/>
                <w:szCs w:val="20"/>
              </w:rPr>
              <w:t xml:space="preserve"> </w:t>
            </w:r>
            <w:r w:rsidR="00AA74A8">
              <w:rPr>
                <w:rFonts w:ascii="Arial Narrow" w:hAnsi="Arial Narrow"/>
                <w:sz w:val="20"/>
                <w:szCs w:val="20"/>
                <w:vertAlign w:val="superscript"/>
              </w:rPr>
              <w:t>8</w:t>
            </w:r>
          </w:p>
        </w:tc>
        <w:tc>
          <w:tcPr>
            <w:tcW w:w="1039" w:type="dxa"/>
            <w:tcBorders>
              <w:top w:val="single" w:sz="4" w:space="0" w:color="auto"/>
              <w:left w:val="single" w:sz="4" w:space="0" w:color="auto"/>
              <w:bottom w:val="single" w:sz="4" w:space="0" w:color="auto"/>
              <w:right w:val="single" w:sz="4" w:space="0" w:color="auto"/>
            </w:tcBorders>
            <w:vAlign w:val="center"/>
          </w:tcPr>
          <w:p w14:paraId="61AE6D75" w14:textId="3ED1D7EB" w:rsidR="00633128" w:rsidRPr="00D16F9D" w:rsidRDefault="00633128" w:rsidP="00633128">
            <w:pPr>
              <w:jc w:val="center"/>
              <w:rPr>
                <w:rFonts w:ascii="Arial Narrow" w:hAnsi="Arial Narrow"/>
                <w:color w:val="000000"/>
                <w:sz w:val="20"/>
                <w:szCs w:val="20"/>
              </w:rPr>
            </w:pPr>
            <w:r w:rsidRPr="00D16F9D">
              <w:rPr>
                <w:rFonts w:ascii="Arial Narrow" w:hAnsi="Arial Narrow"/>
                <w:color w:val="000000"/>
                <w:sz w:val="20"/>
                <w:szCs w:val="20"/>
              </w:rPr>
              <w:t>-$</w:t>
            </w:r>
            <w:r w:rsidR="00EC5F4F" w:rsidRPr="00EC5F4F">
              <w:rPr>
                <w:rFonts w:ascii="Arial Narrow" w:hAnsi="Arial Narrow"/>
                <w:color w:val="000000"/>
                <w:spacing w:val="89"/>
                <w:sz w:val="20"/>
                <w:szCs w:val="20"/>
                <w:shd w:val="solid" w:color="000000" w:fill="000000"/>
                <w:fitText w:val="175" w:id="-662991870"/>
                <w14:textFill>
                  <w14:solidFill>
                    <w14:srgbClr w14:val="000000">
                      <w14:alpha w14:val="100000"/>
                    </w14:srgbClr>
                  </w14:solidFill>
                </w14:textFill>
              </w:rPr>
              <w:t>|</w:t>
            </w:r>
            <w:r w:rsidR="00EC5F4F" w:rsidRPr="00EC5F4F">
              <w:rPr>
                <w:rFonts w:ascii="Arial Narrow" w:hAnsi="Arial Narrow"/>
                <w:color w:val="000000"/>
                <w:spacing w:val="1"/>
                <w:sz w:val="20"/>
                <w:szCs w:val="20"/>
                <w:shd w:val="solid" w:color="000000" w:fill="000000"/>
                <w:fitText w:val="175" w:id="-662991870"/>
                <w14:textFill>
                  <w14:solidFill>
                    <w14:srgbClr w14:val="000000">
                      <w14:alpha w14:val="100000"/>
                    </w14:srgbClr>
                  </w14:solidFill>
                </w14:textFill>
              </w:rPr>
              <w:t>|</w:t>
            </w:r>
            <w:r w:rsidR="00AA74A8">
              <w:rPr>
                <w:rFonts w:ascii="Arial Narrow" w:hAnsi="Arial Narrow"/>
                <w:sz w:val="20"/>
                <w:szCs w:val="20"/>
              </w:rPr>
              <w:t xml:space="preserve"> </w:t>
            </w:r>
            <w:r w:rsidR="00AA74A8">
              <w:rPr>
                <w:rFonts w:ascii="Arial Narrow" w:hAnsi="Arial Narrow"/>
                <w:sz w:val="20"/>
                <w:szCs w:val="20"/>
                <w:vertAlign w:val="superscript"/>
              </w:rPr>
              <w:t>8</w:t>
            </w:r>
          </w:p>
        </w:tc>
        <w:tc>
          <w:tcPr>
            <w:tcW w:w="1040" w:type="dxa"/>
            <w:tcBorders>
              <w:top w:val="single" w:sz="4" w:space="0" w:color="auto"/>
              <w:left w:val="single" w:sz="4" w:space="0" w:color="auto"/>
              <w:bottom w:val="single" w:sz="4" w:space="0" w:color="auto"/>
              <w:right w:val="single" w:sz="4" w:space="0" w:color="auto"/>
            </w:tcBorders>
            <w:vAlign w:val="center"/>
          </w:tcPr>
          <w:p w14:paraId="7BAA0574" w14:textId="1219C8AD" w:rsidR="00633128" w:rsidRPr="00D16F9D" w:rsidRDefault="00633128" w:rsidP="00633128">
            <w:pPr>
              <w:jc w:val="center"/>
              <w:rPr>
                <w:rFonts w:ascii="Arial Narrow" w:hAnsi="Arial Narrow"/>
                <w:color w:val="000000"/>
                <w:sz w:val="20"/>
                <w:szCs w:val="20"/>
              </w:rPr>
            </w:pPr>
            <w:r w:rsidRPr="00D16F9D">
              <w:rPr>
                <w:rFonts w:ascii="Arial Narrow" w:hAnsi="Arial Narrow"/>
                <w:color w:val="000000"/>
                <w:sz w:val="20"/>
                <w:szCs w:val="20"/>
              </w:rPr>
              <w:t>-$</w:t>
            </w:r>
            <w:r w:rsidR="00EC5F4F" w:rsidRPr="00EC5F4F">
              <w:rPr>
                <w:rFonts w:ascii="Arial Narrow" w:hAnsi="Arial Narrow"/>
                <w:color w:val="000000"/>
                <w:spacing w:val="88"/>
                <w:sz w:val="20"/>
                <w:szCs w:val="20"/>
                <w:shd w:val="solid" w:color="000000" w:fill="000000"/>
                <w:fitText w:val="174" w:id="-662991869"/>
                <w14:textFill>
                  <w14:solidFill>
                    <w14:srgbClr w14:val="000000">
                      <w14:alpha w14:val="100000"/>
                    </w14:srgbClr>
                  </w14:solidFill>
                </w14:textFill>
              </w:rPr>
              <w:t>|</w:t>
            </w:r>
            <w:r w:rsidR="00EC5F4F" w:rsidRPr="00EC5F4F">
              <w:rPr>
                <w:rFonts w:ascii="Arial Narrow" w:hAnsi="Arial Narrow"/>
                <w:color w:val="000000"/>
                <w:spacing w:val="1"/>
                <w:sz w:val="20"/>
                <w:szCs w:val="20"/>
                <w:shd w:val="solid" w:color="000000" w:fill="000000"/>
                <w:fitText w:val="174" w:id="-662991869"/>
                <w14:textFill>
                  <w14:solidFill>
                    <w14:srgbClr w14:val="000000">
                      <w14:alpha w14:val="100000"/>
                    </w14:srgbClr>
                  </w14:solidFill>
                </w14:textFill>
              </w:rPr>
              <w:t>|</w:t>
            </w:r>
            <w:r w:rsidR="00AA74A8">
              <w:rPr>
                <w:rFonts w:ascii="Arial Narrow" w:hAnsi="Arial Narrow"/>
                <w:sz w:val="20"/>
                <w:szCs w:val="20"/>
              </w:rPr>
              <w:t xml:space="preserve"> </w:t>
            </w:r>
            <w:r w:rsidR="00AA74A8">
              <w:rPr>
                <w:rFonts w:ascii="Arial Narrow" w:hAnsi="Arial Narrow"/>
                <w:sz w:val="20"/>
                <w:szCs w:val="20"/>
                <w:vertAlign w:val="superscript"/>
              </w:rPr>
              <w:t>8</w:t>
            </w:r>
          </w:p>
        </w:tc>
        <w:tc>
          <w:tcPr>
            <w:tcW w:w="1039" w:type="dxa"/>
            <w:tcBorders>
              <w:top w:val="single" w:sz="4" w:space="0" w:color="auto"/>
              <w:left w:val="single" w:sz="4" w:space="0" w:color="auto"/>
              <w:bottom w:val="single" w:sz="4" w:space="0" w:color="auto"/>
              <w:right w:val="single" w:sz="4" w:space="0" w:color="auto"/>
            </w:tcBorders>
            <w:vAlign w:val="center"/>
          </w:tcPr>
          <w:p w14:paraId="44A03F2F" w14:textId="1F05627A" w:rsidR="00633128" w:rsidRPr="00D16F9D" w:rsidRDefault="00633128" w:rsidP="00633128">
            <w:pPr>
              <w:jc w:val="center"/>
              <w:rPr>
                <w:rFonts w:ascii="Arial Narrow" w:hAnsi="Arial Narrow"/>
                <w:color w:val="000000"/>
                <w:sz w:val="20"/>
                <w:szCs w:val="20"/>
              </w:rPr>
            </w:pPr>
            <w:r w:rsidRPr="00D16F9D">
              <w:rPr>
                <w:rFonts w:ascii="Arial Narrow" w:hAnsi="Arial Narrow"/>
                <w:color w:val="000000"/>
                <w:sz w:val="20"/>
                <w:szCs w:val="20"/>
              </w:rPr>
              <w:t>-$</w:t>
            </w:r>
            <w:r w:rsidR="00EC5F4F" w:rsidRPr="00EC5F4F">
              <w:rPr>
                <w:rFonts w:ascii="Arial Narrow" w:hAnsi="Arial Narrow"/>
                <w:color w:val="000000"/>
                <w:spacing w:val="89"/>
                <w:sz w:val="20"/>
                <w:szCs w:val="20"/>
                <w:shd w:val="solid" w:color="000000" w:fill="000000"/>
                <w:fitText w:val="175" w:id="-662991868"/>
                <w14:textFill>
                  <w14:solidFill>
                    <w14:srgbClr w14:val="000000">
                      <w14:alpha w14:val="100000"/>
                    </w14:srgbClr>
                  </w14:solidFill>
                </w14:textFill>
              </w:rPr>
              <w:t>|</w:t>
            </w:r>
            <w:r w:rsidR="00EC5F4F" w:rsidRPr="00EC5F4F">
              <w:rPr>
                <w:rFonts w:ascii="Arial Narrow" w:hAnsi="Arial Narrow"/>
                <w:color w:val="000000"/>
                <w:spacing w:val="1"/>
                <w:sz w:val="20"/>
                <w:szCs w:val="20"/>
                <w:shd w:val="solid" w:color="000000" w:fill="000000"/>
                <w:fitText w:val="175" w:id="-662991868"/>
                <w14:textFill>
                  <w14:solidFill>
                    <w14:srgbClr w14:val="000000">
                      <w14:alpha w14:val="100000"/>
                    </w14:srgbClr>
                  </w14:solidFill>
                </w14:textFill>
              </w:rPr>
              <w:t>|</w:t>
            </w:r>
            <w:r w:rsidR="00AA74A8">
              <w:rPr>
                <w:rFonts w:ascii="Arial Narrow" w:hAnsi="Arial Narrow"/>
                <w:sz w:val="20"/>
                <w:szCs w:val="20"/>
              </w:rPr>
              <w:t xml:space="preserve"> </w:t>
            </w:r>
            <w:r w:rsidR="00AA74A8">
              <w:rPr>
                <w:rFonts w:ascii="Arial Narrow" w:hAnsi="Arial Narrow"/>
                <w:sz w:val="20"/>
                <w:szCs w:val="20"/>
                <w:vertAlign w:val="superscript"/>
              </w:rPr>
              <w:t>8</w:t>
            </w:r>
          </w:p>
        </w:tc>
        <w:tc>
          <w:tcPr>
            <w:tcW w:w="1040" w:type="dxa"/>
            <w:tcBorders>
              <w:top w:val="single" w:sz="4" w:space="0" w:color="auto"/>
              <w:left w:val="single" w:sz="4" w:space="0" w:color="auto"/>
              <w:bottom w:val="single" w:sz="4" w:space="0" w:color="auto"/>
              <w:right w:val="single" w:sz="4" w:space="0" w:color="auto"/>
            </w:tcBorders>
            <w:vAlign w:val="center"/>
          </w:tcPr>
          <w:p w14:paraId="52A4B448" w14:textId="6CB0293C" w:rsidR="00633128" w:rsidRPr="00D16F9D" w:rsidRDefault="00633128" w:rsidP="00633128">
            <w:pPr>
              <w:jc w:val="center"/>
              <w:rPr>
                <w:rFonts w:ascii="Arial Narrow" w:hAnsi="Arial Narrow"/>
                <w:color w:val="000000"/>
                <w:sz w:val="20"/>
                <w:szCs w:val="20"/>
              </w:rPr>
            </w:pPr>
            <w:r w:rsidRPr="00D16F9D">
              <w:rPr>
                <w:rFonts w:ascii="Arial Narrow" w:hAnsi="Arial Narrow"/>
                <w:color w:val="000000"/>
                <w:sz w:val="20"/>
                <w:szCs w:val="20"/>
              </w:rPr>
              <w:t>-$</w:t>
            </w:r>
            <w:r w:rsidR="00EC5F4F" w:rsidRPr="00EC5F4F">
              <w:rPr>
                <w:rFonts w:ascii="Arial Narrow" w:hAnsi="Arial Narrow"/>
                <w:color w:val="000000"/>
                <w:spacing w:val="89"/>
                <w:sz w:val="20"/>
                <w:szCs w:val="20"/>
                <w:shd w:val="solid" w:color="000000" w:fill="000000"/>
                <w:fitText w:val="175" w:id="-662991867"/>
                <w14:textFill>
                  <w14:solidFill>
                    <w14:srgbClr w14:val="000000">
                      <w14:alpha w14:val="100000"/>
                    </w14:srgbClr>
                  </w14:solidFill>
                </w14:textFill>
              </w:rPr>
              <w:t>|</w:t>
            </w:r>
            <w:r w:rsidR="00EC5F4F" w:rsidRPr="00EC5F4F">
              <w:rPr>
                <w:rFonts w:ascii="Arial Narrow" w:hAnsi="Arial Narrow"/>
                <w:color w:val="000000"/>
                <w:spacing w:val="1"/>
                <w:sz w:val="20"/>
                <w:szCs w:val="20"/>
                <w:shd w:val="solid" w:color="000000" w:fill="000000"/>
                <w:fitText w:val="175" w:id="-662991867"/>
                <w14:textFill>
                  <w14:solidFill>
                    <w14:srgbClr w14:val="000000">
                      <w14:alpha w14:val="100000"/>
                    </w14:srgbClr>
                  </w14:solidFill>
                </w14:textFill>
              </w:rPr>
              <w:t>|</w:t>
            </w:r>
            <w:r w:rsidR="00AA74A8">
              <w:rPr>
                <w:rFonts w:ascii="Arial Narrow" w:hAnsi="Arial Narrow"/>
                <w:sz w:val="20"/>
                <w:szCs w:val="20"/>
              </w:rPr>
              <w:t xml:space="preserve"> </w:t>
            </w:r>
            <w:r w:rsidR="00AA74A8">
              <w:rPr>
                <w:rFonts w:ascii="Arial Narrow" w:hAnsi="Arial Narrow"/>
                <w:sz w:val="20"/>
                <w:szCs w:val="20"/>
                <w:vertAlign w:val="superscript"/>
              </w:rPr>
              <w:t>8</w:t>
            </w:r>
          </w:p>
        </w:tc>
      </w:tr>
      <w:tr w:rsidR="00633128" w:rsidRPr="00D16F9D" w14:paraId="0D57DE0D" w14:textId="77777777" w:rsidTr="002B48FE">
        <w:tc>
          <w:tcPr>
            <w:tcW w:w="9067" w:type="dxa"/>
            <w:gridSpan w:val="7"/>
            <w:tcBorders>
              <w:right w:val="single" w:sz="4" w:space="0" w:color="auto"/>
            </w:tcBorders>
            <w:vAlign w:val="center"/>
          </w:tcPr>
          <w:p w14:paraId="3E52E63F" w14:textId="197B9947" w:rsidR="00633128" w:rsidRPr="00D16F9D" w:rsidRDefault="00633128" w:rsidP="00CC521B">
            <w:pPr>
              <w:pStyle w:val="TableText0"/>
              <w:rPr>
                <w:rFonts w:cs="Arial"/>
                <w:highlight w:val="green"/>
              </w:rPr>
            </w:pPr>
            <w:r w:rsidRPr="00D16F9D">
              <w:rPr>
                <w:rStyle w:val="CommentReference"/>
                <w:szCs w:val="20"/>
              </w:rPr>
              <w:t>Estimated financial implications for the PBS/RPBS</w:t>
            </w:r>
          </w:p>
        </w:tc>
      </w:tr>
      <w:tr w:rsidR="00633128" w:rsidRPr="00D16F9D" w14:paraId="182D5D74" w14:textId="77777777" w:rsidTr="002B48FE">
        <w:tc>
          <w:tcPr>
            <w:tcW w:w="2689" w:type="dxa"/>
            <w:tcBorders>
              <w:top w:val="single" w:sz="4" w:space="0" w:color="auto"/>
              <w:bottom w:val="single" w:sz="4" w:space="0" w:color="auto"/>
              <w:right w:val="single" w:sz="4" w:space="0" w:color="auto"/>
            </w:tcBorders>
            <w:vAlign w:val="center"/>
          </w:tcPr>
          <w:p w14:paraId="7EEE400E" w14:textId="77777777" w:rsidR="00633128" w:rsidRPr="00D16F9D" w:rsidRDefault="00633128" w:rsidP="00CC521B">
            <w:pPr>
              <w:pStyle w:val="TableText0"/>
            </w:pPr>
            <w:r w:rsidRPr="00D16F9D">
              <w:t>Net cost to PBS/RPBS (pub)</w:t>
            </w:r>
          </w:p>
        </w:tc>
        <w:tc>
          <w:tcPr>
            <w:tcW w:w="1180" w:type="dxa"/>
            <w:tcBorders>
              <w:top w:val="single" w:sz="4" w:space="0" w:color="auto"/>
              <w:left w:val="single" w:sz="4" w:space="0" w:color="auto"/>
              <w:bottom w:val="single" w:sz="4" w:space="0" w:color="auto"/>
              <w:right w:val="single" w:sz="4" w:space="0" w:color="auto"/>
            </w:tcBorders>
            <w:vAlign w:val="center"/>
          </w:tcPr>
          <w:p w14:paraId="151C6727" w14:textId="30D00537" w:rsidR="00633128" w:rsidRPr="00D16F9D" w:rsidRDefault="00633128" w:rsidP="00633128">
            <w:pPr>
              <w:jc w:val="center"/>
              <w:rPr>
                <w:rFonts w:ascii="Arial Narrow" w:hAnsi="Arial Narrow"/>
                <w:b/>
                <w:bCs/>
                <w:color w:val="000000"/>
                <w:sz w:val="20"/>
                <w:szCs w:val="20"/>
              </w:rPr>
            </w:pPr>
            <w:r w:rsidRPr="00D16F9D">
              <w:rPr>
                <w:rFonts w:ascii="Arial Narrow" w:hAnsi="Arial Narrow"/>
                <w:b/>
                <w:bCs/>
                <w:color w:val="000000"/>
                <w:sz w:val="20"/>
                <w:szCs w:val="20"/>
              </w:rPr>
              <w:t>$</w:t>
            </w:r>
            <w:r w:rsidR="00EC5F4F" w:rsidRPr="00EC5F4F">
              <w:rPr>
                <w:rFonts w:ascii="Arial Narrow" w:hAnsi="Arial Narrow" w:hint="eastAsia"/>
                <w:b/>
                <w:bCs/>
                <w:color w:val="000000"/>
                <w:w w:val="29"/>
                <w:sz w:val="20"/>
                <w:szCs w:val="20"/>
                <w:shd w:val="solid" w:color="000000" w:fill="000000"/>
                <w:fitText w:val="131" w:id="-662991866"/>
                <w14:textFill>
                  <w14:solidFill>
                    <w14:srgbClr w14:val="000000">
                      <w14:alpha w14:val="100000"/>
                    </w14:srgbClr>
                  </w14:solidFill>
                </w14:textFill>
              </w:rPr>
              <w:t xml:space="preserve">　</w:t>
            </w:r>
            <w:r w:rsidR="00EC5F4F" w:rsidRPr="00EC5F4F">
              <w:rPr>
                <w:rFonts w:ascii="Arial Narrow" w:hAnsi="Arial Narrow"/>
                <w:b/>
                <w:bCs/>
                <w:color w:val="000000"/>
                <w:w w:val="29"/>
                <w:sz w:val="20"/>
                <w:szCs w:val="20"/>
                <w:shd w:val="solid" w:color="000000" w:fill="000000"/>
                <w:fitText w:val="131" w:id="-662991866"/>
                <w14:textFill>
                  <w14:solidFill>
                    <w14:srgbClr w14:val="000000">
                      <w14:alpha w14:val="100000"/>
                    </w14:srgbClr>
                  </w14:solidFill>
                </w14:textFill>
              </w:rPr>
              <w:t>|</w:t>
            </w:r>
            <w:r w:rsidR="00EC5F4F" w:rsidRPr="00EC5F4F">
              <w:rPr>
                <w:rFonts w:ascii="Arial Narrow" w:hAnsi="Arial Narrow" w:hint="eastAsia"/>
                <w:b/>
                <w:bCs/>
                <w:color w:val="000000"/>
                <w:spacing w:val="2"/>
                <w:w w:val="29"/>
                <w:sz w:val="20"/>
                <w:szCs w:val="20"/>
                <w:shd w:val="solid" w:color="000000" w:fill="000000"/>
                <w:fitText w:val="131" w:id="-662991866"/>
                <w14:textFill>
                  <w14:solidFill>
                    <w14:srgbClr w14:val="000000">
                      <w14:alpha w14:val="100000"/>
                    </w14:srgbClr>
                  </w14:solidFill>
                </w14:textFill>
              </w:rPr>
              <w:t xml:space="preserve">　</w:t>
            </w:r>
            <w:r w:rsidR="00AA74A8">
              <w:rPr>
                <w:rFonts w:ascii="Arial Narrow" w:hAnsi="Arial Narrow"/>
                <w:sz w:val="20"/>
                <w:szCs w:val="20"/>
              </w:rPr>
              <w:t xml:space="preserve"> </w:t>
            </w:r>
            <w:r w:rsidR="00AA74A8">
              <w:rPr>
                <w:rFonts w:ascii="Arial Narrow" w:hAnsi="Arial Narrow"/>
                <w:sz w:val="20"/>
                <w:szCs w:val="20"/>
                <w:vertAlign w:val="superscript"/>
              </w:rPr>
              <w:t>9</w:t>
            </w:r>
          </w:p>
        </w:tc>
        <w:tc>
          <w:tcPr>
            <w:tcW w:w="1040" w:type="dxa"/>
            <w:tcBorders>
              <w:top w:val="single" w:sz="4" w:space="0" w:color="auto"/>
              <w:left w:val="single" w:sz="4" w:space="0" w:color="auto"/>
              <w:bottom w:val="single" w:sz="4" w:space="0" w:color="auto"/>
              <w:right w:val="single" w:sz="4" w:space="0" w:color="auto"/>
            </w:tcBorders>
            <w:vAlign w:val="center"/>
          </w:tcPr>
          <w:p w14:paraId="7DAE05A0" w14:textId="3114AEA4" w:rsidR="00633128" w:rsidRPr="00D16F9D" w:rsidRDefault="00633128" w:rsidP="00633128">
            <w:pPr>
              <w:jc w:val="center"/>
              <w:rPr>
                <w:rFonts w:ascii="Arial Narrow" w:hAnsi="Arial Narrow"/>
                <w:b/>
                <w:bCs/>
                <w:color w:val="000000"/>
                <w:sz w:val="20"/>
                <w:szCs w:val="20"/>
              </w:rPr>
            </w:pPr>
            <w:r w:rsidRPr="00D16F9D">
              <w:rPr>
                <w:rFonts w:ascii="Arial Narrow" w:hAnsi="Arial Narrow"/>
                <w:b/>
                <w:bCs/>
                <w:color w:val="000000"/>
                <w:sz w:val="20"/>
                <w:szCs w:val="20"/>
              </w:rPr>
              <w:t>$</w:t>
            </w:r>
            <w:r w:rsidR="00EC5F4F" w:rsidRPr="00EC5F4F">
              <w:rPr>
                <w:rFonts w:ascii="Arial Narrow" w:hAnsi="Arial Narrow"/>
                <w:b/>
                <w:bCs/>
                <w:color w:val="000000"/>
                <w:spacing w:val="105"/>
                <w:sz w:val="20"/>
                <w:szCs w:val="20"/>
                <w:shd w:val="solid" w:color="000000" w:fill="000000"/>
                <w:fitText w:val="197" w:id="-662991865"/>
                <w14:textFill>
                  <w14:solidFill>
                    <w14:srgbClr w14:val="000000">
                      <w14:alpha w14:val="100000"/>
                    </w14:srgbClr>
                  </w14:solidFill>
                </w14:textFill>
              </w:rPr>
              <w:t>|</w:t>
            </w:r>
            <w:r w:rsidR="00EC5F4F" w:rsidRPr="00EC5F4F">
              <w:rPr>
                <w:rFonts w:ascii="Arial Narrow" w:hAnsi="Arial Narrow"/>
                <w:b/>
                <w:bCs/>
                <w:color w:val="000000"/>
                <w:spacing w:val="1"/>
                <w:sz w:val="20"/>
                <w:szCs w:val="20"/>
                <w:shd w:val="solid" w:color="000000" w:fill="000000"/>
                <w:fitText w:val="197" w:id="-662991865"/>
                <w14:textFill>
                  <w14:solidFill>
                    <w14:srgbClr w14:val="000000">
                      <w14:alpha w14:val="100000"/>
                    </w14:srgbClr>
                  </w14:solidFill>
                </w14:textFill>
              </w:rPr>
              <w:t>|</w:t>
            </w:r>
            <w:r w:rsidR="00AA74A8">
              <w:rPr>
                <w:rFonts w:ascii="Arial Narrow" w:hAnsi="Arial Narrow"/>
                <w:sz w:val="20"/>
                <w:szCs w:val="20"/>
              </w:rPr>
              <w:t xml:space="preserve"> </w:t>
            </w:r>
            <w:r w:rsidR="00AA74A8">
              <w:rPr>
                <w:rFonts w:ascii="Arial Narrow" w:hAnsi="Arial Narrow"/>
                <w:sz w:val="20"/>
                <w:szCs w:val="20"/>
                <w:vertAlign w:val="superscript"/>
              </w:rPr>
              <w:t>6</w:t>
            </w:r>
          </w:p>
        </w:tc>
        <w:tc>
          <w:tcPr>
            <w:tcW w:w="1039" w:type="dxa"/>
            <w:tcBorders>
              <w:top w:val="single" w:sz="4" w:space="0" w:color="auto"/>
              <w:left w:val="single" w:sz="4" w:space="0" w:color="auto"/>
              <w:bottom w:val="single" w:sz="4" w:space="0" w:color="auto"/>
              <w:right w:val="single" w:sz="4" w:space="0" w:color="auto"/>
            </w:tcBorders>
            <w:vAlign w:val="center"/>
          </w:tcPr>
          <w:p w14:paraId="181ACFC0" w14:textId="417936F3" w:rsidR="00633128" w:rsidRPr="00D16F9D" w:rsidRDefault="00633128" w:rsidP="00633128">
            <w:pPr>
              <w:jc w:val="center"/>
              <w:rPr>
                <w:rFonts w:ascii="Arial Narrow" w:hAnsi="Arial Narrow"/>
                <w:b/>
                <w:bCs/>
                <w:color w:val="000000"/>
                <w:sz w:val="20"/>
                <w:szCs w:val="20"/>
              </w:rPr>
            </w:pPr>
            <w:r w:rsidRPr="00D16F9D">
              <w:rPr>
                <w:rFonts w:ascii="Arial Narrow" w:hAnsi="Arial Narrow"/>
                <w:b/>
                <w:bCs/>
                <w:color w:val="000000"/>
                <w:sz w:val="20"/>
                <w:szCs w:val="20"/>
              </w:rPr>
              <w:t>$</w:t>
            </w:r>
            <w:r w:rsidR="00EC5F4F" w:rsidRPr="00EC5F4F">
              <w:rPr>
                <w:rFonts w:ascii="Arial Narrow" w:hAnsi="Arial Narrow"/>
                <w:b/>
                <w:bCs/>
                <w:color w:val="000000"/>
                <w:spacing w:val="104"/>
                <w:sz w:val="20"/>
                <w:szCs w:val="20"/>
                <w:shd w:val="solid" w:color="000000" w:fill="000000"/>
                <w:fitText w:val="196" w:id="-662991864"/>
                <w14:textFill>
                  <w14:solidFill>
                    <w14:srgbClr w14:val="000000">
                      <w14:alpha w14:val="100000"/>
                    </w14:srgbClr>
                  </w14:solidFill>
                </w14:textFill>
              </w:rPr>
              <w:t>|</w:t>
            </w:r>
            <w:r w:rsidR="00EC5F4F" w:rsidRPr="00EC5F4F">
              <w:rPr>
                <w:rFonts w:ascii="Arial Narrow" w:hAnsi="Arial Narrow"/>
                <w:b/>
                <w:bCs/>
                <w:color w:val="000000"/>
                <w:spacing w:val="1"/>
                <w:sz w:val="20"/>
                <w:szCs w:val="20"/>
                <w:shd w:val="solid" w:color="000000" w:fill="000000"/>
                <w:fitText w:val="196" w:id="-662991864"/>
                <w14:textFill>
                  <w14:solidFill>
                    <w14:srgbClr w14:val="000000">
                      <w14:alpha w14:val="100000"/>
                    </w14:srgbClr>
                  </w14:solidFill>
                </w14:textFill>
              </w:rPr>
              <w:t>|</w:t>
            </w:r>
            <w:r w:rsidR="00AA74A8">
              <w:rPr>
                <w:rFonts w:ascii="Arial Narrow" w:hAnsi="Arial Narrow"/>
                <w:sz w:val="20"/>
                <w:szCs w:val="20"/>
              </w:rPr>
              <w:t xml:space="preserve"> </w:t>
            </w:r>
            <w:r w:rsidR="00AA74A8">
              <w:rPr>
                <w:rFonts w:ascii="Arial Narrow" w:hAnsi="Arial Narrow"/>
                <w:sz w:val="20"/>
                <w:szCs w:val="20"/>
                <w:vertAlign w:val="superscript"/>
              </w:rPr>
              <w:t>6</w:t>
            </w:r>
          </w:p>
        </w:tc>
        <w:tc>
          <w:tcPr>
            <w:tcW w:w="1040" w:type="dxa"/>
            <w:tcBorders>
              <w:top w:val="single" w:sz="4" w:space="0" w:color="auto"/>
              <w:left w:val="single" w:sz="4" w:space="0" w:color="auto"/>
              <w:bottom w:val="single" w:sz="4" w:space="0" w:color="auto"/>
              <w:right w:val="single" w:sz="4" w:space="0" w:color="auto"/>
            </w:tcBorders>
            <w:vAlign w:val="center"/>
          </w:tcPr>
          <w:p w14:paraId="57A0BFB5" w14:textId="22CDD613" w:rsidR="00633128" w:rsidRPr="00D16F9D" w:rsidRDefault="00633128" w:rsidP="00633128">
            <w:pPr>
              <w:jc w:val="center"/>
              <w:rPr>
                <w:rFonts w:ascii="Arial Narrow" w:hAnsi="Arial Narrow"/>
                <w:b/>
                <w:bCs/>
                <w:color w:val="000000"/>
                <w:sz w:val="20"/>
                <w:szCs w:val="20"/>
              </w:rPr>
            </w:pPr>
            <w:r w:rsidRPr="00D16F9D">
              <w:rPr>
                <w:rFonts w:ascii="Arial Narrow" w:hAnsi="Arial Narrow"/>
                <w:b/>
                <w:bCs/>
                <w:color w:val="000000"/>
                <w:sz w:val="20"/>
                <w:szCs w:val="20"/>
              </w:rPr>
              <w:t>$</w:t>
            </w:r>
            <w:r w:rsidR="00EC5F4F" w:rsidRPr="00EC5F4F">
              <w:rPr>
                <w:rFonts w:ascii="Arial Narrow" w:hAnsi="Arial Narrow"/>
                <w:b/>
                <w:bCs/>
                <w:color w:val="000000"/>
                <w:spacing w:val="104"/>
                <w:sz w:val="20"/>
                <w:szCs w:val="20"/>
                <w:shd w:val="solid" w:color="000000" w:fill="000000"/>
                <w:fitText w:val="196" w:id="-662991863"/>
                <w14:textFill>
                  <w14:solidFill>
                    <w14:srgbClr w14:val="000000">
                      <w14:alpha w14:val="100000"/>
                    </w14:srgbClr>
                  </w14:solidFill>
                </w14:textFill>
              </w:rPr>
              <w:t>|</w:t>
            </w:r>
            <w:r w:rsidR="00EC5F4F" w:rsidRPr="00EC5F4F">
              <w:rPr>
                <w:rFonts w:ascii="Arial Narrow" w:hAnsi="Arial Narrow"/>
                <w:b/>
                <w:bCs/>
                <w:color w:val="000000"/>
                <w:spacing w:val="1"/>
                <w:sz w:val="20"/>
                <w:szCs w:val="20"/>
                <w:shd w:val="solid" w:color="000000" w:fill="000000"/>
                <w:fitText w:val="196" w:id="-662991863"/>
                <w14:textFill>
                  <w14:solidFill>
                    <w14:srgbClr w14:val="000000">
                      <w14:alpha w14:val="100000"/>
                    </w14:srgbClr>
                  </w14:solidFill>
                </w14:textFill>
              </w:rPr>
              <w:t>|</w:t>
            </w:r>
            <w:r w:rsidR="00AA74A8">
              <w:rPr>
                <w:rFonts w:ascii="Arial Narrow" w:hAnsi="Arial Narrow"/>
                <w:sz w:val="20"/>
                <w:szCs w:val="20"/>
              </w:rPr>
              <w:t xml:space="preserve"> </w:t>
            </w:r>
            <w:r w:rsidR="00AA74A8">
              <w:rPr>
                <w:rFonts w:ascii="Arial Narrow" w:hAnsi="Arial Narrow"/>
                <w:sz w:val="20"/>
                <w:szCs w:val="20"/>
                <w:vertAlign w:val="superscript"/>
              </w:rPr>
              <w:t>6</w:t>
            </w:r>
          </w:p>
        </w:tc>
        <w:tc>
          <w:tcPr>
            <w:tcW w:w="1039" w:type="dxa"/>
            <w:tcBorders>
              <w:top w:val="single" w:sz="4" w:space="0" w:color="auto"/>
              <w:left w:val="single" w:sz="4" w:space="0" w:color="auto"/>
              <w:bottom w:val="single" w:sz="4" w:space="0" w:color="auto"/>
              <w:right w:val="single" w:sz="4" w:space="0" w:color="auto"/>
            </w:tcBorders>
            <w:vAlign w:val="center"/>
          </w:tcPr>
          <w:p w14:paraId="4CE75D1E" w14:textId="26FB54B6" w:rsidR="00633128" w:rsidRPr="00D16F9D" w:rsidRDefault="00633128" w:rsidP="00633128">
            <w:pPr>
              <w:jc w:val="center"/>
              <w:rPr>
                <w:rFonts w:ascii="Arial Narrow" w:hAnsi="Arial Narrow"/>
                <w:b/>
                <w:bCs/>
                <w:color w:val="000000"/>
                <w:sz w:val="20"/>
                <w:szCs w:val="20"/>
              </w:rPr>
            </w:pPr>
            <w:r w:rsidRPr="00D16F9D">
              <w:rPr>
                <w:rFonts w:ascii="Arial Narrow" w:hAnsi="Arial Narrow"/>
                <w:b/>
                <w:bCs/>
                <w:color w:val="000000"/>
                <w:sz w:val="20"/>
                <w:szCs w:val="20"/>
              </w:rPr>
              <w:t>$</w:t>
            </w:r>
            <w:r w:rsidR="00EC5F4F" w:rsidRPr="00EC5F4F">
              <w:rPr>
                <w:rFonts w:ascii="Arial Narrow" w:hAnsi="Arial Narrow"/>
                <w:b/>
                <w:bCs/>
                <w:color w:val="000000"/>
                <w:spacing w:val="105"/>
                <w:sz w:val="20"/>
                <w:szCs w:val="20"/>
                <w:shd w:val="solid" w:color="000000" w:fill="000000"/>
                <w:fitText w:val="197" w:id="-662991862"/>
                <w14:textFill>
                  <w14:solidFill>
                    <w14:srgbClr w14:val="000000">
                      <w14:alpha w14:val="100000"/>
                    </w14:srgbClr>
                  </w14:solidFill>
                </w14:textFill>
              </w:rPr>
              <w:t>|</w:t>
            </w:r>
            <w:r w:rsidR="00EC5F4F" w:rsidRPr="00EC5F4F">
              <w:rPr>
                <w:rFonts w:ascii="Arial Narrow" w:hAnsi="Arial Narrow"/>
                <w:b/>
                <w:bCs/>
                <w:color w:val="000000"/>
                <w:spacing w:val="1"/>
                <w:sz w:val="20"/>
                <w:szCs w:val="20"/>
                <w:shd w:val="solid" w:color="000000" w:fill="000000"/>
                <w:fitText w:val="197" w:id="-662991862"/>
                <w14:textFill>
                  <w14:solidFill>
                    <w14:srgbClr w14:val="000000">
                      <w14:alpha w14:val="100000"/>
                    </w14:srgbClr>
                  </w14:solidFill>
                </w14:textFill>
              </w:rPr>
              <w:t>|</w:t>
            </w:r>
            <w:r w:rsidR="00AA74A8">
              <w:rPr>
                <w:rFonts w:ascii="Arial Narrow" w:hAnsi="Arial Narrow"/>
                <w:sz w:val="20"/>
                <w:szCs w:val="20"/>
              </w:rPr>
              <w:t xml:space="preserve"> </w:t>
            </w:r>
            <w:r w:rsidR="00AA74A8">
              <w:rPr>
                <w:rFonts w:ascii="Arial Narrow" w:hAnsi="Arial Narrow"/>
                <w:sz w:val="20"/>
                <w:szCs w:val="20"/>
                <w:vertAlign w:val="superscript"/>
              </w:rPr>
              <w:t>6</w:t>
            </w:r>
          </w:p>
        </w:tc>
        <w:tc>
          <w:tcPr>
            <w:tcW w:w="1040" w:type="dxa"/>
            <w:tcBorders>
              <w:top w:val="single" w:sz="4" w:space="0" w:color="auto"/>
              <w:left w:val="single" w:sz="4" w:space="0" w:color="auto"/>
              <w:bottom w:val="single" w:sz="4" w:space="0" w:color="auto"/>
              <w:right w:val="single" w:sz="4" w:space="0" w:color="auto"/>
            </w:tcBorders>
            <w:vAlign w:val="center"/>
          </w:tcPr>
          <w:p w14:paraId="62EC23FC" w14:textId="3444400B" w:rsidR="00633128" w:rsidRPr="00D16F9D" w:rsidRDefault="00633128" w:rsidP="00633128">
            <w:pPr>
              <w:jc w:val="center"/>
              <w:rPr>
                <w:rFonts w:ascii="Arial Narrow" w:hAnsi="Arial Narrow"/>
                <w:b/>
                <w:bCs/>
                <w:color w:val="000000"/>
                <w:sz w:val="20"/>
                <w:szCs w:val="20"/>
              </w:rPr>
            </w:pPr>
            <w:r w:rsidRPr="00D16F9D">
              <w:rPr>
                <w:rFonts w:ascii="Arial Narrow" w:hAnsi="Arial Narrow"/>
                <w:b/>
                <w:bCs/>
                <w:color w:val="000000"/>
                <w:sz w:val="20"/>
                <w:szCs w:val="20"/>
              </w:rPr>
              <w:t>$</w:t>
            </w:r>
            <w:r w:rsidR="00EC5F4F" w:rsidRPr="00EC5F4F">
              <w:rPr>
                <w:rFonts w:ascii="Arial Narrow" w:hAnsi="Arial Narrow"/>
                <w:b/>
                <w:bCs/>
                <w:color w:val="000000"/>
                <w:spacing w:val="104"/>
                <w:sz w:val="20"/>
                <w:szCs w:val="20"/>
                <w:shd w:val="solid" w:color="000000" w:fill="000000"/>
                <w:fitText w:val="196" w:id="-662991861"/>
                <w14:textFill>
                  <w14:solidFill>
                    <w14:srgbClr w14:val="000000">
                      <w14:alpha w14:val="100000"/>
                    </w14:srgbClr>
                  </w14:solidFill>
                </w14:textFill>
              </w:rPr>
              <w:t>|</w:t>
            </w:r>
            <w:r w:rsidR="00EC5F4F" w:rsidRPr="00EC5F4F">
              <w:rPr>
                <w:rFonts w:ascii="Arial Narrow" w:hAnsi="Arial Narrow"/>
                <w:b/>
                <w:bCs/>
                <w:color w:val="000000"/>
                <w:spacing w:val="1"/>
                <w:sz w:val="20"/>
                <w:szCs w:val="20"/>
                <w:shd w:val="solid" w:color="000000" w:fill="000000"/>
                <w:fitText w:val="196" w:id="-662991861"/>
                <w14:textFill>
                  <w14:solidFill>
                    <w14:srgbClr w14:val="000000">
                      <w14:alpha w14:val="100000"/>
                    </w14:srgbClr>
                  </w14:solidFill>
                </w14:textFill>
              </w:rPr>
              <w:t>|</w:t>
            </w:r>
            <w:r w:rsidR="00AA74A8">
              <w:rPr>
                <w:rFonts w:ascii="Arial Narrow" w:hAnsi="Arial Narrow"/>
                <w:sz w:val="20"/>
                <w:szCs w:val="20"/>
              </w:rPr>
              <w:t xml:space="preserve"> </w:t>
            </w:r>
            <w:r w:rsidR="00AA74A8">
              <w:rPr>
                <w:rFonts w:ascii="Arial Narrow" w:hAnsi="Arial Narrow"/>
                <w:sz w:val="20"/>
                <w:szCs w:val="20"/>
                <w:vertAlign w:val="superscript"/>
              </w:rPr>
              <w:t>6</w:t>
            </w:r>
          </w:p>
        </w:tc>
      </w:tr>
      <w:tr w:rsidR="00633128" w:rsidRPr="00D16F9D" w14:paraId="3913FC39" w14:textId="77777777" w:rsidTr="002B48FE">
        <w:tc>
          <w:tcPr>
            <w:tcW w:w="2689" w:type="dxa"/>
            <w:tcBorders>
              <w:top w:val="single" w:sz="4" w:space="0" w:color="auto"/>
              <w:bottom w:val="single" w:sz="4" w:space="0" w:color="auto"/>
              <w:right w:val="single" w:sz="4" w:space="0" w:color="auto"/>
            </w:tcBorders>
            <w:vAlign w:val="center"/>
          </w:tcPr>
          <w:p w14:paraId="1F66FBFE" w14:textId="77777777" w:rsidR="00633128" w:rsidRPr="00D16F9D" w:rsidRDefault="00633128" w:rsidP="00CC521B">
            <w:pPr>
              <w:pStyle w:val="TableText0"/>
            </w:pPr>
            <w:r w:rsidRPr="00D16F9D">
              <w:t>Net cost to PBS/RPBS (eff)</w:t>
            </w:r>
          </w:p>
        </w:tc>
        <w:tc>
          <w:tcPr>
            <w:tcW w:w="1180" w:type="dxa"/>
            <w:tcBorders>
              <w:top w:val="single" w:sz="4" w:space="0" w:color="auto"/>
              <w:left w:val="single" w:sz="4" w:space="0" w:color="auto"/>
              <w:bottom w:val="single" w:sz="4" w:space="0" w:color="auto"/>
              <w:right w:val="single" w:sz="4" w:space="0" w:color="auto"/>
            </w:tcBorders>
            <w:vAlign w:val="center"/>
          </w:tcPr>
          <w:p w14:paraId="4CDDF260" w14:textId="3011A21C" w:rsidR="00633128" w:rsidRPr="00D16F9D" w:rsidRDefault="00633128" w:rsidP="00633128">
            <w:pPr>
              <w:jc w:val="center"/>
              <w:rPr>
                <w:rFonts w:ascii="Arial Narrow" w:hAnsi="Arial Narrow"/>
                <w:b/>
                <w:bCs/>
                <w:color w:val="000000"/>
                <w:sz w:val="20"/>
                <w:szCs w:val="20"/>
              </w:rPr>
            </w:pPr>
            <w:r w:rsidRPr="00D16F9D">
              <w:rPr>
                <w:rFonts w:ascii="Arial Narrow" w:hAnsi="Arial Narrow"/>
                <w:b/>
                <w:bCs/>
                <w:color w:val="000000"/>
                <w:sz w:val="20"/>
                <w:szCs w:val="20"/>
              </w:rPr>
              <w:t>$</w:t>
            </w:r>
            <w:r w:rsidR="00EC5F4F" w:rsidRPr="00EC5F4F">
              <w:rPr>
                <w:rFonts w:ascii="Arial Narrow" w:hAnsi="Arial Narrow" w:hint="eastAsia"/>
                <w:b/>
                <w:bCs/>
                <w:color w:val="000000"/>
                <w:w w:val="29"/>
                <w:sz w:val="20"/>
                <w:szCs w:val="20"/>
                <w:shd w:val="solid" w:color="000000" w:fill="000000"/>
                <w:fitText w:val="131" w:id="-662991860"/>
                <w14:textFill>
                  <w14:solidFill>
                    <w14:srgbClr w14:val="000000">
                      <w14:alpha w14:val="100000"/>
                    </w14:srgbClr>
                  </w14:solidFill>
                </w14:textFill>
              </w:rPr>
              <w:t xml:space="preserve">　</w:t>
            </w:r>
            <w:r w:rsidR="00EC5F4F" w:rsidRPr="00EC5F4F">
              <w:rPr>
                <w:rFonts w:ascii="Arial Narrow" w:hAnsi="Arial Narrow"/>
                <w:b/>
                <w:bCs/>
                <w:color w:val="000000"/>
                <w:w w:val="29"/>
                <w:sz w:val="20"/>
                <w:szCs w:val="20"/>
                <w:shd w:val="solid" w:color="000000" w:fill="000000"/>
                <w:fitText w:val="131" w:id="-662991860"/>
                <w14:textFill>
                  <w14:solidFill>
                    <w14:srgbClr w14:val="000000">
                      <w14:alpha w14:val="100000"/>
                    </w14:srgbClr>
                  </w14:solidFill>
                </w14:textFill>
              </w:rPr>
              <w:t>|</w:t>
            </w:r>
            <w:r w:rsidR="00EC5F4F" w:rsidRPr="00EC5F4F">
              <w:rPr>
                <w:rFonts w:ascii="Arial Narrow" w:hAnsi="Arial Narrow" w:hint="eastAsia"/>
                <w:b/>
                <w:bCs/>
                <w:color w:val="000000"/>
                <w:spacing w:val="2"/>
                <w:w w:val="29"/>
                <w:sz w:val="20"/>
                <w:szCs w:val="20"/>
                <w:shd w:val="solid" w:color="000000" w:fill="000000"/>
                <w:fitText w:val="131" w:id="-662991860"/>
                <w14:textFill>
                  <w14:solidFill>
                    <w14:srgbClr w14:val="000000">
                      <w14:alpha w14:val="100000"/>
                    </w14:srgbClr>
                  </w14:solidFill>
                </w14:textFill>
              </w:rPr>
              <w:t xml:space="preserve">　</w:t>
            </w:r>
            <w:r w:rsidR="00AA74A8">
              <w:rPr>
                <w:rFonts w:ascii="Arial Narrow" w:hAnsi="Arial Narrow"/>
                <w:sz w:val="20"/>
                <w:szCs w:val="20"/>
              </w:rPr>
              <w:t xml:space="preserve"> </w:t>
            </w:r>
            <w:r w:rsidR="00AA74A8">
              <w:rPr>
                <w:rFonts w:ascii="Arial Narrow" w:hAnsi="Arial Narrow"/>
                <w:sz w:val="20"/>
                <w:szCs w:val="20"/>
                <w:vertAlign w:val="superscript"/>
              </w:rPr>
              <w:t>7</w:t>
            </w:r>
          </w:p>
        </w:tc>
        <w:tc>
          <w:tcPr>
            <w:tcW w:w="1040" w:type="dxa"/>
            <w:tcBorders>
              <w:top w:val="single" w:sz="4" w:space="0" w:color="auto"/>
              <w:left w:val="single" w:sz="4" w:space="0" w:color="auto"/>
              <w:bottom w:val="single" w:sz="4" w:space="0" w:color="auto"/>
              <w:right w:val="single" w:sz="4" w:space="0" w:color="auto"/>
            </w:tcBorders>
            <w:vAlign w:val="center"/>
          </w:tcPr>
          <w:p w14:paraId="79A82211" w14:textId="09F56F2E" w:rsidR="00633128" w:rsidRPr="00D16F9D" w:rsidRDefault="00633128" w:rsidP="00633128">
            <w:pPr>
              <w:jc w:val="center"/>
              <w:rPr>
                <w:rFonts w:ascii="Arial Narrow" w:hAnsi="Arial Narrow"/>
                <w:b/>
                <w:bCs/>
                <w:color w:val="000000"/>
                <w:sz w:val="20"/>
                <w:szCs w:val="20"/>
              </w:rPr>
            </w:pPr>
            <w:r w:rsidRPr="00D16F9D">
              <w:rPr>
                <w:rFonts w:ascii="Arial Narrow" w:hAnsi="Arial Narrow"/>
                <w:b/>
                <w:bCs/>
                <w:color w:val="000000"/>
                <w:sz w:val="20"/>
                <w:szCs w:val="20"/>
              </w:rPr>
              <w:t>$</w:t>
            </w:r>
            <w:r w:rsidR="00EC5F4F" w:rsidRPr="00EC5F4F">
              <w:rPr>
                <w:rFonts w:ascii="Arial Narrow" w:hAnsi="Arial Narrow"/>
                <w:b/>
                <w:bCs/>
                <w:color w:val="000000"/>
                <w:spacing w:val="40"/>
                <w:sz w:val="20"/>
                <w:szCs w:val="20"/>
                <w:shd w:val="solid" w:color="000000" w:fill="000000"/>
                <w:fitText w:val="218" w:id="-662991859"/>
                <w14:textFill>
                  <w14:solidFill>
                    <w14:srgbClr w14:val="000000">
                      <w14:alpha w14:val="100000"/>
                    </w14:srgbClr>
                  </w14:solidFill>
                </w14:textFill>
              </w:rPr>
              <w:t>||</w:t>
            </w:r>
            <w:r w:rsidR="00EC5F4F" w:rsidRPr="00EC5F4F">
              <w:rPr>
                <w:rFonts w:ascii="Arial Narrow" w:hAnsi="Arial Narrow"/>
                <w:b/>
                <w:bCs/>
                <w:color w:val="000000"/>
                <w:spacing w:val="1"/>
                <w:sz w:val="20"/>
                <w:szCs w:val="20"/>
                <w:shd w:val="solid" w:color="000000" w:fill="000000"/>
                <w:fitText w:val="218" w:id="-662991859"/>
                <w14:textFill>
                  <w14:solidFill>
                    <w14:srgbClr w14:val="000000">
                      <w14:alpha w14:val="100000"/>
                    </w14:srgbClr>
                  </w14:solidFill>
                </w14:textFill>
              </w:rPr>
              <w:t>|</w:t>
            </w:r>
            <w:r w:rsidR="00AA74A8">
              <w:rPr>
                <w:rFonts w:ascii="Arial Narrow" w:hAnsi="Arial Narrow"/>
                <w:sz w:val="20"/>
                <w:szCs w:val="20"/>
              </w:rPr>
              <w:t xml:space="preserve"> </w:t>
            </w:r>
            <w:r w:rsidR="00AA74A8">
              <w:rPr>
                <w:rFonts w:ascii="Arial Narrow" w:hAnsi="Arial Narrow"/>
                <w:sz w:val="20"/>
                <w:szCs w:val="20"/>
                <w:vertAlign w:val="superscript"/>
              </w:rPr>
              <w:t>10</w:t>
            </w:r>
          </w:p>
        </w:tc>
        <w:tc>
          <w:tcPr>
            <w:tcW w:w="1039" w:type="dxa"/>
            <w:tcBorders>
              <w:top w:val="single" w:sz="4" w:space="0" w:color="auto"/>
              <w:left w:val="single" w:sz="4" w:space="0" w:color="auto"/>
              <w:bottom w:val="single" w:sz="4" w:space="0" w:color="auto"/>
              <w:right w:val="single" w:sz="4" w:space="0" w:color="auto"/>
            </w:tcBorders>
            <w:vAlign w:val="center"/>
          </w:tcPr>
          <w:p w14:paraId="422FD42C" w14:textId="6FCA4A5D" w:rsidR="00633128" w:rsidRPr="00D16F9D" w:rsidRDefault="00633128" w:rsidP="00633128">
            <w:pPr>
              <w:jc w:val="center"/>
              <w:rPr>
                <w:rFonts w:ascii="Arial Narrow" w:hAnsi="Arial Narrow"/>
                <w:b/>
                <w:bCs/>
                <w:color w:val="000000"/>
                <w:sz w:val="20"/>
                <w:szCs w:val="20"/>
              </w:rPr>
            </w:pPr>
            <w:r w:rsidRPr="00D16F9D">
              <w:rPr>
                <w:rFonts w:ascii="Arial Narrow" w:hAnsi="Arial Narrow"/>
                <w:b/>
                <w:bCs/>
                <w:color w:val="000000"/>
                <w:sz w:val="20"/>
                <w:szCs w:val="20"/>
              </w:rPr>
              <w:t>$</w:t>
            </w:r>
            <w:r w:rsidR="00EC5F4F" w:rsidRPr="00EC5F4F">
              <w:rPr>
                <w:rFonts w:ascii="Arial Narrow" w:hAnsi="Arial Narrow"/>
                <w:b/>
                <w:bCs/>
                <w:color w:val="000000"/>
                <w:spacing w:val="40"/>
                <w:sz w:val="20"/>
                <w:szCs w:val="20"/>
                <w:shd w:val="solid" w:color="000000" w:fill="000000"/>
                <w:fitText w:val="218" w:id="-662991858"/>
                <w14:textFill>
                  <w14:solidFill>
                    <w14:srgbClr w14:val="000000">
                      <w14:alpha w14:val="100000"/>
                    </w14:srgbClr>
                  </w14:solidFill>
                </w14:textFill>
              </w:rPr>
              <w:t>||</w:t>
            </w:r>
            <w:r w:rsidR="00EC5F4F" w:rsidRPr="00EC5F4F">
              <w:rPr>
                <w:rFonts w:ascii="Arial Narrow" w:hAnsi="Arial Narrow"/>
                <w:b/>
                <w:bCs/>
                <w:color w:val="000000"/>
                <w:spacing w:val="1"/>
                <w:sz w:val="20"/>
                <w:szCs w:val="20"/>
                <w:shd w:val="solid" w:color="000000" w:fill="000000"/>
                <w:fitText w:val="218" w:id="-662991858"/>
                <w14:textFill>
                  <w14:solidFill>
                    <w14:srgbClr w14:val="000000">
                      <w14:alpha w14:val="100000"/>
                    </w14:srgbClr>
                  </w14:solidFill>
                </w14:textFill>
              </w:rPr>
              <w:t>|</w:t>
            </w:r>
            <w:r w:rsidR="00AA74A8">
              <w:rPr>
                <w:rFonts w:ascii="Arial Narrow" w:hAnsi="Arial Narrow"/>
                <w:sz w:val="20"/>
                <w:szCs w:val="20"/>
              </w:rPr>
              <w:t xml:space="preserve"> </w:t>
            </w:r>
            <w:r w:rsidR="00AA74A8">
              <w:rPr>
                <w:rFonts w:ascii="Arial Narrow" w:hAnsi="Arial Narrow"/>
                <w:sz w:val="20"/>
                <w:szCs w:val="20"/>
                <w:vertAlign w:val="superscript"/>
              </w:rPr>
              <w:t>10</w:t>
            </w:r>
          </w:p>
        </w:tc>
        <w:tc>
          <w:tcPr>
            <w:tcW w:w="1040" w:type="dxa"/>
            <w:tcBorders>
              <w:top w:val="single" w:sz="4" w:space="0" w:color="auto"/>
              <w:left w:val="single" w:sz="4" w:space="0" w:color="auto"/>
              <w:bottom w:val="single" w:sz="4" w:space="0" w:color="auto"/>
              <w:right w:val="single" w:sz="4" w:space="0" w:color="auto"/>
            </w:tcBorders>
            <w:vAlign w:val="center"/>
          </w:tcPr>
          <w:p w14:paraId="3FEB6856" w14:textId="46421FCD" w:rsidR="00633128" w:rsidRPr="00D16F9D" w:rsidRDefault="00633128" w:rsidP="00633128">
            <w:pPr>
              <w:jc w:val="center"/>
              <w:rPr>
                <w:rFonts w:ascii="Arial Narrow" w:hAnsi="Arial Narrow"/>
                <w:b/>
                <w:bCs/>
                <w:color w:val="000000"/>
                <w:sz w:val="20"/>
                <w:szCs w:val="20"/>
              </w:rPr>
            </w:pPr>
            <w:r w:rsidRPr="00D16F9D">
              <w:rPr>
                <w:rFonts w:ascii="Arial Narrow" w:hAnsi="Arial Narrow"/>
                <w:b/>
                <w:bCs/>
                <w:color w:val="000000"/>
                <w:sz w:val="20"/>
                <w:szCs w:val="20"/>
              </w:rPr>
              <w:t>$</w:t>
            </w:r>
            <w:r w:rsidR="00EC5F4F" w:rsidRPr="00EC5F4F">
              <w:rPr>
                <w:rFonts w:ascii="Arial Narrow" w:hAnsi="Arial Narrow"/>
                <w:b/>
                <w:bCs/>
                <w:color w:val="000000"/>
                <w:spacing w:val="40"/>
                <w:sz w:val="20"/>
                <w:szCs w:val="20"/>
                <w:shd w:val="solid" w:color="000000" w:fill="000000"/>
                <w:fitText w:val="219" w:id="-662991857"/>
                <w14:textFill>
                  <w14:solidFill>
                    <w14:srgbClr w14:val="000000">
                      <w14:alpha w14:val="100000"/>
                    </w14:srgbClr>
                  </w14:solidFill>
                </w14:textFill>
              </w:rPr>
              <w:t>||</w:t>
            </w:r>
            <w:r w:rsidR="00EC5F4F" w:rsidRPr="00EC5F4F">
              <w:rPr>
                <w:rFonts w:ascii="Arial Narrow" w:hAnsi="Arial Narrow"/>
                <w:b/>
                <w:bCs/>
                <w:color w:val="000000"/>
                <w:spacing w:val="2"/>
                <w:sz w:val="20"/>
                <w:szCs w:val="20"/>
                <w:shd w:val="solid" w:color="000000" w:fill="000000"/>
                <w:fitText w:val="219" w:id="-662991857"/>
                <w14:textFill>
                  <w14:solidFill>
                    <w14:srgbClr w14:val="000000">
                      <w14:alpha w14:val="100000"/>
                    </w14:srgbClr>
                  </w14:solidFill>
                </w14:textFill>
              </w:rPr>
              <w:t>|</w:t>
            </w:r>
            <w:r w:rsidR="00AA74A8">
              <w:rPr>
                <w:rFonts w:ascii="Arial Narrow" w:hAnsi="Arial Narrow"/>
                <w:sz w:val="20"/>
                <w:szCs w:val="20"/>
              </w:rPr>
              <w:t xml:space="preserve"> </w:t>
            </w:r>
            <w:r w:rsidR="00AA74A8">
              <w:rPr>
                <w:rFonts w:ascii="Arial Narrow" w:hAnsi="Arial Narrow"/>
                <w:sz w:val="20"/>
                <w:szCs w:val="20"/>
                <w:vertAlign w:val="superscript"/>
              </w:rPr>
              <w:t>10</w:t>
            </w:r>
          </w:p>
        </w:tc>
        <w:tc>
          <w:tcPr>
            <w:tcW w:w="1039" w:type="dxa"/>
            <w:tcBorders>
              <w:top w:val="single" w:sz="4" w:space="0" w:color="auto"/>
              <w:left w:val="single" w:sz="4" w:space="0" w:color="auto"/>
              <w:bottom w:val="single" w:sz="4" w:space="0" w:color="auto"/>
              <w:right w:val="single" w:sz="4" w:space="0" w:color="auto"/>
            </w:tcBorders>
            <w:vAlign w:val="center"/>
          </w:tcPr>
          <w:p w14:paraId="450E889A" w14:textId="086EE021" w:rsidR="00633128" w:rsidRPr="00D16F9D" w:rsidRDefault="00633128" w:rsidP="00633128">
            <w:pPr>
              <w:jc w:val="center"/>
              <w:rPr>
                <w:rFonts w:ascii="Arial Narrow" w:hAnsi="Arial Narrow"/>
                <w:b/>
                <w:bCs/>
                <w:color w:val="000000"/>
                <w:sz w:val="20"/>
                <w:szCs w:val="20"/>
              </w:rPr>
            </w:pPr>
            <w:r w:rsidRPr="00D16F9D">
              <w:rPr>
                <w:rFonts w:ascii="Arial Narrow" w:hAnsi="Arial Narrow"/>
                <w:b/>
                <w:bCs/>
                <w:color w:val="000000"/>
                <w:sz w:val="20"/>
                <w:szCs w:val="20"/>
              </w:rPr>
              <w:t>$</w:t>
            </w:r>
            <w:r w:rsidR="00EC5F4F" w:rsidRPr="00EC5F4F">
              <w:rPr>
                <w:rFonts w:ascii="Arial Narrow" w:hAnsi="Arial Narrow"/>
                <w:b/>
                <w:bCs/>
                <w:color w:val="000000"/>
                <w:spacing w:val="40"/>
                <w:sz w:val="20"/>
                <w:szCs w:val="20"/>
                <w:shd w:val="solid" w:color="000000" w:fill="000000"/>
                <w:fitText w:val="218" w:id="-662991856"/>
                <w14:textFill>
                  <w14:solidFill>
                    <w14:srgbClr w14:val="000000">
                      <w14:alpha w14:val="100000"/>
                    </w14:srgbClr>
                  </w14:solidFill>
                </w14:textFill>
              </w:rPr>
              <w:t>||</w:t>
            </w:r>
            <w:r w:rsidR="00EC5F4F" w:rsidRPr="00EC5F4F">
              <w:rPr>
                <w:rFonts w:ascii="Arial Narrow" w:hAnsi="Arial Narrow"/>
                <w:b/>
                <w:bCs/>
                <w:color w:val="000000"/>
                <w:spacing w:val="1"/>
                <w:sz w:val="20"/>
                <w:szCs w:val="20"/>
                <w:shd w:val="solid" w:color="000000" w:fill="000000"/>
                <w:fitText w:val="218" w:id="-662991856"/>
                <w14:textFill>
                  <w14:solidFill>
                    <w14:srgbClr w14:val="000000">
                      <w14:alpha w14:val="100000"/>
                    </w14:srgbClr>
                  </w14:solidFill>
                </w14:textFill>
              </w:rPr>
              <w:t>|</w:t>
            </w:r>
            <w:r w:rsidR="00AA74A8">
              <w:rPr>
                <w:rFonts w:ascii="Arial Narrow" w:hAnsi="Arial Narrow"/>
                <w:sz w:val="20"/>
                <w:szCs w:val="20"/>
              </w:rPr>
              <w:t xml:space="preserve"> </w:t>
            </w:r>
            <w:r w:rsidR="00AA74A8">
              <w:rPr>
                <w:rFonts w:ascii="Arial Narrow" w:hAnsi="Arial Narrow"/>
                <w:sz w:val="20"/>
                <w:szCs w:val="20"/>
                <w:vertAlign w:val="superscript"/>
              </w:rPr>
              <w:t>10</w:t>
            </w:r>
          </w:p>
        </w:tc>
        <w:tc>
          <w:tcPr>
            <w:tcW w:w="1040" w:type="dxa"/>
            <w:tcBorders>
              <w:top w:val="single" w:sz="4" w:space="0" w:color="auto"/>
              <w:left w:val="single" w:sz="4" w:space="0" w:color="auto"/>
              <w:bottom w:val="single" w:sz="4" w:space="0" w:color="auto"/>
              <w:right w:val="single" w:sz="4" w:space="0" w:color="auto"/>
            </w:tcBorders>
            <w:vAlign w:val="center"/>
          </w:tcPr>
          <w:p w14:paraId="599B6239" w14:textId="1B619CD7" w:rsidR="00633128" w:rsidRPr="00D16F9D" w:rsidRDefault="00633128" w:rsidP="00633128">
            <w:pPr>
              <w:jc w:val="center"/>
              <w:rPr>
                <w:rFonts w:ascii="Arial Narrow" w:hAnsi="Arial Narrow"/>
                <w:b/>
                <w:bCs/>
                <w:color w:val="000000"/>
                <w:sz w:val="20"/>
                <w:szCs w:val="20"/>
              </w:rPr>
            </w:pPr>
            <w:r w:rsidRPr="00D16F9D">
              <w:rPr>
                <w:rFonts w:ascii="Arial Narrow" w:hAnsi="Arial Narrow"/>
                <w:b/>
                <w:bCs/>
                <w:color w:val="000000"/>
                <w:sz w:val="20"/>
                <w:szCs w:val="20"/>
              </w:rPr>
              <w:t>$</w:t>
            </w:r>
            <w:r w:rsidR="00EC5F4F" w:rsidRPr="00EC5F4F">
              <w:rPr>
                <w:rFonts w:ascii="Arial Narrow" w:hAnsi="Arial Narrow"/>
                <w:b/>
                <w:bCs/>
                <w:color w:val="000000"/>
                <w:spacing w:val="40"/>
                <w:sz w:val="20"/>
                <w:szCs w:val="20"/>
                <w:shd w:val="solid" w:color="000000" w:fill="000000"/>
                <w:fitText w:val="218" w:id="-662991872"/>
                <w14:textFill>
                  <w14:solidFill>
                    <w14:srgbClr w14:val="000000">
                      <w14:alpha w14:val="100000"/>
                    </w14:srgbClr>
                  </w14:solidFill>
                </w14:textFill>
              </w:rPr>
              <w:t>||</w:t>
            </w:r>
            <w:r w:rsidR="00EC5F4F" w:rsidRPr="00EC5F4F">
              <w:rPr>
                <w:rFonts w:ascii="Arial Narrow" w:hAnsi="Arial Narrow"/>
                <w:b/>
                <w:bCs/>
                <w:color w:val="000000"/>
                <w:spacing w:val="1"/>
                <w:sz w:val="20"/>
                <w:szCs w:val="20"/>
                <w:shd w:val="solid" w:color="000000" w:fill="000000"/>
                <w:fitText w:val="218" w:id="-662991872"/>
                <w14:textFill>
                  <w14:solidFill>
                    <w14:srgbClr w14:val="000000">
                      <w14:alpha w14:val="100000"/>
                    </w14:srgbClr>
                  </w14:solidFill>
                </w14:textFill>
              </w:rPr>
              <w:t>|</w:t>
            </w:r>
            <w:r w:rsidR="00AA74A8">
              <w:rPr>
                <w:rFonts w:ascii="Arial Narrow" w:hAnsi="Arial Narrow"/>
                <w:sz w:val="20"/>
                <w:szCs w:val="20"/>
              </w:rPr>
              <w:t xml:space="preserve"> </w:t>
            </w:r>
            <w:r w:rsidR="00AA74A8">
              <w:rPr>
                <w:rFonts w:ascii="Arial Narrow" w:hAnsi="Arial Narrow"/>
                <w:sz w:val="20"/>
                <w:szCs w:val="20"/>
                <w:vertAlign w:val="superscript"/>
              </w:rPr>
              <w:t>10</w:t>
            </w:r>
          </w:p>
        </w:tc>
      </w:tr>
      <w:tr w:rsidR="00633128" w:rsidRPr="00D16F9D" w14:paraId="3561F230" w14:textId="77777777" w:rsidTr="002B48FE">
        <w:tc>
          <w:tcPr>
            <w:tcW w:w="9067" w:type="dxa"/>
            <w:gridSpan w:val="7"/>
            <w:tcBorders>
              <w:right w:val="single" w:sz="4" w:space="0" w:color="auto"/>
            </w:tcBorders>
            <w:vAlign w:val="center"/>
          </w:tcPr>
          <w:p w14:paraId="4EBFF68A" w14:textId="05BCD201" w:rsidR="00633128" w:rsidRPr="00D16F9D" w:rsidRDefault="00633128" w:rsidP="00CC521B">
            <w:pPr>
              <w:pStyle w:val="TableText0"/>
              <w:rPr>
                <w:rFonts w:cs="Arial"/>
                <w:highlight w:val="green"/>
              </w:rPr>
            </w:pPr>
            <w:r w:rsidRPr="00D16F9D">
              <w:rPr>
                <w:rStyle w:val="CommentReference"/>
                <w:szCs w:val="20"/>
              </w:rPr>
              <w:t>Estimated financial implications for the health budget</w:t>
            </w:r>
          </w:p>
        </w:tc>
      </w:tr>
      <w:tr w:rsidR="00633128" w:rsidRPr="00D16F9D" w14:paraId="385DCF12" w14:textId="77777777" w:rsidTr="002B48FE">
        <w:tc>
          <w:tcPr>
            <w:tcW w:w="2689" w:type="dxa"/>
            <w:vAlign w:val="center"/>
          </w:tcPr>
          <w:p w14:paraId="0994DE0D" w14:textId="77777777" w:rsidR="00633128" w:rsidRPr="00D16F9D" w:rsidRDefault="00633128" w:rsidP="00CC521B">
            <w:pPr>
              <w:pStyle w:val="TableText0"/>
            </w:pPr>
            <w:r w:rsidRPr="00D16F9D">
              <w:t>Net change in prescriptions</w:t>
            </w:r>
          </w:p>
        </w:tc>
        <w:tc>
          <w:tcPr>
            <w:tcW w:w="1180" w:type="dxa"/>
            <w:tcBorders>
              <w:top w:val="single" w:sz="4" w:space="0" w:color="auto"/>
              <w:left w:val="single" w:sz="4" w:space="0" w:color="auto"/>
              <w:bottom w:val="single" w:sz="4" w:space="0" w:color="auto"/>
              <w:right w:val="single" w:sz="4" w:space="0" w:color="auto"/>
            </w:tcBorders>
            <w:vAlign w:val="center"/>
          </w:tcPr>
          <w:p w14:paraId="2F175E8F" w14:textId="78445499" w:rsidR="00633128" w:rsidRPr="00D16F9D" w:rsidRDefault="00EC5F4F" w:rsidP="00633128">
            <w:pPr>
              <w:jc w:val="center"/>
              <w:rPr>
                <w:rFonts w:ascii="Arial Narrow" w:hAnsi="Arial Narrow"/>
                <w:sz w:val="20"/>
                <w:szCs w:val="20"/>
              </w:rPr>
            </w:pPr>
            <w:r w:rsidRPr="00EC5F4F">
              <w:rPr>
                <w:rFonts w:ascii="Arial Narrow" w:hAnsi="Arial Narrow" w:hint="eastAsia"/>
                <w:color w:val="000000"/>
                <w:w w:val="15"/>
                <w:sz w:val="20"/>
                <w:szCs w:val="20"/>
                <w:shd w:val="solid" w:color="000000" w:fill="000000"/>
                <w:fitText w:val="33" w:id="-662991871"/>
                <w14:textFill>
                  <w14:solidFill>
                    <w14:srgbClr w14:val="000000">
                      <w14:alpha w14:val="100000"/>
                    </w14:srgbClr>
                  </w14:solidFill>
                </w14:textFill>
              </w:rPr>
              <w:t xml:space="preserve">　</w:t>
            </w:r>
            <w:r w:rsidRPr="00EC5F4F">
              <w:rPr>
                <w:rFonts w:ascii="Arial Narrow" w:hAnsi="Arial Narrow"/>
                <w:color w:val="000000"/>
                <w:w w:val="15"/>
                <w:sz w:val="20"/>
                <w:szCs w:val="20"/>
                <w:shd w:val="solid" w:color="000000" w:fill="000000"/>
                <w:fitText w:val="33" w:id="-662991871"/>
                <w14:textFill>
                  <w14:solidFill>
                    <w14:srgbClr w14:val="000000">
                      <w14:alpha w14:val="100000"/>
                    </w14:srgbClr>
                  </w14:solidFill>
                </w14:textFill>
              </w:rPr>
              <w:t>|</w:t>
            </w:r>
            <w:r w:rsidRPr="00EC5F4F">
              <w:rPr>
                <w:rFonts w:ascii="Arial Narrow" w:hAnsi="Arial Narrow" w:hint="eastAsia"/>
                <w:color w:val="000000"/>
                <w:spacing w:val="-32"/>
                <w:w w:val="15"/>
                <w:sz w:val="20"/>
                <w:szCs w:val="20"/>
                <w:shd w:val="solid" w:color="000000" w:fill="000000"/>
                <w:fitText w:val="33" w:id="-662991871"/>
                <w14:textFill>
                  <w14:solidFill>
                    <w14:srgbClr w14:val="000000">
                      <w14:alpha w14:val="100000"/>
                    </w14:srgbClr>
                  </w14:solidFill>
                </w14:textFill>
              </w:rPr>
              <w:t xml:space="preserve">　</w:t>
            </w:r>
            <w:r w:rsidR="00924445">
              <w:rPr>
                <w:rFonts w:ascii="Arial Narrow" w:hAnsi="Arial Narrow"/>
                <w:sz w:val="20"/>
                <w:szCs w:val="20"/>
              </w:rPr>
              <w:t xml:space="preserve"> </w:t>
            </w:r>
            <w:r w:rsidR="00924445">
              <w:rPr>
                <w:rFonts w:ascii="Arial Narrow" w:hAnsi="Arial Narrow"/>
                <w:sz w:val="20"/>
                <w:szCs w:val="20"/>
                <w:vertAlign w:val="superscript"/>
              </w:rPr>
              <w:t>2</w:t>
            </w:r>
          </w:p>
        </w:tc>
        <w:tc>
          <w:tcPr>
            <w:tcW w:w="1040" w:type="dxa"/>
            <w:tcBorders>
              <w:top w:val="single" w:sz="4" w:space="0" w:color="auto"/>
              <w:left w:val="nil"/>
              <w:bottom w:val="single" w:sz="4" w:space="0" w:color="auto"/>
              <w:right w:val="single" w:sz="4" w:space="0" w:color="auto"/>
            </w:tcBorders>
            <w:vAlign w:val="center"/>
          </w:tcPr>
          <w:p w14:paraId="2E935284" w14:textId="493C0391" w:rsidR="00633128" w:rsidRPr="00D16F9D" w:rsidRDefault="00EC5F4F" w:rsidP="00633128">
            <w:pPr>
              <w:jc w:val="center"/>
              <w:rPr>
                <w:rFonts w:ascii="Arial Narrow" w:hAnsi="Arial Narrow"/>
                <w:sz w:val="20"/>
                <w:szCs w:val="20"/>
              </w:rPr>
            </w:pPr>
            <w:r w:rsidRPr="00EC5F4F">
              <w:rPr>
                <w:rFonts w:ascii="Arial Narrow" w:hAnsi="Arial Narrow" w:hint="eastAsia"/>
                <w:color w:val="000000"/>
                <w:w w:val="24"/>
                <w:sz w:val="20"/>
                <w:szCs w:val="20"/>
                <w:shd w:val="solid" w:color="000000" w:fill="000000"/>
                <w:fitText w:val="109" w:id="-662991870"/>
                <w14:textFill>
                  <w14:solidFill>
                    <w14:srgbClr w14:val="000000">
                      <w14:alpha w14:val="100000"/>
                    </w14:srgbClr>
                  </w14:solidFill>
                </w14:textFill>
              </w:rPr>
              <w:t xml:space="preserve">　</w:t>
            </w:r>
            <w:r w:rsidRPr="00EC5F4F">
              <w:rPr>
                <w:rFonts w:ascii="Arial Narrow" w:hAnsi="Arial Narrow"/>
                <w:color w:val="000000"/>
                <w:w w:val="24"/>
                <w:sz w:val="20"/>
                <w:szCs w:val="20"/>
                <w:shd w:val="solid" w:color="000000" w:fill="000000"/>
                <w:fitText w:val="109" w:id="-662991870"/>
                <w14:textFill>
                  <w14:solidFill>
                    <w14:srgbClr w14:val="000000">
                      <w14:alpha w14:val="100000"/>
                    </w14:srgbClr>
                  </w14:solidFill>
                </w14:textFill>
              </w:rPr>
              <w:t>|</w:t>
            </w:r>
            <w:r w:rsidRPr="00EC5F4F">
              <w:rPr>
                <w:rFonts w:ascii="Arial Narrow" w:hAnsi="Arial Narrow" w:hint="eastAsia"/>
                <w:color w:val="000000"/>
                <w:spacing w:val="5"/>
                <w:w w:val="24"/>
                <w:sz w:val="20"/>
                <w:szCs w:val="20"/>
                <w:shd w:val="solid" w:color="000000" w:fill="000000"/>
                <w:fitText w:val="109" w:id="-662991870"/>
                <w14:textFill>
                  <w14:solidFill>
                    <w14:srgbClr w14:val="000000">
                      <w14:alpha w14:val="100000"/>
                    </w14:srgbClr>
                  </w14:solidFill>
                </w14:textFill>
              </w:rPr>
              <w:t xml:space="preserve">　</w:t>
            </w:r>
            <w:r w:rsidR="004D49B5">
              <w:rPr>
                <w:rFonts w:ascii="Arial Narrow" w:hAnsi="Arial Narrow"/>
                <w:sz w:val="20"/>
                <w:szCs w:val="20"/>
              </w:rPr>
              <w:t xml:space="preserve"> </w:t>
            </w:r>
            <w:r w:rsidR="004D49B5">
              <w:rPr>
                <w:rFonts w:ascii="Arial Narrow" w:hAnsi="Arial Narrow"/>
                <w:sz w:val="20"/>
                <w:szCs w:val="20"/>
                <w:vertAlign w:val="superscript"/>
              </w:rPr>
              <w:t>1</w:t>
            </w:r>
          </w:p>
        </w:tc>
        <w:tc>
          <w:tcPr>
            <w:tcW w:w="1039" w:type="dxa"/>
            <w:tcBorders>
              <w:top w:val="single" w:sz="4" w:space="0" w:color="auto"/>
              <w:left w:val="nil"/>
              <w:bottom w:val="single" w:sz="4" w:space="0" w:color="auto"/>
              <w:right w:val="single" w:sz="4" w:space="0" w:color="auto"/>
            </w:tcBorders>
            <w:vAlign w:val="center"/>
          </w:tcPr>
          <w:p w14:paraId="64D15F21" w14:textId="78005514" w:rsidR="00633128" w:rsidRPr="00D16F9D" w:rsidRDefault="00EC5F4F" w:rsidP="00633128">
            <w:pPr>
              <w:jc w:val="center"/>
              <w:rPr>
                <w:rFonts w:ascii="Arial Narrow" w:hAnsi="Arial Narrow"/>
                <w:sz w:val="20"/>
                <w:szCs w:val="20"/>
              </w:rPr>
            </w:pPr>
            <w:r w:rsidRPr="00EC5F4F">
              <w:rPr>
                <w:rFonts w:ascii="Arial Narrow" w:hAnsi="Arial Narrow" w:hint="eastAsia"/>
                <w:color w:val="000000"/>
                <w:w w:val="24"/>
                <w:sz w:val="20"/>
                <w:szCs w:val="20"/>
                <w:shd w:val="solid" w:color="000000" w:fill="000000"/>
                <w:fitText w:val="109" w:id="-662991869"/>
                <w14:textFill>
                  <w14:solidFill>
                    <w14:srgbClr w14:val="000000">
                      <w14:alpha w14:val="100000"/>
                    </w14:srgbClr>
                  </w14:solidFill>
                </w14:textFill>
              </w:rPr>
              <w:t xml:space="preserve">　</w:t>
            </w:r>
            <w:r w:rsidRPr="00EC5F4F">
              <w:rPr>
                <w:rFonts w:ascii="Arial Narrow" w:hAnsi="Arial Narrow"/>
                <w:color w:val="000000"/>
                <w:w w:val="24"/>
                <w:sz w:val="20"/>
                <w:szCs w:val="20"/>
                <w:shd w:val="solid" w:color="000000" w:fill="000000"/>
                <w:fitText w:val="109" w:id="-662991869"/>
                <w14:textFill>
                  <w14:solidFill>
                    <w14:srgbClr w14:val="000000">
                      <w14:alpha w14:val="100000"/>
                    </w14:srgbClr>
                  </w14:solidFill>
                </w14:textFill>
              </w:rPr>
              <w:t>|</w:t>
            </w:r>
            <w:r w:rsidRPr="00EC5F4F">
              <w:rPr>
                <w:rFonts w:ascii="Arial Narrow" w:hAnsi="Arial Narrow" w:hint="eastAsia"/>
                <w:color w:val="000000"/>
                <w:spacing w:val="5"/>
                <w:w w:val="24"/>
                <w:sz w:val="20"/>
                <w:szCs w:val="20"/>
                <w:shd w:val="solid" w:color="000000" w:fill="000000"/>
                <w:fitText w:val="109" w:id="-662991869"/>
                <w14:textFill>
                  <w14:solidFill>
                    <w14:srgbClr w14:val="000000">
                      <w14:alpha w14:val="100000"/>
                    </w14:srgbClr>
                  </w14:solidFill>
                </w14:textFill>
              </w:rPr>
              <w:t xml:space="preserve">　</w:t>
            </w:r>
            <w:r w:rsidR="004D49B5">
              <w:rPr>
                <w:rFonts w:ascii="Arial Narrow" w:hAnsi="Arial Narrow"/>
                <w:sz w:val="20"/>
                <w:szCs w:val="20"/>
              </w:rPr>
              <w:t xml:space="preserve"> </w:t>
            </w:r>
            <w:r w:rsidR="004D49B5">
              <w:rPr>
                <w:rFonts w:ascii="Arial Narrow" w:hAnsi="Arial Narrow"/>
                <w:sz w:val="20"/>
                <w:szCs w:val="20"/>
                <w:vertAlign w:val="superscript"/>
              </w:rPr>
              <w:t>1</w:t>
            </w:r>
          </w:p>
        </w:tc>
        <w:tc>
          <w:tcPr>
            <w:tcW w:w="1040" w:type="dxa"/>
            <w:tcBorders>
              <w:top w:val="single" w:sz="4" w:space="0" w:color="auto"/>
              <w:left w:val="nil"/>
              <w:bottom w:val="single" w:sz="4" w:space="0" w:color="auto"/>
              <w:right w:val="single" w:sz="4" w:space="0" w:color="auto"/>
            </w:tcBorders>
            <w:vAlign w:val="center"/>
          </w:tcPr>
          <w:p w14:paraId="4F3B5246" w14:textId="1D083453" w:rsidR="00633128" w:rsidRPr="00D16F9D" w:rsidRDefault="00EC5F4F" w:rsidP="00633128">
            <w:pPr>
              <w:jc w:val="center"/>
              <w:rPr>
                <w:rFonts w:ascii="Arial Narrow" w:hAnsi="Arial Narrow"/>
                <w:sz w:val="20"/>
                <w:szCs w:val="20"/>
              </w:rPr>
            </w:pPr>
            <w:r w:rsidRPr="00EC5F4F">
              <w:rPr>
                <w:rFonts w:ascii="Arial Narrow" w:hAnsi="Arial Narrow" w:hint="eastAsia"/>
                <w:color w:val="000000"/>
                <w:w w:val="24"/>
                <w:sz w:val="20"/>
                <w:szCs w:val="20"/>
                <w:shd w:val="solid" w:color="000000" w:fill="000000"/>
                <w:fitText w:val="109" w:id="-662991868"/>
                <w14:textFill>
                  <w14:solidFill>
                    <w14:srgbClr w14:val="000000">
                      <w14:alpha w14:val="100000"/>
                    </w14:srgbClr>
                  </w14:solidFill>
                </w14:textFill>
              </w:rPr>
              <w:t xml:space="preserve">　</w:t>
            </w:r>
            <w:r w:rsidRPr="00EC5F4F">
              <w:rPr>
                <w:rFonts w:ascii="Arial Narrow" w:hAnsi="Arial Narrow"/>
                <w:color w:val="000000"/>
                <w:w w:val="24"/>
                <w:sz w:val="20"/>
                <w:szCs w:val="20"/>
                <w:shd w:val="solid" w:color="000000" w:fill="000000"/>
                <w:fitText w:val="109" w:id="-662991868"/>
                <w14:textFill>
                  <w14:solidFill>
                    <w14:srgbClr w14:val="000000">
                      <w14:alpha w14:val="100000"/>
                    </w14:srgbClr>
                  </w14:solidFill>
                </w14:textFill>
              </w:rPr>
              <w:t>|</w:t>
            </w:r>
            <w:r w:rsidRPr="00EC5F4F">
              <w:rPr>
                <w:rFonts w:ascii="Arial Narrow" w:hAnsi="Arial Narrow" w:hint="eastAsia"/>
                <w:color w:val="000000"/>
                <w:spacing w:val="5"/>
                <w:w w:val="24"/>
                <w:sz w:val="20"/>
                <w:szCs w:val="20"/>
                <w:shd w:val="solid" w:color="000000" w:fill="000000"/>
                <w:fitText w:val="109" w:id="-662991868"/>
                <w14:textFill>
                  <w14:solidFill>
                    <w14:srgbClr w14:val="000000">
                      <w14:alpha w14:val="100000"/>
                    </w14:srgbClr>
                  </w14:solidFill>
                </w14:textFill>
              </w:rPr>
              <w:t xml:space="preserve">　</w:t>
            </w:r>
            <w:r w:rsidR="004D49B5">
              <w:rPr>
                <w:rFonts w:ascii="Arial Narrow" w:hAnsi="Arial Narrow"/>
                <w:sz w:val="20"/>
                <w:szCs w:val="20"/>
              </w:rPr>
              <w:t xml:space="preserve"> </w:t>
            </w:r>
            <w:r w:rsidR="004D49B5">
              <w:rPr>
                <w:rFonts w:ascii="Arial Narrow" w:hAnsi="Arial Narrow"/>
                <w:sz w:val="20"/>
                <w:szCs w:val="20"/>
                <w:vertAlign w:val="superscript"/>
              </w:rPr>
              <w:t>1</w:t>
            </w:r>
          </w:p>
        </w:tc>
        <w:tc>
          <w:tcPr>
            <w:tcW w:w="1039" w:type="dxa"/>
            <w:tcBorders>
              <w:top w:val="single" w:sz="4" w:space="0" w:color="auto"/>
              <w:left w:val="nil"/>
              <w:bottom w:val="single" w:sz="4" w:space="0" w:color="auto"/>
              <w:right w:val="single" w:sz="4" w:space="0" w:color="auto"/>
            </w:tcBorders>
            <w:vAlign w:val="center"/>
          </w:tcPr>
          <w:p w14:paraId="31D026BD" w14:textId="7C7A8843" w:rsidR="00633128" w:rsidRPr="00D16F9D" w:rsidRDefault="00EC5F4F" w:rsidP="00633128">
            <w:pPr>
              <w:jc w:val="center"/>
              <w:rPr>
                <w:rFonts w:ascii="Arial Narrow" w:hAnsi="Arial Narrow"/>
                <w:sz w:val="20"/>
                <w:szCs w:val="20"/>
              </w:rPr>
            </w:pPr>
            <w:r w:rsidRPr="00EC5F4F">
              <w:rPr>
                <w:rFonts w:ascii="Arial Narrow" w:hAnsi="Arial Narrow" w:hint="eastAsia"/>
                <w:color w:val="000000"/>
                <w:w w:val="24"/>
                <w:sz w:val="20"/>
                <w:szCs w:val="20"/>
                <w:shd w:val="solid" w:color="000000" w:fill="000000"/>
                <w:fitText w:val="109" w:id="-662991867"/>
                <w14:textFill>
                  <w14:solidFill>
                    <w14:srgbClr w14:val="000000">
                      <w14:alpha w14:val="100000"/>
                    </w14:srgbClr>
                  </w14:solidFill>
                </w14:textFill>
              </w:rPr>
              <w:t xml:space="preserve">　</w:t>
            </w:r>
            <w:r w:rsidRPr="00EC5F4F">
              <w:rPr>
                <w:rFonts w:ascii="Arial Narrow" w:hAnsi="Arial Narrow"/>
                <w:color w:val="000000"/>
                <w:w w:val="24"/>
                <w:sz w:val="20"/>
                <w:szCs w:val="20"/>
                <w:shd w:val="solid" w:color="000000" w:fill="000000"/>
                <w:fitText w:val="109" w:id="-662991867"/>
                <w14:textFill>
                  <w14:solidFill>
                    <w14:srgbClr w14:val="000000">
                      <w14:alpha w14:val="100000"/>
                    </w14:srgbClr>
                  </w14:solidFill>
                </w14:textFill>
              </w:rPr>
              <w:t>|</w:t>
            </w:r>
            <w:r w:rsidRPr="00EC5F4F">
              <w:rPr>
                <w:rFonts w:ascii="Arial Narrow" w:hAnsi="Arial Narrow" w:hint="eastAsia"/>
                <w:color w:val="000000"/>
                <w:spacing w:val="5"/>
                <w:w w:val="24"/>
                <w:sz w:val="20"/>
                <w:szCs w:val="20"/>
                <w:shd w:val="solid" w:color="000000" w:fill="000000"/>
                <w:fitText w:val="109" w:id="-662991867"/>
                <w14:textFill>
                  <w14:solidFill>
                    <w14:srgbClr w14:val="000000">
                      <w14:alpha w14:val="100000"/>
                    </w14:srgbClr>
                  </w14:solidFill>
                </w14:textFill>
              </w:rPr>
              <w:t xml:space="preserve">　</w:t>
            </w:r>
            <w:r w:rsidR="00924445">
              <w:rPr>
                <w:rFonts w:ascii="Arial Narrow" w:hAnsi="Arial Narrow"/>
                <w:sz w:val="20"/>
                <w:szCs w:val="20"/>
              </w:rPr>
              <w:t xml:space="preserve"> </w:t>
            </w:r>
            <w:r w:rsidR="00924445">
              <w:rPr>
                <w:rFonts w:ascii="Arial Narrow" w:hAnsi="Arial Narrow"/>
                <w:sz w:val="20"/>
                <w:szCs w:val="20"/>
                <w:vertAlign w:val="superscript"/>
              </w:rPr>
              <w:t>2</w:t>
            </w:r>
          </w:p>
        </w:tc>
        <w:tc>
          <w:tcPr>
            <w:tcW w:w="1040" w:type="dxa"/>
            <w:tcBorders>
              <w:top w:val="single" w:sz="4" w:space="0" w:color="auto"/>
              <w:left w:val="nil"/>
              <w:bottom w:val="single" w:sz="4" w:space="0" w:color="auto"/>
              <w:right w:val="single" w:sz="4" w:space="0" w:color="auto"/>
            </w:tcBorders>
            <w:vAlign w:val="center"/>
          </w:tcPr>
          <w:p w14:paraId="196AFC4D" w14:textId="1E8E2F5A" w:rsidR="00633128" w:rsidRPr="00D16F9D" w:rsidRDefault="00EC5F4F" w:rsidP="00633128">
            <w:pPr>
              <w:jc w:val="center"/>
              <w:rPr>
                <w:rFonts w:ascii="Arial Narrow" w:hAnsi="Arial Narrow"/>
                <w:sz w:val="20"/>
                <w:szCs w:val="20"/>
              </w:rPr>
            </w:pPr>
            <w:r w:rsidRPr="00EC5F4F">
              <w:rPr>
                <w:rFonts w:ascii="Arial Narrow" w:hAnsi="Arial Narrow" w:hint="eastAsia"/>
                <w:color w:val="000000"/>
                <w:w w:val="24"/>
                <w:sz w:val="20"/>
                <w:szCs w:val="20"/>
                <w:shd w:val="solid" w:color="000000" w:fill="000000"/>
                <w:fitText w:val="109" w:id="-662991866"/>
                <w14:textFill>
                  <w14:solidFill>
                    <w14:srgbClr w14:val="000000">
                      <w14:alpha w14:val="100000"/>
                    </w14:srgbClr>
                  </w14:solidFill>
                </w14:textFill>
              </w:rPr>
              <w:t xml:space="preserve">　</w:t>
            </w:r>
            <w:r w:rsidRPr="00EC5F4F">
              <w:rPr>
                <w:rFonts w:ascii="Arial Narrow" w:hAnsi="Arial Narrow"/>
                <w:color w:val="000000"/>
                <w:w w:val="24"/>
                <w:sz w:val="20"/>
                <w:szCs w:val="20"/>
                <w:shd w:val="solid" w:color="000000" w:fill="000000"/>
                <w:fitText w:val="109" w:id="-662991866"/>
                <w14:textFill>
                  <w14:solidFill>
                    <w14:srgbClr w14:val="000000">
                      <w14:alpha w14:val="100000"/>
                    </w14:srgbClr>
                  </w14:solidFill>
                </w14:textFill>
              </w:rPr>
              <w:t>|</w:t>
            </w:r>
            <w:r w:rsidRPr="00EC5F4F">
              <w:rPr>
                <w:rFonts w:ascii="Arial Narrow" w:hAnsi="Arial Narrow" w:hint="eastAsia"/>
                <w:color w:val="000000"/>
                <w:spacing w:val="5"/>
                <w:w w:val="24"/>
                <w:sz w:val="20"/>
                <w:szCs w:val="20"/>
                <w:shd w:val="solid" w:color="000000" w:fill="000000"/>
                <w:fitText w:val="109" w:id="-662991866"/>
                <w14:textFill>
                  <w14:solidFill>
                    <w14:srgbClr w14:val="000000">
                      <w14:alpha w14:val="100000"/>
                    </w14:srgbClr>
                  </w14:solidFill>
                </w14:textFill>
              </w:rPr>
              <w:t xml:space="preserve">　</w:t>
            </w:r>
            <w:r w:rsidR="00924445">
              <w:rPr>
                <w:rFonts w:ascii="Arial Narrow" w:hAnsi="Arial Narrow"/>
                <w:sz w:val="20"/>
                <w:szCs w:val="20"/>
              </w:rPr>
              <w:t xml:space="preserve"> </w:t>
            </w:r>
            <w:r w:rsidR="00924445">
              <w:rPr>
                <w:rFonts w:ascii="Arial Narrow" w:hAnsi="Arial Narrow"/>
                <w:sz w:val="20"/>
                <w:szCs w:val="20"/>
                <w:vertAlign w:val="superscript"/>
              </w:rPr>
              <w:t>2</w:t>
            </w:r>
          </w:p>
        </w:tc>
      </w:tr>
      <w:tr w:rsidR="00633128" w:rsidRPr="00D16F9D" w14:paraId="12868F3E" w14:textId="77777777" w:rsidTr="002B48FE">
        <w:tc>
          <w:tcPr>
            <w:tcW w:w="2689" w:type="dxa"/>
            <w:tcBorders>
              <w:top w:val="single" w:sz="4" w:space="0" w:color="auto"/>
              <w:bottom w:val="single" w:sz="4" w:space="0" w:color="auto"/>
              <w:right w:val="single" w:sz="4" w:space="0" w:color="auto"/>
            </w:tcBorders>
            <w:vAlign w:val="center"/>
          </w:tcPr>
          <w:p w14:paraId="01DDA8C1" w14:textId="02043FAD" w:rsidR="00633128" w:rsidRPr="00D16F9D" w:rsidRDefault="00633128" w:rsidP="00CC521B">
            <w:pPr>
              <w:pStyle w:val="TableText0"/>
            </w:pPr>
            <w:r w:rsidRPr="00D16F9D">
              <w:t xml:space="preserve">Net change in MBS services </w:t>
            </w:r>
            <w:r>
              <w:rPr>
                <w:vertAlign w:val="superscript"/>
              </w:rPr>
              <w:t>c</w:t>
            </w:r>
          </w:p>
        </w:tc>
        <w:tc>
          <w:tcPr>
            <w:tcW w:w="1180" w:type="dxa"/>
            <w:tcBorders>
              <w:top w:val="single" w:sz="4" w:space="0" w:color="auto"/>
              <w:left w:val="single" w:sz="4" w:space="0" w:color="auto"/>
              <w:bottom w:val="single" w:sz="4" w:space="0" w:color="auto"/>
              <w:right w:val="single" w:sz="4" w:space="0" w:color="auto"/>
            </w:tcBorders>
            <w:vAlign w:val="center"/>
          </w:tcPr>
          <w:p w14:paraId="2F9FA4F8" w14:textId="0238E8FD" w:rsidR="00633128" w:rsidRPr="00D16F9D" w:rsidRDefault="00EC5F4F" w:rsidP="00633128">
            <w:pPr>
              <w:jc w:val="center"/>
              <w:rPr>
                <w:rFonts w:ascii="Arial Narrow" w:hAnsi="Arial Narrow"/>
                <w:sz w:val="20"/>
                <w:szCs w:val="20"/>
              </w:rPr>
            </w:pPr>
            <w:r w:rsidRPr="00EC5F4F">
              <w:rPr>
                <w:rFonts w:ascii="Arial Narrow" w:hAnsi="Arial Narrow" w:hint="eastAsia"/>
                <w:color w:val="000000"/>
                <w:w w:val="15"/>
                <w:sz w:val="20"/>
                <w:szCs w:val="20"/>
                <w:shd w:val="solid" w:color="000000" w:fill="000000"/>
                <w:fitText w:val="33" w:id="-662991865"/>
                <w14:textFill>
                  <w14:solidFill>
                    <w14:srgbClr w14:val="000000">
                      <w14:alpha w14:val="100000"/>
                    </w14:srgbClr>
                  </w14:solidFill>
                </w14:textFill>
              </w:rPr>
              <w:t xml:space="preserve">　</w:t>
            </w:r>
            <w:r w:rsidRPr="00EC5F4F">
              <w:rPr>
                <w:rFonts w:ascii="Arial Narrow" w:hAnsi="Arial Narrow"/>
                <w:color w:val="000000"/>
                <w:w w:val="15"/>
                <w:sz w:val="20"/>
                <w:szCs w:val="20"/>
                <w:shd w:val="solid" w:color="000000" w:fill="000000"/>
                <w:fitText w:val="33" w:id="-662991865"/>
                <w14:textFill>
                  <w14:solidFill>
                    <w14:srgbClr w14:val="000000">
                      <w14:alpha w14:val="100000"/>
                    </w14:srgbClr>
                  </w14:solidFill>
                </w14:textFill>
              </w:rPr>
              <w:t>|</w:t>
            </w:r>
            <w:r w:rsidRPr="00EC5F4F">
              <w:rPr>
                <w:rFonts w:ascii="Arial Narrow" w:hAnsi="Arial Narrow" w:hint="eastAsia"/>
                <w:color w:val="000000"/>
                <w:spacing w:val="-32"/>
                <w:w w:val="15"/>
                <w:sz w:val="20"/>
                <w:szCs w:val="20"/>
                <w:shd w:val="solid" w:color="000000" w:fill="000000"/>
                <w:fitText w:val="33" w:id="-662991865"/>
                <w14:textFill>
                  <w14:solidFill>
                    <w14:srgbClr w14:val="000000">
                      <w14:alpha w14:val="100000"/>
                    </w14:srgbClr>
                  </w14:solidFill>
                </w14:textFill>
              </w:rPr>
              <w:t xml:space="preserve">　</w:t>
            </w:r>
            <w:r w:rsidR="00924445">
              <w:rPr>
                <w:rFonts w:ascii="Arial Narrow" w:hAnsi="Arial Narrow"/>
                <w:sz w:val="20"/>
                <w:szCs w:val="20"/>
              </w:rPr>
              <w:t xml:space="preserve"> </w:t>
            </w:r>
            <w:r w:rsidR="00924445">
              <w:rPr>
                <w:rFonts w:ascii="Arial Narrow" w:hAnsi="Arial Narrow"/>
                <w:sz w:val="20"/>
                <w:szCs w:val="20"/>
                <w:vertAlign w:val="superscript"/>
              </w:rPr>
              <w:t>2</w:t>
            </w:r>
          </w:p>
        </w:tc>
        <w:tc>
          <w:tcPr>
            <w:tcW w:w="1040" w:type="dxa"/>
            <w:tcBorders>
              <w:top w:val="single" w:sz="4" w:space="0" w:color="auto"/>
              <w:left w:val="single" w:sz="4" w:space="0" w:color="auto"/>
              <w:bottom w:val="single" w:sz="4" w:space="0" w:color="auto"/>
              <w:right w:val="single" w:sz="4" w:space="0" w:color="auto"/>
            </w:tcBorders>
            <w:vAlign w:val="center"/>
          </w:tcPr>
          <w:p w14:paraId="1A88820F" w14:textId="74264F9E" w:rsidR="00633128" w:rsidRPr="00D16F9D" w:rsidRDefault="00EC5F4F" w:rsidP="00633128">
            <w:pPr>
              <w:jc w:val="center"/>
              <w:rPr>
                <w:rFonts w:ascii="Arial Narrow" w:hAnsi="Arial Narrow"/>
                <w:sz w:val="20"/>
                <w:szCs w:val="20"/>
              </w:rPr>
            </w:pPr>
            <w:r w:rsidRPr="00EC5F4F">
              <w:rPr>
                <w:rFonts w:ascii="Arial Narrow" w:hAnsi="Arial Narrow" w:hint="eastAsia"/>
                <w:color w:val="000000"/>
                <w:w w:val="24"/>
                <w:sz w:val="20"/>
                <w:szCs w:val="20"/>
                <w:shd w:val="solid" w:color="000000" w:fill="000000"/>
                <w:fitText w:val="109" w:id="-662991864"/>
                <w14:textFill>
                  <w14:solidFill>
                    <w14:srgbClr w14:val="000000">
                      <w14:alpha w14:val="100000"/>
                    </w14:srgbClr>
                  </w14:solidFill>
                </w14:textFill>
              </w:rPr>
              <w:t xml:space="preserve">　</w:t>
            </w:r>
            <w:r w:rsidRPr="00EC5F4F">
              <w:rPr>
                <w:rFonts w:ascii="Arial Narrow" w:hAnsi="Arial Narrow"/>
                <w:color w:val="000000"/>
                <w:w w:val="24"/>
                <w:sz w:val="20"/>
                <w:szCs w:val="20"/>
                <w:shd w:val="solid" w:color="000000" w:fill="000000"/>
                <w:fitText w:val="109" w:id="-662991864"/>
                <w14:textFill>
                  <w14:solidFill>
                    <w14:srgbClr w14:val="000000">
                      <w14:alpha w14:val="100000"/>
                    </w14:srgbClr>
                  </w14:solidFill>
                </w14:textFill>
              </w:rPr>
              <w:t>|</w:t>
            </w:r>
            <w:r w:rsidRPr="00EC5F4F">
              <w:rPr>
                <w:rFonts w:ascii="Arial Narrow" w:hAnsi="Arial Narrow" w:hint="eastAsia"/>
                <w:color w:val="000000"/>
                <w:spacing w:val="5"/>
                <w:w w:val="24"/>
                <w:sz w:val="20"/>
                <w:szCs w:val="20"/>
                <w:shd w:val="solid" w:color="000000" w:fill="000000"/>
                <w:fitText w:val="109" w:id="-662991864"/>
                <w14:textFill>
                  <w14:solidFill>
                    <w14:srgbClr w14:val="000000">
                      <w14:alpha w14:val="100000"/>
                    </w14:srgbClr>
                  </w14:solidFill>
                </w14:textFill>
              </w:rPr>
              <w:t xml:space="preserve">　</w:t>
            </w:r>
            <w:r w:rsidR="00924445">
              <w:rPr>
                <w:rFonts w:ascii="Arial Narrow" w:hAnsi="Arial Narrow"/>
                <w:sz w:val="20"/>
                <w:szCs w:val="20"/>
              </w:rPr>
              <w:t xml:space="preserve"> </w:t>
            </w:r>
            <w:r w:rsidR="00924445">
              <w:rPr>
                <w:rFonts w:ascii="Arial Narrow" w:hAnsi="Arial Narrow"/>
                <w:sz w:val="20"/>
                <w:szCs w:val="20"/>
                <w:vertAlign w:val="superscript"/>
              </w:rPr>
              <w:t>2</w:t>
            </w:r>
          </w:p>
        </w:tc>
        <w:tc>
          <w:tcPr>
            <w:tcW w:w="1039" w:type="dxa"/>
            <w:tcBorders>
              <w:top w:val="single" w:sz="4" w:space="0" w:color="auto"/>
              <w:left w:val="single" w:sz="4" w:space="0" w:color="auto"/>
              <w:bottom w:val="single" w:sz="4" w:space="0" w:color="auto"/>
              <w:right w:val="single" w:sz="4" w:space="0" w:color="auto"/>
            </w:tcBorders>
            <w:vAlign w:val="center"/>
          </w:tcPr>
          <w:p w14:paraId="01F23A44" w14:textId="43CF18CB" w:rsidR="00633128" w:rsidRPr="00D16F9D" w:rsidRDefault="00EC5F4F" w:rsidP="00633128">
            <w:pPr>
              <w:jc w:val="center"/>
              <w:rPr>
                <w:rFonts w:ascii="Arial Narrow" w:hAnsi="Arial Narrow"/>
                <w:sz w:val="20"/>
                <w:szCs w:val="20"/>
              </w:rPr>
            </w:pPr>
            <w:r w:rsidRPr="00EC5F4F">
              <w:rPr>
                <w:rFonts w:ascii="Arial Narrow" w:hAnsi="Arial Narrow" w:hint="eastAsia"/>
                <w:color w:val="000000"/>
                <w:w w:val="24"/>
                <w:sz w:val="20"/>
                <w:szCs w:val="20"/>
                <w:shd w:val="solid" w:color="000000" w:fill="000000"/>
                <w:fitText w:val="109" w:id="-662991863"/>
                <w14:textFill>
                  <w14:solidFill>
                    <w14:srgbClr w14:val="000000">
                      <w14:alpha w14:val="100000"/>
                    </w14:srgbClr>
                  </w14:solidFill>
                </w14:textFill>
              </w:rPr>
              <w:t xml:space="preserve">　</w:t>
            </w:r>
            <w:r w:rsidRPr="00EC5F4F">
              <w:rPr>
                <w:rFonts w:ascii="Arial Narrow" w:hAnsi="Arial Narrow"/>
                <w:color w:val="000000"/>
                <w:w w:val="24"/>
                <w:sz w:val="20"/>
                <w:szCs w:val="20"/>
                <w:shd w:val="solid" w:color="000000" w:fill="000000"/>
                <w:fitText w:val="109" w:id="-662991863"/>
                <w14:textFill>
                  <w14:solidFill>
                    <w14:srgbClr w14:val="000000">
                      <w14:alpha w14:val="100000"/>
                    </w14:srgbClr>
                  </w14:solidFill>
                </w14:textFill>
              </w:rPr>
              <w:t>|</w:t>
            </w:r>
            <w:r w:rsidRPr="00EC5F4F">
              <w:rPr>
                <w:rFonts w:ascii="Arial Narrow" w:hAnsi="Arial Narrow" w:hint="eastAsia"/>
                <w:color w:val="000000"/>
                <w:spacing w:val="5"/>
                <w:w w:val="24"/>
                <w:sz w:val="20"/>
                <w:szCs w:val="20"/>
                <w:shd w:val="solid" w:color="000000" w:fill="000000"/>
                <w:fitText w:val="109" w:id="-662991863"/>
                <w14:textFill>
                  <w14:solidFill>
                    <w14:srgbClr w14:val="000000">
                      <w14:alpha w14:val="100000"/>
                    </w14:srgbClr>
                  </w14:solidFill>
                </w14:textFill>
              </w:rPr>
              <w:t xml:space="preserve">　</w:t>
            </w:r>
            <w:r w:rsidR="00924445">
              <w:rPr>
                <w:rFonts w:ascii="Arial Narrow" w:hAnsi="Arial Narrow"/>
                <w:sz w:val="20"/>
                <w:szCs w:val="20"/>
              </w:rPr>
              <w:t xml:space="preserve"> </w:t>
            </w:r>
            <w:r w:rsidR="00924445">
              <w:rPr>
                <w:rFonts w:ascii="Arial Narrow" w:hAnsi="Arial Narrow"/>
                <w:sz w:val="20"/>
                <w:szCs w:val="20"/>
                <w:vertAlign w:val="superscript"/>
              </w:rPr>
              <w:t>2</w:t>
            </w:r>
          </w:p>
        </w:tc>
        <w:tc>
          <w:tcPr>
            <w:tcW w:w="1040" w:type="dxa"/>
            <w:tcBorders>
              <w:top w:val="single" w:sz="4" w:space="0" w:color="auto"/>
              <w:left w:val="single" w:sz="4" w:space="0" w:color="auto"/>
              <w:bottom w:val="single" w:sz="4" w:space="0" w:color="auto"/>
              <w:right w:val="single" w:sz="4" w:space="0" w:color="auto"/>
            </w:tcBorders>
            <w:vAlign w:val="center"/>
          </w:tcPr>
          <w:p w14:paraId="44B1FAC0" w14:textId="263C7C5B" w:rsidR="00633128" w:rsidRPr="00D16F9D" w:rsidRDefault="00EC5F4F" w:rsidP="00633128">
            <w:pPr>
              <w:jc w:val="center"/>
              <w:rPr>
                <w:rFonts w:ascii="Arial Narrow" w:hAnsi="Arial Narrow"/>
                <w:sz w:val="20"/>
                <w:szCs w:val="20"/>
              </w:rPr>
            </w:pPr>
            <w:r w:rsidRPr="00EC5F4F">
              <w:rPr>
                <w:rFonts w:ascii="Arial Narrow" w:hAnsi="Arial Narrow" w:hint="eastAsia"/>
                <w:color w:val="000000"/>
                <w:w w:val="24"/>
                <w:sz w:val="20"/>
                <w:szCs w:val="20"/>
                <w:shd w:val="solid" w:color="000000" w:fill="000000"/>
                <w:fitText w:val="110" w:id="-662991862"/>
                <w14:textFill>
                  <w14:solidFill>
                    <w14:srgbClr w14:val="000000">
                      <w14:alpha w14:val="100000"/>
                    </w14:srgbClr>
                  </w14:solidFill>
                </w14:textFill>
              </w:rPr>
              <w:t xml:space="preserve">　</w:t>
            </w:r>
            <w:r w:rsidRPr="00EC5F4F">
              <w:rPr>
                <w:rFonts w:ascii="Arial Narrow" w:hAnsi="Arial Narrow"/>
                <w:color w:val="000000"/>
                <w:w w:val="24"/>
                <w:sz w:val="20"/>
                <w:szCs w:val="20"/>
                <w:shd w:val="solid" w:color="000000" w:fill="000000"/>
                <w:fitText w:val="110" w:id="-662991862"/>
                <w14:textFill>
                  <w14:solidFill>
                    <w14:srgbClr w14:val="000000">
                      <w14:alpha w14:val="100000"/>
                    </w14:srgbClr>
                  </w14:solidFill>
                </w14:textFill>
              </w:rPr>
              <w:t>|</w:t>
            </w:r>
            <w:r w:rsidRPr="00EC5F4F">
              <w:rPr>
                <w:rFonts w:ascii="Arial Narrow" w:hAnsi="Arial Narrow" w:hint="eastAsia"/>
                <w:color w:val="000000"/>
                <w:spacing w:val="6"/>
                <w:w w:val="24"/>
                <w:sz w:val="20"/>
                <w:szCs w:val="20"/>
                <w:shd w:val="solid" w:color="000000" w:fill="000000"/>
                <w:fitText w:val="110" w:id="-662991862"/>
                <w14:textFill>
                  <w14:solidFill>
                    <w14:srgbClr w14:val="000000">
                      <w14:alpha w14:val="100000"/>
                    </w14:srgbClr>
                  </w14:solidFill>
                </w14:textFill>
              </w:rPr>
              <w:t xml:space="preserve">　</w:t>
            </w:r>
            <w:r w:rsidR="00924445">
              <w:rPr>
                <w:rFonts w:ascii="Arial Narrow" w:hAnsi="Arial Narrow"/>
                <w:sz w:val="20"/>
                <w:szCs w:val="20"/>
              </w:rPr>
              <w:t xml:space="preserve"> </w:t>
            </w:r>
            <w:r w:rsidR="00924445">
              <w:rPr>
                <w:rFonts w:ascii="Arial Narrow" w:hAnsi="Arial Narrow"/>
                <w:sz w:val="20"/>
                <w:szCs w:val="20"/>
                <w:vertAlign w:val="superscript"/>
              </w:rPr>
              <w:t>2</w:t>
            </w:r>
          </w:p>
        </w:tc>
        <w:tc>
          <w:tcPr>
            <w:tcW w:w="1039" w:type="dxa"/>
            <w:tcBorders>
              <w:top w:val="single" w:sz="4" w:space="0" w:color="auto"/>
              <w:left w:val="single" w:sz="4" w:space="0" w:color="auto"/>
              <w:bottom w:val="single" w:sz="4" w:space="0" w:color="auto"/>
              <w:right w:val="single" w:sz="4" w:space="0" w:color="auto"/>
            </w:tcBorders>
            <w:vAlign w:val="center"/>
          </w:tcPr>
          <w:p w14:paraId="7AED6C7E" w14:textId="5EA30D93" w:rsidR="00633128" w:rsidRPr="00D16F9D" w:rsidRDefault="00EC5F4F" w:rsidP="00633128">
            <w:pPr>
              <w:jc w:val="center"/>
              <w:rPr>
                <w:rFonts w:ascii="Arial Narrow" w:hAnsi="Arial Narrow"/>
                <w:sz w:val="20"/>
                <w:szCs w:val="20"/>
              </w:rPr>
            </w:pPr>
            <w:r w:rsidRPr="00EC5F4F">
              <w:rPr>
                <w:rFonts w:ascii="Arial Narrow" w:hAnsi="Arial Narrow" w:hint="eastAsia"/>
                <w:color w:val="000000"/>
                <w:w w:val="24"/>
                <w:sz w:val="20"/>
                <w:szCs w:val="20"/>
                <w:shd w:val="solid" w:color="000000" w:fill="000000"/>
                <w:fitText w:val="109" w:id="-662991861"/>
                <w14:textFill>
                  <w14:solidFill>
                    <w14:srgbClr w14:val="000000">
                      <w14:alpha w14:val="100000"/>
                    </w14:srgbClr>
                  </w14:solidFill>
                </w14:textFill>
              </w:rPr>
              <w:t xml:space="preserve">　</w:t>
            </w:r>
            <w:r w:rsidRPr="00EC5F4F">
              <w:rPr>
                <w:rFonts w:ascii="Arial Narrow" w:hAnsi="Arial Narrow"/>
                <w:color w:val="000000"/>
                <w:w w:val="24"/>
                <w:sz w:val="20"/>
                <w:szCs w:val="20"/>
                <w:shd w:val="solid" w:color="000000" w:fill="000000"/>
                <w:fitText w:val="109" w:id="-662991861"/>
                <w14:textFill>
                  <w14:solidFill>
                    <w14:srgbClr w14:val="000000">
                      <w14:alpha w14:val="100000"/>
                    </w14:srgbClr>
                  </w14:solidFill>
                </w14:textFill>
              </w:rPr>
              <w:t>|</w:t>
            </w:r>
            <w:r w:rsidRPr="00EC5F4F">
              <w:rPr>
                <w:rFonts w:ascii="Arial Narrow" w:hAnsi="Arial Narrow" w:hint="eastAsia"/>
                <w:color w:val="000000"/>
                <w:spacing w:val="5"/>
                <w:w w:val="24"/>
                <w:sz w:val="20"/>
                <w:szCs w:val="20"/>
                <w:shd w:val="solid" w:color="000000" w:fill="000000"/>
                <w:fitText w:val="109" w:id="-662991861"/>
                <w14:textFill>
                  <w14:solidFill>
                    <w14:srgbClr w14:val="000000">
                      <w14:alpha w14:val="100000"/>
                    </w14:srgbClr>
                  </w14:solidFill>
                </w14:textFill>
              </w:rPr>
              <w:t xml:space="preserve">　</w:t>
            </w:r>
            <w:r w:rsidR="00924445">
              <w:rPr>
                <w:rFonts w:ascii="Arial Narrow" w:hAnsi="Arial Narrow"/>
                <w:sz w:val="20"/>
                <w:szCs w:val="20"/>
              </w:rPr>
              <w:t xml:space="preserve"> </w:t>
            </w:r>
            <w:r w:rsidR="00924445">
              <w:rPr>
                <w:rFonts w:ascii="Arial Narrow" w:hAnsi="Arial Narrow"/>
                <w:sz w:val="20"/>
                <w:szCs w:val="20"/>
                <w:vertAlign w:val="superscript"/>
              </w:rPr>
              <w:t>2</w:t>
            </w:r>
          </w:p>
        </w:tc>
        <w:tc>
          <w:tcPr>
            <w:tcW w:w="1040" w:type="dxa"/>
            <w:tcBorders>
              <w:top w:val="single" w:sz="4" w:space="0" w:color="auto"/>
              <w:left w:val="single" w:sz="4" w:space="0" w:color="auto"/>
              <w:bottom w:val="single" w:sz="4" w:space="0" w:color="auto"/>
              <w:right w:val="single" w:sz="4" w:space="0" w:color="auto"/>
            </w:tcBorders>
            <w:vAlign w:val="center"/>
          </w:tcPr>
          <w:p w14:paraId="01681F54" w14:textId="31CCDC44" w:rsidR="00633128" w:rsidRPr="00D16F9D" w:rsidRDefault="00EC5F4F" w:rsidP="00633128">
            <w:pPr>
              <w:jc w:val="center"/>
              <w:rPr>
                <w:rFonts w:ascii="Arial Narrow" w:hAnsi="Arial Narrow"/>
                <w:sz w:val="20"/>
                <w:szCs w:val="20"/>
              </w:rPr>
            </w:pPr>
            <w:r w:rsidRPr="00EC5F4F">
              <w:rPr>
                <w:rFonts w:ascii="Arial Narrow" w:hAnsi="Arial Narrow" w:hint="eastAsia"/>
                <w:color w:val="000000"/>
                <w:w w:val="24"/>
                <w:sz w:val="20"/>
                <w:szCs w:val="20"/>
                <w:shd w:val="solid" w:color="000000" w:fill="000000"/>
                <w:fitText w:val="109" w:id="-662991860"/>
                <w14:textFill>
                  <w14:solidFill>
                    <w14:srgbClr w14:val="000000">
                      <w14:alpha w14:val="100000"/>
                    </w14:srgbClr>
                  </w14:solidFill>
                </w14:textFill>
              </w:rPr>
              <w:t xml:space="preserve">　</w:t>
            </w:r>
            <w:r w:rsidRPr="00EC5F4F">
              <w:rPr>
                <w:rFonts w:ascii="Arial Narrow" w:hAnsi="Arial Narrow"/>
                <w:color w:val="000000"/>
                <w:w w:val="24"/>
                <w:sz w:val="20"/>
                <w:szCs w:val="20"/>
                <w:shd w:val="solid" w:color="000000" w:fill="000000"/>
                <w:fitText w:val="109" w:id="-662991860"/>
                <w14:textFill>
                  <w14:solidFill>
                    <w14:srgbClr w14:val="000000">
                      <w14:alpha w14:val="100000"/>
                    </w14:srgbClr>
                  </w14:solidFill>
                </w14:textFill>
              </w:rPr>
              <w:t>|</w:t>
            </w:r>
            <w:r w:rsidRPr="00EC5F4F">
              <w:rPr>
                <w:rFonts w:ascii="Arial Narrow" w:hAnsi="Arial Narrow" w:hint="eastAsia"/>
                <w:color w:val="000000"/>
                <w:spacing w:val="5"/>
                <w:w w:val="24"/>
                <w:sz w:val="20"/>
                <w:szCs w:val="20"/>
                <w:shd w:val="solid" w:color="000000" w:fill="000000"/>
                <w:fitText w:val="109" w:id="-662991860"/>
                <w14:textFill>
                  <w14:solidFill>
                    <w14:srgbClr w14:val="000000">
                      <w14:alpha w14:val="100000"/>
                    </w14:srgbClr>
                  </w14:solidFill>
                </w14:textFill>
              </w:rPr>
              <w:t xml:space="preserve">　</w:t>
            </w:r>
            <w:r w:rsidR="00924445">
              <w:rPr>
                <w:rFonts w:ascii="Arial Narrow" w:hAnsi="Arial Narrow"/>
                <w:sz w:val="20"/>
                <w:szCs w:val="20"/>
              </w:rPr>
              <w:t xml:space="preserve"> </w:t>
            </w:r>
            <w:r w:rsidR="00924445">
              <w:rPr>
                <w:rFonts w:ascii="Arial Narrow" w:hAnsi="Arial Narrow"/>
                <w:sz w:val="20"/>
                <w:szCs w:val="20"/>
                <w:vertAlign w:val="superscript"/>
              </w:rPr>
              <w:t>2</w:t>
            </w:r>
          </w:p>
        </w:tc>
      </w:tr>
      <w:tr w:rsidR="00633128" w:rsidRPr="003C19E0" w14:paraId="2DF50744" w14:textId="77777777" w:rsidTr="002B48FE">
        <w:tc>
          <w:tcPr>
            <w:tcW w:w="2689" w:type="dxa"/>
            <w:tcBorders>
              <w:top w:val="single" w:sz="4" w:space="0" w:color="auto"/>
              <w:bottom w:val="single" w:sz="4" w:space="0" w:color="auto"/>
              <w:right w:val="single" w:sz="4" w:space="0" w:color="auto"/>
            </w:tcBorders>
            <w:vAlign w:val="center"/>
          </w:tcPr>
          <w:p w14:paraId="4F31FA11" w14:textId="6EAB2273" w:rsidR="00633128" w:rsidRPr="003C19E0" w:rsidRDefault="00633128" w:rsidP="00CC521B">
            <w:pPr>
              <w:pStyle w:val="TableText0"/>
              <w:rPr>
                <w:vertAlign w:val="superscript"/>
              </w:rPr>
            </w:pPr>
            <w:r w:rsidRPr="003C19E0">
              <w:t xml:space="preserve">Net MBS costs </w:t>
            </w:r>
            <w:r w:rsidRPr="003C19E0">
              <w:rPr>
                <w:vertAlign w:val="superscript"/>
              </w:rPr>
              <w:t>d</w:t>
            </w:r>
          </w:p>
        </w:tc>
        <w:tc>
          <w:tcPr>
            <w:tcW w:w="1180" w:type="dxa"/>
            <w:tcBorders>
              <w:top w:val="single" w:sz="4" w:space="0" w:color="auto"/>
              <w:left w:val="single" w:sz="4" w:space="0" w:color="auto"/>
              <w:bottom w:val="single" w:sz="4" w:space="0" w:color="auto"/>
              <w:right w:val="single" w:sz="4" w:space="0" w:color="auto"/>
            </w:tcBorders>
            <w:vAlign w:val="center"/>
          </w:tcPr>
          <w:p w14:paraId="4B533A86" w14:textId="2A2F8B31" w:rsidR="00633128" w:rsidRPr="003C19E0" w:rsidRDefault="00633128" w:rsidP="00633128">
            <w:pPr>
              <w:jc w:val="center"/>
              <w:rPr>
                <w:rFonts w:ascii="Arial Narrow" w:hAnsi="Arial Narrow"/>
                <w:i/>
                <w:iCs/>
                <w:sz w:val="20"/>
                <w:szCs w:val="20"/>
              </w:rPr>
            </w:pPr>
            <w:r w:rsidRPr="003C19E0">
              <w:rPr>
                <w:rFonts w:ascii="Arial Narrow" w:hAnsi="Arial Narrow"/>
                <w:sz w:val="20"/>
                <w:szCs w:val="20"/>
              </w:rPr>
              <w:t>$</w:t>
            </w:r>
            <w:r w:rsidR="00EC5F4F" w:rsidRPr="00EC5F4F">
              <w:rPr>
                <w:rFonts w:ascii="Arial Narrow" w:hAnsi="Arial Narrow" w:hint="eastAsia"/>
                <w:color w:val="000000"/>
                <w:w w:val="24"/>
                <w:sz w:val="20"/>
                <w:szCs w:val="20"/>
                <w:shd w:val="solid" w:color="000000" w:fill="000000"/>
                <w:fitText w:val="109" w:id="-662991859"/>
                <w14:textFill>
                  <w14:solidFill>
                    <w14:srgbClr w14:val="000000">
                      <w14:alpha w14:val="100000"/>
                    </w14:srgbClr>
                  </w14:solidFill>
                </w14:textFill>
              </w:rPr>
              <w:t xml:space="preserve">　</w:t>
            </w:r>
            <w:r w:rsidR="00EC5F4F" w:rsidRPr="00EC5F4F">
              <w:rPr>
                <w:rFonts w:ascii="Arial Narrow" w:hAnsi="Arial Narrow"/>
                <w:color w:val="000000"/>
                <w:w w:val="24"/>
                <w:sz w:val="20"/>
                <w:szCs w:val="20"/>
                <w:shd w:val="solid" w:color="000000" w:fill="000000"/>
                <w:fitText w:val="109" w:id="-662991859"/>
                <w14:textFill>
                  <w14:solidFill>
                    <w14:srgbClr w14:val="000000">
                      <w14:alpha w14:val="100000"/>
                    </w14:srgbClr>
                  </w14:solidFill>
                </w14:textFill>
              </w:rPr>
              <w:t>|</w:t>
            </w:r>
            <w:r w:rsidR="00EC5F4F" w:rsidRPr="00EC5F4F">
              <w:rPr>
                <w:rFonts w:ascii="Arial Narrow" w:hAnsi="Arial Narrow" w:hint="eastAsia"/>
                <w:color w:val="000000"/>
                <w:spacing w:val="5"/>
                <w:w w:val="24"/>
                <w:sz w:val="20"/>
                <w:szCs w:val="20"/>
                <w:shd w:val="solid" w:color="000000" w:fill="000000"/>
                <w:fitText w:val="109" w:id="-662991859"/>
                <w14:textFill>
                  <w14:solidFill>
                    <w14:srgbClr w14:val="000000">
                      <w14:alpha w14:val="100000"/>
                    </w14:srgbClr>
                  </w14:solidFill>
                </w14:textFill>
              </w:rPr>
              <w:t xml:space="preserve">　</w:t>
            </w:r>
            <w:r w:rsidR="00AA74A8">
              <w:rPr>
                <w:rFonts w:ascii="Arial Narrow" w:hAnsi="Arial Narrow"/>
                <w:sz w:val="20"/>
                <w:szCs w:val="20"/>
              </w:rPr>
              <w:t xml:space="preserve"> </w:t>
            </w:r>
            <w:r w:rsidR="00AA74A8">
              <w:rPr>
                <w:rFonts w:ascii="Arial Narrow" w:hAnsi="Arial Narrow"/>
                <w:sz w:val="20"/>
                <w:szCs w:val="20"/>
                <w:vertAlign w:val="superscript"/>
              </w:rPr>
              <w:t>11</w:t>
            </w:r>
          </w:p>
        </w:tc>
        <w:tc>
          <w:tcPr>
            <w:tcW w:w="1040" w:type="dxa"/>
            <w:tcBorders>
              <w:top w:val="single" w:sz="4" w:space="0" w:color="auto"/>
              <w:left w:val="single" w:sz="4" w:space="0" w:color="auto"/>
              <w:bottom w:val="single" w:sz="4" w:space="0" w:color="auto"/>
              <w:right w:val="single" w:sz="4" w:space="0" w:color="auto"/>
            </w:tcBorders>
            <w:vAlign w:val="center"/>
          </w:tcPr>
          <w:p w14:paraId="52F90ED4" w14:textId="0042B550" w:rsidR="00633128" w:rsidRPr="003C19E0" w:rsidRDefault="00633128" w:rsidP="00633128">
            <w:pPr>
              <w:jc w:val="center"/>
              <w:rPr>
                <w:rFonts w:ascii="Arial Narrow" w:hAnsi="Arial Narrow"/>
                <w:i/>
                <w:iCs/>
                <w:sz w:val="20"/>
                <w:szCs w:val="20"/>
              </w:rPr>
            </w:pPr>
            <w:r w:rsidRPr="003C19E0">
              <w:rPr>
                <w:rFonts w:ascii="Arial Narrow" w:hAnsi="Arial Narrow"/>
                <w:sz w:val="20"/>
                <w:szCs w:val="20"/>
              </w:rPr>
              <w:t>$</w:t>
            </w:r>
            <w:r w:rsidR="00EC5F4F" w:rsidRPr="00EC5F4F">
              <w:rPr>
                <w:rFonts w:ascii="Arial Narrow" w:hAnsi="Arial Narrow"/>
                <w:color w:val="000000"/>
                <w:spacing w:val="99"/>
                <w:sz w:val="20"/>
                <w:szCs w:val="20"/>
                <w:shd w:val="solid" w:color="000000" w:fill="000000"/>
                <w:fitText w:val="185" w:id="-662991858"/>
                <w14:textFill>
                  <w14:solidFill>
                    <w14:srgbClr w14:val="000000">
                      <w14:alpha w14:val="100000"/>
                    </w14:srgbClr>
                  </w14:solidFill>
                </w14:textFill>
              </w:rPr>
              <w:t>|</w:t>
            </w:r>
            <w:r w:rsidR="00EC5F4F" w:rsidRPr="00EC5F4F">
              <w:rPr>
                <w:rFonts w:ascii="Arial Narrow" w:hAnsi="Arial Narrow"/>
                <w:color w:val="000000"/>
                <w:spacing w:val="1"/>
                <w:sz w:val="20"/>
                <w:szCs w:val="20"/>
                <w:shd w:val="solid" w:color="000000" w:fill="000000"/>
                <w:fitText w:val="185" w:id="-662991858"/>
                <w14:textFill>
                  <w14:solidFill>
                    <w14:srgbClr w14:val="000000">
                      <w14:alpha w14:val="100000"/>
                    </w14:srgbClr>
                  </w14:solidFill>
                </w14:textFill>
              </w:rPr>
              <w:t>|</w:t>
            </w:r>
            <w:r w:rsidR="00AA74A8">
              <w:rPr>
                <w:rFonts w:ascii="Arial Narrow" w:hAnsi="Arial Narrow"/>
                <w:sz w:val="20"/>
                <w:szCs w:val="20"/>
              </w:rPr>
              <w:t xml:space="preserve"> </w:t>
            </w:r>
            <w:r w:rsidR="00AA74A8">
              <w:rPr>
                <w:rFonts w:ascii="Arial Narrow" w:hAnsi="Arial Narrow"/>
                <w:sz w:val="20"/>
                <w:szCs w:val="20"/>
                <w:vertAlign w:val="superscript"/>
              </w:rPr>
              <w:t>11</w:t>
            </w:r>
          </w:p>
        </w:tc>
        <w:tc>
          <w:tcPr>
            <w:tcW w:w="1039" w:type="dxa"/>
            <w:tcBorders>
              <w:top w:val="single" w:sz="4" w:space="0" w:color="auto"/>
              <w:left w:val="single" w:sz="4" w:space="0" w:color="auto"/>
              <w:bottom w:val="single" w:sz="4" w:space="0" w:color="auto"/>
              <w:right w:val="single" w:sz="4" w:space="0" w:color="auto"/>
            </w:tcBorders>
            <w:vAlign w:val="center"/>
          </w:tcPr>
          <w:p w14:paraId="37BAC74A" w14:textId="66EFDDC4" w:rsidR="00633128" w:rsidRPr="003C19E0" w:rsidRDefault="00633128" w:rsidP="00633128">
            <w:pPr>
              <w:jc w:val="center"/>
              <w:rPr>
                <w:rFonts w:ascii="Arial Narrow" w:hAnsi="Arial Narrow"/>
                <w:i/>
                <w:iCs/>
                <w:sz w:val="20"/>
                <w:szCs w:val="20"/>
              </w:rPr>
            </w:pPr>
            <w:r w:rsidRPr="003C19E0">
              <w:rPr>
                <w:rFonts w:ascii="Arial Narrow" w:hAnsi="Arial Narrow"/>
                <w:sz w:val="20"/>
                <w:szCs w:val="20"/>
              </w:rPr>
              <w:t>$</w:t>
            </w:r>
            <w:r w:rsidR="00EC5F4F" w:rsidRPr="00EC5F4F">
              <w:rPr>
                <w:rFonts w:ascii="Arial Narrow" w:hAnsi="Arial Narrow"/>
                <w:color w:val="000000"/>
                <w:spacing w:val="99"/>
                <w:sz w:val="20"/>
                <w:szCs w:val="20"/>
                <w:shd w:val="solid" w:color="000000" w:fill="000000"/>
                <w:fitText w:val="185" w:id="-662991857"/>
                <w14:textFill>
                  <w14:solidFill>
                    <w14:srgbClr w14:val="000000">
                      <w14:alpha w14:val="100000"/>
                    </w14:srgbClr>
                  </w14:solidFill>
                </w14:textFill>
              </w:rPr>
              <w:t>|</w:t>
            </w:r>
            <w:r w:rsidR="00EC5F4F" w:rsidRPr="00EC5F4F">
              <w:rPr>
                <w:rFonts w:ascii="Arial Narrow" w:hAnsi="Arial Narrow"/>
                <w:color w:val="000000"/>
                <w:spacing w:val="1"/>
                <w:sz w:val="20"/>
                <w:szCs w:val="20"/>
                <w:shd w:val="solid" w:color="000000" w:fill="000000"/>
                <w:fitText w:val="185" w:id="-662991857"/>
                <w14:textFill>
                  <w14:solidFill>
                    <w14:srgbClr w14:val="000000">
                      <w14:alpha w14:val="100000"/>
                    </w14:srgbClr>
                  </w14:solidFill>
                </w14:textFill>
              </w:rPr>
              <w:t>|</w:t>
            </w:r>
            <w:r w:rsidR="00AA74A8">
              <w:rPr>
                <w:rFonts w:ascii="Arial Narrow" w:hAnsi="Arial Narrow"/>
                <w:sz w:val="20"/>
                <w:szCs w:val="20"/>
              </w:rPr>
              <w:t xml:space="preserve"> </w:t>
            </w:r>
            <w:r w:rsidR="00AA74A8">
              <w:rPr>
                <w:rFonts w:ascii="Arial Narrow" w:hAnsi="Arial Narrow"/>
                <w:sz w:val="20"/>
                <w:szCs w:val="20"/>
                <w:vertAlign w:val="superscript"/>
              </w:rPr>
              <w:t>11</w:t>
            </w:r>
          </w:p>
        </w:tc>
        <w:tc>
          <w:tcPr>
            <w:tcW w:w="1040" w:type="dxa"/>
            <w:tcBorders>
              <w:top w:val="single" w:sz="4" w:space="0" w:color="auto"/>
              <w:left w:val="single" w:sz="4" w:space="0" w:color="auto"/>
              <w:bottom w:val="single" w:sz="4" w:space="0" w:color="auto"/>
              <w:right w:val="single" w:sz="4" w:space="0" w:color="auto"/>
            </w:tcBorders>
            <w:vAlign w:val="center"/>
          </w:tcPr>
          <w:p w14:paraId="137C276B" w14:textId="787E3849" w:rsidR="00633128" w:rsidRPr="003C19E0" w:rsidRDefault="00633128" w:rsidP="00633128">
            <w:pPr>
              <w:jc w:val="center"/>
              <w:rPr>
                <w:rFonts w:ascii="Arial Narrow" w:hAnsi="Arial Narrow"/>
                <w:i/>
                <w:iCs/>
                <w:sz w:val="20"/>
                <w:szCs w:val="20"/>
              </w:rPr>
            </w:pPr>
            <w:r w:rsidRPr="003C19E0">
              <w:rPr>
                <w:rFonts w:ascii="Arial Narrow" w:hAnsi="Arial Narrow"/>
                <w:sz w:val="20"/>
                <w:szCs w:val="20"/>
              </w:rPr>
              <w:t>$</w:t>
            </w:r>
            <w:r w:rsidR="00EC5F4F" w:rsidRPr="00EC5F4F">
              <w:rPr>
                <w:rFonts w:ascii="Arial Narrow" w:hAnsi="Arial Narrow"/>
                <w:color w:val="000000"/>
                <w:spacing w:val="100"/>
                <w:sz w:val="20"/>
                <w:szCs w:val="20"/>
                <w:shd w:val="solid" w:color="000000" w:fill="000000"/>
                <w:fitText w:val="186" w:id="-662991856"/>
                <w14:textFill>
                  <w14:solidFill>
                    <w14:srgbClr w14:val="000000">
                      <w14:alpha w14:val="100000"/>
                    </w14:srgbClr>
                  </w14:solidFill>
                </w14:textFill>
              </w:rPr>
              <w:t>|</w:t>
            </w:r>
            <w:r w:rsidR="00EC5F4F" w:rsidRPr="00EC5F4F">
              <w:rPr>
                <w:rFonts w:ascii="Arial Narrow" w:hAnsi="Arial Narrow"/>
                <w:color w:val="000000"/>
                <w:spacing w:val="1"/>
                <w:sz w:val="20"/>
                <w:szCs w:val="20"/>
                <w:shd w:val="solid" w:color="000000" w:fill="000000"/>
                <w:fitText w:val="186" w:id="-662991856"/>
                <w14:textFill>
                  <w14:solidFill>
                    <w14:srgbClr w14:val="000000">
                      <w14:alpha w14:val="100000"/>
                    </w14:srgbClr>
                  </w14:solidFill>
                </w14:textFill>
              </w:rPr>
              <w:t>|</w:t>
            </w:r>
            <w:r w:rsidR="00AA74A8">
              <w:rPr>
                <w:rFonts w:ascii="Arial Narrow" w:hAnsi="Arial Narrow"/>
                <w:sz w:val="20"/>
                <w:szCs w:val="20"/>
              </w:rPr>
              <w:t xml:space="preserve"> </w:t>
            </w:r>
            <w:r w:rsidR="00AA74A8">
              <w:rPr>
                <w:rFonts w:ascii="Arial Narrow" w:hAnsi="Arial Narrow"/>
                <w:sz w:val="20"/>
                <w:szCs w:val="20"/>
                <w:vertAlign w:val="superscript"/>
              </w:rPr>
              <w:t>11</w:t>
            </w:r>
          </w:p>
        </w:tc>
        <w:tc>
          <w:tcPr>
            <w:tcW w:w="1039" w:type="dxa"/>
            <w:tcBorders>
              <w:top w:val="single" w:sz="4" w:space="0" w:color="auto"/>
              <w:left w:val="single" w:sz="4" w:space="0" w:color="auto"/>
              <w:bottom w:val="single" w:sz="4" w:space="0" w:color="auto"/>
              <w:right w:val="single" w:sz="4" w:space="0" w:color="auto"/>
            </w:tcBorders>
            <w:vAlign w:val="center"/>
          </w:tcPr>
          <w:p w14:paraId="1D00FCEE" w14:textId="58192144" w:rsidR="00633128" w:rsidRPr="003C19E0" w:rsidRDefault="00633128" w:rsidP="00633128">
            <w:pPr>
              <w:jc w:val="center"/>
              <w:rPr>
                <w:rFonts w:ascii="Arial Narrow" w:hAnsi="Arial Narrow"/>
                <w:i/>
                <w:iCs/>
                <w:sz w:val="20"/>
                <w:szCs w:val="20"/>
              </w:rPr>
            </w:pPr>
            <w:r w:rsidRPr="003C19E0">
              <w:rPr>
                <w:rFonts w:ascii="Arial Narrow" w:hAnsi="Arial Narrow"/>
                <w:sz w:val="20"/>
                <w:szCs w:val="20"/>
              </w:rPr>
              <w:t>$</w:t>
            </w:r>
            <w:r w:rsidR="00EC5F4F" w:rsidRPr="00EC5F4F">
              <w:rPr>
                <w:rFonts w:ascii="Arial Narrow" w:hAnsi="Arial Narrow"/>
                <w:color w:val="000000"/>
                <w:spacing w:val="99"/>
                <w:sz w:val="20"/>
                <w:szCs w:val="20"/>
                <w:shd w:val="solid" w:color="000000" w:fill="000000"/>
                <w:fitText w:val="185" w:id="-662991872"/>
                <w14:textFill>
                  <w14:solidFill>
                    <w14:srgbClr w14:val="000000">
                      <w14:alpha w14:val="100000"/>
                    </w14:srgbClr>
                  </w14:solidFill>
                </w14:textFill>
              </w:rPr>
              <w:t>|</w:t>
            </w:r>
            <w:r w:rsidR="00EC5F4F" w:rsidRPr="00EC5F4F">
              <w:rPr>
                <w:rFonts w:ascii="Arial Narrow" w:hAnsi="Arial Narrow"/>
                <w:color w:val="000000"/>
                <w:spacing w:val="1"/>
                <w:sz w:val="20"/>
                <w:szCs w:val="20"/>
                <w:shd w:val="solid" w:color="000000" w:fill="000000"/>
                <w:fitText w:val="185" w:id="-662991872"/>
                <w14:textFill>
                  <w14:solidFill>
                    <w14:srgbClr w14:val="000000">
                      <w14:alpha w14:val="100000"/>
                    </w14:srgbClr>
                  </w14:solidFill>
                </w14:textFill>
              </w:rPr>
              <w:t>|</w:t>
            </w:r>
            <w:r w:rsidR="00AA74A8">
              <w:rPr>
                <w:rFonts w:ascii="Arial Narrow" w:hAnsi="Arial Narrow"/>
                <w:sz w:val="20"/>
                <w:szCs w:val="20"/>
              </w:rPr>
              <w:t xml:space="preserve"> </w:t>
            </w:r>
            <w:r w:rsidR="00AA74A8">
              <w:rPr>
                <w:rFonts w:ascii="Arial Narrow" w:hAnsi="Arial Narrow"/>
                <w:sz w:val="20"/>
                <w:szCs w:val="20"/>
                <w:vertAlign w:val="superscript"/>
              </w:rPr>
              <w:t>11</w:t>
            </w:r>
          </w:p>
        </w:tc>
        <w:tc>
          <w:tcPr>
            <w:tcW w:w="1040" w:type="dxa"/>
            <w:tcBorders>
              <w:top w:val="single" w:sz="4" w:space="0" w:color="auto"/>
              <w:left w:val="single" w:sz="4" w:space="0" w:color="auto"/>
              <w:bottom w:val="single" w:sz="4" w:space="0" w:color="auto"/>
              <w:right w:val="single" w:sz="4" w:space="0" w:color="auto"/>
            </w:tcBorders>
            <w:vAlign w:val="center"/>
          </w:tcPr>
          <w:p w14:paraId="49F3EDC2" w14:textId="6E9426B4" w:rsidR="00633128" w:rsidRPr="003C19E0" w:rsidRDefault="00633128" w:rsidP="00633128">
            <w:pPr>
              <w:jc w:val="center"/>
              <w:rPr>
                <w:rFonts w:ascii="Arial Narrow" w:hAnsi="Arial Narrow"/>
                <w:i/>
                <w:iCs/>
                <w:sz w:val="20"/>
                <w:szCs w:val="20"/>
              </w:rPr>
            </w:pPr>
            <w:r w:rsidRPr="003C19E0">
              <w:rPr>
                <w:rFonts w:ascii="Arial Narrow" w:hAnsi="Arial Narrow"/>
                <w:sz w:val="20"/>
                <w:szCs w:val="20"/>
              </w:rPr>
              <w:t>$</w:t>
            </w:r>
            <w:r w:rsidR="00EC5F4F" w:rsidRPr="00EC5F4F">
              <w:rPr>
                <w:rFonts w:ascii="Arial Narrow" w:hAnsi="Arial Narrow"/>
                <w:color w:val="000000"/>
                <w:spacing w:val="99"/>
                <w:sz w:val="20"/>
                <w:szCs w:val="20"/>
                <w:shd w:val="solid" w:color="000000" w:fill="000000"/>
                <w:fitText w:val="185" w:id="-662991871"/>
                <w14:textFill>
                  <w14:solidFill>
                    <w14:srgbClr w14:val="000000">
                      <w14:alpha w14:val="100000"/>
                    </w14:srgbClr>
                  </w14:solidFill>
                </w14:textFill>
              </w:rPr>
              <w:t>|</w:t>
            </w:r>
            <w:r w:rsidR="00EC5F4F" w:rsidRPr="00EC5F4F">
              <w:rPr>
                <w:rFonts w:ascii="Arial Narrow" w:hAnsi="Arial Narrow"/>
                <w:color w:val="000000"/>
                <w:spacing w:val="1"/>
                <w:sz w:val="20"/>
                <w:szCs w:val="20"/>
                <w:shd w:val="solid" w:color="000000" w:fill="000000"/>
                <w:fitText w:val="185" w:id="-662991871"/>
                <w14:textFill>
                  <w14:solidFill>
                    <w14:srgbClr w14:val="000000">
                      <w14:alpha w14:val="100000"/>
                    </w14:srgbClr>
                  </w14:solidFill>
                </w14:textFill>
              </w:rPr>
              <w:t>|</w:t>
            </w:r>
            <w:r w:rsidR="00AA74A8">
              <w:rPr>
                <w:rFonts w:ascii="Arial Narrow" w:hAnsi="Arial Narrow"/>
                <w:sz w:val="20"/>
                <w:szCs w:val="20"/>
              </w:rPr>
              <w:t xml:space="preserve"> </w:t>
            </w:r>
            <w:r w:rsidR="00AA74A8">
              <w:rPr>
                <w:rFonts w:ascii="Arial Narrow" w:hAnsi="Arial Narrow"/>
                <w:sz w:val="20"/>
                <w:szCs w:val="20"/>
                <w:vertAlign w:val="superscript"/>
              </w:rPr>
              <w:t>11</w:t>
            </w:r>
          </w:p>
        </w:tc>
      </w:tr>
      <w:tr w:rsidR="00633128" w:rsidRPr="003C19E0" w14:paraId="3337CB1C" w14:textId="77777777" w:rsidTr="002B48FE">
        <w:tc>
          <w:tcPr>
            <w:tcW w:w="2689" w:type="dxa"/>
            <w:tcBorders>
              <w:top w:val="single" w:sz="4" w:space="0" w:color="auto"/>
              <w:bottom w:val="single" w:sz="4" w:space="0" w:color="auto"/>
              <w:right w:val="single" w:sz="4" w:space="0" w:color="auto"/>
            </w:tcBorders>
            <w:vAlign w:val="center"/>
          </w:tcPr>
          <w:p w14:paraId="2C2482BD" w14:textId="77777777" w:rsidR="00633128" w:rsidRPr="003C19E0" w:rsidRDefault="00633128" w:rsidP="00CC521B">
            <w:pPr>
              <w:pStyle w:val="TableText0"/>
            </w:pPr>
            <w:r w:rsidRPr="003C19E0">
              <w:t>Net cost to Govt health budget (eff)</w:t>
            </w:r>
          </w:p>
        </w:tc>
        <w:tc>
          <w:tcPr>
            <w:tcW w:w="1180" w:type="dxa"/>
            <w:tcBorders>
              <w:top w:val="single" w:sz="4" w:space="0" w:color="auto"/>
              <w:left w:val="single" w:sz="4" w:space="0" w:color="auto"/>
              <w:bottom w:val="single" w:sz="4" w:space="0" w:color="auto"/>
              <w:right w:val="single" w:sz="4" w:space="0" w:color="auto"/>
            </w:tcBorders>
            <w:vAlign w:val="center"/>
          </w:tcPr>
          <w:p w14:paraId="0FB847A2" w14:textId="389290E3" w:rsidR="00633128" w:rsidRPr="003C19E0" w:rsidRDefault="00633128" w:rsidP="00633128">
            <w:pPr>
              <w:jc w:val="center"/>
              <w:rPr>
                <w:rFonts w:ascii="Arial Narrow" w:hAnsi="Arial Narrow"/>
                <w:b/>
                <w:bCs/>
                <w:i/>
                <w:iCs/>
                <w:sz w:val="20"/>
                <w:szCs w:val="20"/>
              </w:rPr>
            </w:pPr>
            <w:r w:rsidRPr="003C19E0">
              <w:rPr>
                <w:rFonts w:ascii="Arial Narrow" w:hAnsi="Arial Narrow"/>
                <w:b/>
                <w:bCs/>
                <w:color w:val="000000"/>
                <w:sz w:val="20"/>
                <w:szCs w:val="20"/>
              </w:rPr>
              <w:t>$</w:t>
            </w:r>
            <w:r w:rsidR="00EC5F4F" w:rsidRPr="00EC5F4F">
              <w:rPr>
                <w:rFonts w:ascii="Arial Narrow" w:hAnsi="Arial Narrow" w:hint="eastAsia"/>
                <w:b/>
                <w:bCs/>
                <w:color w:val="000000"/>
                <w:w w:val="29"/>
                <w:sz w:val="20"/>
                <w:szCs w:val="20"/>
                <w:shd w:val="solid" w:color="000000" w:fill="000000"/>
                <w:fitText w:val="131" w:id="-662991870"/>
                <w14:textFill>
                  <w14:solidFill>
                    <w14:srgbClr w14:val="000000">
                      <w14:alpha w14:val="100000"/>
                    </w14:srgbClr>
                  </w14:solidFill>
                </w14:textFill>
              </w:rPr>
              <w:t xml:space="preserve">　</w:t>
            </w:r>
            <w:r w:rsidR="00EC5F4F" w:rsidRPr="00EC5F4F">
              <w:rPr>
                <w:rFonts w:ascii="Arial Narrow" w:hAnsi="Arial Narrow"/>
                <w:b/>
                <w:bCs/>
                <w:color w:val="000000"/>
                <w:w w:val="29"/>
                <w:sz w:val="20"/>
                <w:szCs w:val="20"/>
                <w:shd w:val="solid" w:color="000000" w:fill="000000"/>
                <w:fitText w:val="131" w:id="-662991870"/>
                <w14:textFill>
                  <w14:solidFill>
                    <w14:srgbClr w14:val="000000">
                      <w14:alpha w14:val="100000"/>
                    </w14:srgbClr>
                  </w14:solidFill>
                </w14:textFill>
              </w:rPr>
              <w:t>|</w:t>
            </w:r>
            <w:r w:rsidR="00EC5F4F" w:rsidRPr="00EC5F4F">
              <w:rPr>
                <w:rFonts w:ascii="Arial Narrow" w:hAnsi="Arial Narrow" w:hint="eastAsia"/>
                <w:b/>
                <w:bCs/>
                <w:color w:val="000000"/>
                <w:spacing w:val="2"/>
                <w:w w:val="29"/>
                <w:sz w:val="20"/>
                <w:szCs w:val="20"/>
                <w:shd w:val="solid" w:color="000000" w:fill="000000"/>
                <w:fitText w:val="131" w:id="-662991870"/>
                <w14:textFill>
                  <w14:solidFill>
                    <w14:srgbClr w14:val="000000">
                      <w14:alpha w14:val="100000"/>
                    </w14:srgbClr>
                  </w14:solidFill>
                </w14:textFill>
              </w:rPr>
              <w:t xml:space="preserve">　</w:t>
            </w:r>
            <w:r w:rsidR="00AA74A8">
              <w:rPr>
                <w:rFonts w:ascii="Arial Narrow" w:hAnsi="Arial Narrow"/>
                <w:sz w:val="20"/>
                <w:szCs w:val="20"/>
              </w:rPr>
              <w:t xml:space="preserve"> </w:t>
            </w:r>
            <w:r w:rsidR="00AA74A8">
              <w:rPr>
                <w:rFonts w:ascii="Arial Narrow" w:hAnsi="Arial Narrow"/>
                <w:sz w:val="20"/>
                <w:szCs w:val="20"/>
                <w:vertAlign w:val="superscript"/>
              </w:rPr>
              <w:t>7</w:t>
            </w:r>
          </w:p>
        </w:tc>
        <w:tc>
          <w:tcPr>
            <w:tcW w:w="1040" w:type="dxa"/>
            <w:tcBorders>
              <w:top w:val="single" w:sz="4" w:space="0" w:color="auto"/>
              <w:left w:val="single" w:sz="4" w:space="0" w:color="auto"/>
              <w:bottom w:val="single" w:sz="4" w:space="0" w:color="auto"/>
              <w:right w:val="single" w:sz="4" w:space="0" w:color="auto"/>
            </w:tcBorders>
            <w:vAlign w:val="center"/>
          </w:tcPr>
          <w:p w14:paraId="2BA0C375" w14:textId="0A6983E6" w:rsidR="00633128" w:rsidRPr="003C19E0" w:rsidRDefault="00633128" w:rsidP="00633128">
            <w:pPr>
              <w:jc w:val="center"/>
              <w:rPr>
                <w:rFonts w:ascii="Arial Narrow" w:hAnsi="Arial Narrow"/>
                <w:b/>
                <w:bCs/>
                <w:i/>
                <w:iCs/>
                <w:sz w:val="20"/>
                <w:szCs w:val="20"/>
              </w:rPr>
            </w:pPr>
            <w:r w:rsidRPr="003C19E0">
              <w:rPr>
                <w:rFonts w:ascii="Arial Narrow" w:hAnsi="Arial Narrow"/>
                <w:b/>
                <w:bCs/>
                <w:color w:val="000000"/>
                <w:sz w:val="20"/>
                <w:szCs w:val="20"/>
              </w:rPr>
              <w:t>$</w:t>
            </w:r>
            <w:r w:rsidR="00EC5F4F" w:rsidRPr="00EC5F4F">
              <w:rPr>
                <w:rFonts w:ascii="Arial Narrow" w:hAnsi="Arial Narrow"/>
                <w:b/>
                <w:bCs/>
                <w:color w:val="000000"/>
                <w:spacing w:val="40"/>
                <w:sz w:val="20"/>
                <w:szCs w:val="20"/>
                <w:shd w:val="solid" w:color="000000" w:fill="000000"/>
                <w:fitText w:val="218" w:id="-662991869"/>
                <w14:textFill>
                  <w14:solidFill>
                    <w14:srgbClr w14:val="000000">
                      <w14:alpha w14:val="100000"/>
                    </w14:srgbClr>
                  </w14:solidFill>
                </w14:textFill>
              </w:rPr>
              <w:t>||</w:t>
            </w:r>
            <w:r w:rsidR="00EC5F4F" w:rsidRPr="00EC5F4F">
              <w:rPr>
                <w:rFonts w:ascii="Arial Narrow" w:hAnsi="Arial Narrow"/>
                <w:b/>
                <w:bCs/>
                <w:color w:val="000000"/>
                <w:spacing w:val="1"/>
                <w:sz w:val="20"/>
                <w:szCs w:val="20"/>
                <w:shd w:val="solid" w:color="000000" w:fill="000000"/>
                <w:fitText w:val="218" w:id="-662991869"/>
                <w14:textFill>
                  <w14:solidFill>
                    <w14:srgbClr w14:val="000000">
                      <w14:alpha w14:val="100000"/>
                    </w14:srgbClr>
                  </w14:solidFill>
                </w14:textFill>
              </w:rPr>
              <w:t>|</w:t>
            </w:r>
            <w:r w:rsidR="00AA74A8">
              <w:rPr>
                <w:rFonts w:ascii="Arial Narrow" w:hAnsi="Arial Narrow"/>
                <w:sz w:val="20"/>
                <w:szCs w:val="20"/>
              </w:rPr>
              <w:t xml:space="preserve"> </w:t>
            </w:r>
            <w:r w:rsidR="00AA74A8">
              <w:rPr>
                <w:rFonts w:ascii="Arial Narrow" w:hAnsi="Arial Narrow"/>
                <w:sz w:val="20"/>
                <w:szCs w:val="20"/>
                <w:vertAlign w:val="superscript"/>
              </w:rPr>
              <w:t>10</w:t>
            </w:r>
          </w:p>
        </w:tc>
        <w:tc>
          <w:tcPr>
            <w:tcW w:w="1039" w:type="dxa"/>
            <w:tcBorders>
              <w:top w:val="single" w:sz="4" w:space="0" w:color="auto"/>
              <w:left w:val="single" w:sz="4" w:space="0" w:color="auto"/>
              <w:bottom w:val="single" w:sz="4" w:space="0" w:color="auto"/>
              <w:right w:val="single" w:sz="4" w:space="0" w:color="auto"/>
            </w:tcBorders>
            <w:vAlign w:val="center"/>
          </w:tcPr>
          <w:p w14:paraId="51771C6B" w14:textId="0047070E" w:rsidR="00633128" w:rsidRPr="003C19E0" w:rsidRDefault="00633128" w:rsidP="00633128">
            <w:pPr>
              <w:jc w:val="center"/>
              <w:rPr>
                <w:rFonts w:ascii="Arial Narrow" w:hAnsi="Arial Narrow"/>
                <w:b/>
                <w:bCs/>
                <w:i/>
                <w:iCs/>
                <w:sz w:val="20"/>
                <w:szCs w:val="20"/>
              </w:rPr>
            </w:pPr>
            <w:r w:rsidRPr="003C19E0">
              <w:rPr>
                <w:rFonts w:ascii="Arial Narrow" w:hAnsi="Arial Narrow"/>
                <w:b/>
                <w:bCs/>
                <w:color w:val="000000"/>
                <w:sz w:val="20"/>
                <w:szCs w:val="20"/>
              </w:rPr>
              <w:t>$</w:t>
            </w:r>
            <w:r w:rsidR="00EC5F4F" w:rsidRPr="00EC5F4F">
              <w:rPr>
                <w:rFonts w:ascii="Arial Narrow" w:hAnsi="Arial Narrow"/>
                <w:b/>
                <w:bCs/>
                <w:color w:val="000000"/>
                <w:spacing w:val="40"/>
                <w:sz w:val="20"/>
                <w:szCs w:val="20"/>
                <w:shd w:val="solid" w:color="000000" w:fill="000000"/>
                <w:fitText w:val="218" w:id="-662991868"/>
                <w14:textFill>
                  <w14:solidFill>
                    <w14:srgbClr w14:val="000000">
                      <w14:alpha w14:val="100000"/>
                    </w14:srgbClr>
                  </w14:solidFill>
                </w14:textFill>
              </w:rPr>
              <w:t>||</w:t>
            </w:r>
            <w:r w:rsidR="00EC5F4F" w:rsidRPr="00EC5F4F">
              <w:rPr>
                <w:rFonts w:ascii="Arial Narrow" w:hAnsi="Arial Narrow"/>
                <w:b/>
                <w:bCs/>
                <w:color w:val="000000"/>
                <w:spacing w:val="1"/>
                <w:sz w:val="20"/>
                <w:szCs w:val="20"/>
                <w:shd w:val="solid" w:color="000000" w:fill="000000"/>
                <w:fitText w:val="218" w:id="-662991868"/>
                <w14:textFill>
                  <w14:solidFill>
                    <w14:srgbClr w14:val="000000">
                      <w14:alpha w14:val="100000"/>
                    </w14:srgbClr>
                  </w14:solidFill>
                </w14:textFill>
              </w:rPr>
              <w:t>|</w:t>
            </w:r>
            <w:r w:rsidR="00AA74A8">
              <w:rPr>
                <w:rFonts w:ascii="Arial Narrow" w:hAnsi="Arial Narrow"/>
                <w:sz w:val="20"/>
                <w:szCs w:val="20"/>
              </w:rPr>
              <w:t xml:space="preserve"> </w:t>
            </w:r>
            <w:r w:rsidR="00AA74A8">
              <w:rPr>
                <w:rFonts w:ascii="Arial Narrow" w:hAnsi="Arial Narrow"/>
                <w:sz w:val="20"/>
                <w:szCs w:val="20"/>
                <w:vertAlign w:val="superscript"/>
              </w:rPr>
              <w:t>10</w:t>
            </w:r>
          </w:p>
        </w:tc>
        <w:tc>
          <w:tcPr>
            <w:tcW w:w="1040" w:type="dxa"/>
            <w:tcBorders>
              <w:top w:val="single" w:sz="4" w:space="0" w:color="auto"/>
              <w:left w:val="single" w:sz="4" w:space="0" w:color="auto"/>
              <w:bottom w:val="single" w:sz="4" w:space="0" w:color="auto"/>
              <w:right w:val="single" w:sz="4" w:space="0" w:color="auto"/>
            </w:tcBorders>
            <w:vAlign w:val="center"/>
          </w:tcPr>
          <w:p w14:paraId="618A288F" w14:textId="14050BAF" w:rsidR="00633128" w:rsidRPr="003C19E0" w:rsidRDefault="00633128" w:rsidP="00633128">
            <w:pPr>
              <w:jc w:val="center"/>
              <w:rPr>
                <w:rFonts w:ascii="Arial Narrow" w:hAnsi="Arial Narrow"/>
                <w:b/>
                <w:bCs/>
                <w:i/>
                <w:iCs/>
                <w:sz w:val="20"/>
                <w:szCs w:val="20"/>
              </w:rPr>
            </w:pPr>
            <w:r w:rsidRPr="003C19E0">
              <w:rPr>
                <w:rFonts w:ascii="Arial Narrow" w:hAnsi="Arial Narrow"/>
                <w:b/>
                <w:bCs/>
                <w:color w:val="000000"/>
                <w:sz w:val="20"/>
                <w:szCs w:val="20"/>
              </w:rPr>
              <w:t>$</w:t>
            </w:r>
            <w:r w:rsidR="00EC5F4F" w:rsidRPr="00EC5F4F">
              <w:rPr>
                <w:rFonts w:ascii="Arial Narrow" w:hAnsi="Arial Narrow"/>
                <w:b/>
                <w:bCs/>
                <w:color w:val="000000"/>
                <w:spacing w:val="40"/>
                <w:sz w:val="20"/>
                <w:szCs w:val="20"/>
                <w:shd w:val="solid" w:color="000000" w:fill="000000"/>
                <w:fitText w:val="219" w:id="-662991867"/>
                <w14:textFill>
                  <w14:solidFill>
                    <w14:srgbClr w14:val="000000">
                      <w14:alpha w14:val="100000"/>
                    </w14:srgbClr>
                  </w14:solidFill>
                </w14:textFill>
              </w:rPr>
              <w:t>||</w:t>
            </w:r>
            <w:r w:rsidR="00EC5F4F" w:rsidRPr="00EC5F4F">
              <w:rPr>
                <w:rFonts w:ascii="Arial Narrow" w:hAnsi="Arial Narrow"/>
                <w:b/>
                <w:bCs/>
                <w:color w:val="000000"/>
                <w:spacing w:val="2"/>
                <w:sz w:val="20"/>
                <w:szCs w:val="20"/>
                <w:shd w:val="solid" w:color="000000" w:fill="000000"/>
                <w:fitText w:val="219" w:id="-662991867"/>
                <w14:textFill>
                  <w14:solidFill>
                    <w14:srgbClr w14:val="000000">
                      <w14:alpha w14:val="100000"/>
                    </w14:srgbClr>
                  </w14:solidFill>
                </w14:textFill>
              </w:rPr>
              <w:t>|</w:t>
            </w:r>
            <w:r w:rsidR="00AA74A8">
              <w:rPr>
                <w:rFonts w:ascii="Arial Narrow" w:hAnsi="Arial Narrow"/>
                <w:sz w:val="20"/>
                <w:szCs w:val="20"/>
              </w:rPr>
              <w:t xml:space="preserve"> </w:t>
            </w:r>
            <w:r w:rsidR="00AA74A8">
              <w:rPr>
                <w:rFonts w:ascii="Arial Narrow" w:hAnsi="Arial Narrow"/>
                <w:sz w:val="20"/>
                <w:szCs w:val="20"/>
                <w:vertAlign w:val="superscript"/>
              </w:rPr>
              <w:t>10</w:t>
            </w:r>
          </w:p>
        </w:tc>
        <w:tc>
          <w:tcPr>
            <w:tcW w:w="1039" w:type="dxa"/>
            <w:tcBorders>
              <w:top w:val="single" w:sz="4" w:space="0" w:color="auto"/>
              <w:left w:val="single" w:sz="4" w:space="0" w:color="auto"/>
              <w:bottom w:val="single" w:sz="4" w:space="0" w:color="auto"/>
              <w:right w:val="single" w:sz="4" w:space="0" w:color="auto"/>
            </w:tcBorders>
            <w:vAlign w:val="center"/>
          </w:tcPr>
          <w:p w14:paraId="0C42E12D" w14:textId="3091F9A2" w:rsidR="00633128" w:rsidRPr="003C19E0" w:rsidRDefault="00633128" w:rsidP="00633128">
            <w:pPr>
              <w:jc w:val="center"/>
              <w:rPr>
                <w:rFonts w:ascii="Arial Narrow" w:hAnsi="Arial Narrow"/>
                <w:b/>
                <w:bCs/>
                <w:i/>
                <w:iCs/>
                <w:sz w:val="20"/>
                <w:szCs w:val="20"/>
              </w:rPr>
            </w:pPr>
            <w:r w:rsidRPr="003C19E0">
              <w:rPr>
                <w:rFonts w:ascii="Arial Narrow" w:hAnsi="Arial Narrow"/>
                <w:b/>
                <w:bCs/>
                <w:color w:val="000000"/>
                <w:sz w:val="20"/>
                <w:szCs w:val="20"/>
              </w:rPr>
              <w:t>$</w:t>
            </w:r>
            <w:r w:rsidR="00EC5F4F" w:rsidRPr="00EC5F4F">
              <w:rPr>
                <w:rFonts w:ascii="Arial Narrow" w:hAnsi="Arial Narrow"/>
                <w:b/>
                <w:bCs/>
                <w:color w:val="000000"/>
                <w:spacing w:val="40"/>
                <w:sz w:val="20"/>
                <w:szCs w:val="20"/>
                <w:shd w:val="solid" w:color="000000" w:fill="000000"/>
                <w:fitText w:val="218" w:id="-662991866"/>
                <w14:textFill>
                  <w14:solidFill>
                    <w14:srgbClr w14:val="000000">
                      <w14:alpha w14:val="100000"/>
                    </w14:srgbClr>
                  </w14:solidFill>
                </w14:textFill>
              </w:rPr>
              <w:t>||</w:t>
            </w:r>
            <w:r w:rsidR="00EC5F4F" w:rsidRPr="00EC5F4F">
              <w:rPr>
                <w:rFonts w:ascii="Arial Narrow" w:hAnsi="Arial Narrow"/>
                <w:b/>
                <w:bCs/>
                <w:color w:val="000000"/>
                <w:spacing w:val="1"/>
                <w:sz w:val="20"/>
                <w:szCs w:val="20"/>
                <w:shd w:val="solid" w:color="000000" w:fill="000000"/>
                <w:fitText w:val="218" w:id="-662991866"/>
                <w14:textFill>
                  <w14:solidFill>
                    <w14:srgbClr w14:val="000000">
                      <w14:alpha w14:val="100000"/>
                    </w14:srgbClr>
                  </w14:solidFill>
                </w14:textFill>
              </w:rPr>
              <w:t>|</w:t>
            </w:r>
            <w:r w:rsidR="00AA74A8">
              <w:rPr>
                <w:rFonts w:ascii="Arial Narrow" w:hAnsi="Arial Narrow"/>
                <w:sz w:val="20"/>
                <w:szCs w:val="20"/>
              </w:rPr>
              <w:t xml:space="preserve"> </w:t>
            </w:r>
            <w:r w:rsidR="00AA74A8">
              <w:rPr>
                <w:rFonts w:ascii="Arial Narrow" w:hAnsi="Arial Narrow"/>
                <w:sz w:val="20"/>
                <w:szCs w:val="20"/>
                <w:vertAlign w:val="superscript"/>
              </w:rPr>
              <w:t>10</w:t>
            </w:r>
          </w:p>
        </w:tc>
        <w:tc>
          <w:tcPr>
            <w:tcW w:w="1040" w:type="dxa"/>
            <w:tcBorders>
              <w:top w:val="single" w:sz="4" w:space="0" w:color="auto"/>
              <w:left w:val="single" w:sz="4" w:space="0" w:color="auto"/>
              <w:bottom w:val="single" w:sz="4" w:space="0" w:color="auto"/>
              <w:right w:val="single" w:sz="4" w:space="0" w:color="auto"/>
            </w:tcBorders>
            <w:vAlign w:val="center"/>
          </w:tcPr>
          <w:p w14:paraId="7CC52C0C" w14:textId="136477BB" w:rsidR="00633128" w:rsidRPr="003C19E0" w:rsidRDefault="00633128" w:rsidP="00633128">
            <w:pPr>
              <w:jc w:val="center"/>
              <w:rPr>
                <w:rFonts w:ascii="Arial Narrow" w:hAnsi="Arial Narrow"/>
                <w:b/>
                <w:bCs/>
                <w:i/>
                <w:iCs/>
                <w:sz w:val="20"/>
                <w:szCs w:val="20"/>
              </w:rPr>
            </w:pPr>
            <w:r w:rsidRPr="003C19E0">
              <w:rPr>
                <w:rFonts w:ascii="Arial Narrow" w:hAnsi="Arial Narrow"/>
                <w:b/>
                <w:bCs/>
                <w:color w:val="000000"/>
                <w:sz w:val="20"/>
                <w:szCs w:val="20"/>
              </w:rPr>
              <w:t>$</w:t>
            </w:r>
            <w:r w:rsidR="00EC5F4F" w:rsidRPr="00EC5F4F">
              <w:rPr>
                <w:rFonts w:ascii="Arial Narrow" w:hAnsi="Arial Narrow"/>
                <w:b/>
                <w:bCs/>
                <w:color w:val="000000"/>
                <w:spacing w:val="40"/>
                <w:sz w:val="20"/>
                <w:szCs w:val="20"/>
                <w:shd w:val="solid" w:color="000000" w:fill="000000"/>
                <w:fitText w:val="218" w:id="-662991865"/>
                <w14:textFill>
                  <w14:solidFill>
                    <w14:srgbClr w14:val="000000">
                      <w14:alpha w14:val="100000"/>
                    </w14:srgbClr>
                  </w14:solidFill>
                </w14:textFill>
              </w:rPr>
              <w:t>||</w:t>
            </w:r>
            <w:r w:rsidR="00EC5F4F" w:rsidRPr="00EC5F4F">
              <w:rPr>
                <w:rFonts w:ascii="Arial Narrow" w:hAnsi="Arial Narrow"/>
                <w:b/>
                <w:bCs/>
                <w:color w:val="000000"/>
                <w:spacing w:val="1"/>
                <w:sz w:val="20"/>
                <w:szCs w:val="20"/>
                <w:shd w:val="solid" w:color="000000" w:fill="000000"/>
                <w:fitText w:val="218" w:id="-662991865"/>
                <w14:textFill>
                  <w14:solidFill>
                    <w14:srgbClr w14:val="000000">
                      <w14:alpha w14:val="100000"/>
                    </w14:srgbClr>
                  </w14:solidFill>
                </w14:textFill>
              </w:rPr>
              <w:t>|</w:t>
            </w:r>
            <w:r w:rsidR="00AA74A8">
              <w:rPr>
                <w:rFonts w:ascii="Arial Narrow" w:hAnsi="Arial Narrow"/>
                <w:sz w:val="20"/>
                <w:szCs w:val="20"/>
              </w:rPr>
              <w:t xml:space="preserve"> </w:t>
            </w:r>
            <w:r w:rsidR="00AA74A8">
              <w:rPr>
                <w:rFonts w:ascii="Arial Narrow" w:hAnsi="Arial Narrow"/>
                <w:sz w:val="20"/>
                <w:szCs w:val="20"/>
                <w:vertAlign w:val="superscript"/>
              </w:rPr>
              <w:t>10</w:t>
            </w:r>
          </w:p>
        </w:tc>
      </w:tr>
    </w:tbl>
    <w:p w14:paraId="7E77C9A9" w14:textId="77777777" w:rsidR="0045578E" w:rsidRPr="003C19E0" w:rsidRDefault="0045578E" w:rsidP="0045578E">
      <w:pPr>
        <w:pStyle w:val="FooterTableFigure"/>
        <w:rPr>
          <w:szCs w:val="18"/>
        </w:rPr>
      </w:pPr>
      <w:r w:rsidRPr="003C19E0">
        <w:rPr>
          <w:szCs w:val="18"/>
        </w:rPr>
        <w:t>Source: Tables 114 to 121, p178-182, Table 124 to 127 p184-186, Table 130 p187, Table 132 to 135 p189-190 of the resubmission</w:t>
      </w:r>
    </w:p>
    <w:p w14:paraId="54804617" w14:textId="743E460D" w:rsidR="0045578E" w:rsidRPr="003C19E0" w:rsidRDefault="0045578E" w:rsidP="0045578E">
      <w:pPr>
        <w:pStyle w:val="FooterTableFigure"/>
        <w:ind w:left="142" w:hanging="142"/>
      </w:pPr>
      <w:r w:rsidRPr="003C19E0">
        <w:t>Text in italics indicates values calculated and extracted during the evaluation.</w:t>
      </w:r>
    </w:p>
    <w:p w14:paraId="0B61CC24" w14:textId="051B844E" w:rsidR="002368AA" w:rsidRPr="003C19E0" w:rsidRDefault="002368AA" w:rsidP="002368AA">
      <w:pPr>
        <w:pStyle w:val="FooterTableFigure"/>
      </w:pPr>
      <w:r w:rsidRPr="003C19E0">
        <w:t>2L = second-line; CP = carboplatin-paclitaxel; DOS = dostarlimab; EC = endometrial cancer; eff = effective; Govt = government; MBS = Medicare Benefits Schedule; PBS = Pharmaceutical Benefits Scheme; PEM+LEN = pembrolizumab + lenvatinib; pMMR = mismatch repair proficient; pts = patients; pub = published; RPBS = Repatriation Pharmaceutical Benefits Scheme.</w:t>
      </w:r>
    </w:p>
    <w:p w14:paraId="0F91C8C3" w14:textId="1546E4CC" w:rsidR="0045578E" w:rsidRPr="00D16F9D" w:rsidRDefault="00633128" w:rsidP="0045578E">
      <w:pPr>
        <w:pStyle w:val="FooterTableFigure"/>
        <w:ind w:left="142" w:hanging="142"/>
        <w:rPr>
          <w:i/>
        </w:rPr>
      </w:pPr>
      <w:r w:rsidRPr="003C19E0">
        <w:t>a</w:t>
      </w:r>
      <w:r w:rsidR="0045578E" w:rsidRPr="003C19E0">
        <w:t xml:space="preserve"> </w:t>
      </w:r>
      <w:r w:rsidR="00451DFC">
        <w:t>&lt; 500</w:t>
      </w:r>
      <w:r w:rsidR="00451DFC" w:rsidRPr="003C19E0">
        <w:t xml:space="preserve"> </w:t>
      </w:r>
      <w:r w:rsidR="0045578E" w:rsidRPr="003C19E0">
        <w:t xml:space="preserve">prevalent patients estimated to be treated with dostarlimab, of which </w:t>
      </w:r>
      <w:r w:rsidR="00451DFC">
        <w:t>&lt; 500</w:t>
      </w:r>
      <w:r w:rsidR="00451DFC" w:rsidRPr="003C19E0">
        <w:t xml:space="preserve"> </w:t>
      </w:r>
      <w:r w:rsidR="0045578E" w:rsidRPr="003C19E0">
        <w:t>was assumed to be treated under grandfathered restriction and removed to avoid double counting</w:t>
      </w:r>
      <w:r w:rsidR="0045578E" w:rsidRPr="28D6B4D5">
        <w:t xml:space="preserve"> </w:t>
      </w:r>
    </w:p>
    <w:p w14:paraId="5EA525F4" w14:textId="5BC4128A" w:rsidR="0045578E" w:rsidRPr="00D16F9D" w:rsidRDefault="00633128" w:rsidP="0045578E">
      <w:pPr>
        <w:pStyle w:val="FooterTableFigure"/>
        <w:ind w:left="142" w:hanging="142"/>
        <w:rPr>
          <w:szCs w:val="18"/>
        </w:rPr>
      </w:pPr>
      <w:r>
        <w:rPr>
          <w:szCs w:val="18"/>
        </w:rPr>
        <w:t>b</w:t>
      </w:r>
      <w:r w:rsidR="0045578E" w:rsidRPr="00D16F9D">
        <w:rPr>
          <w:szCs w:val="18"/>
        </w:rPr>
        <w:t xml:space="preserve"> Excludes grandfathered patients, </w:t>
      </w:r>
      <w:r w:rsidR="00451DFC" w:rsidRPr="00451DFC">
        <w:rPr>
          <w:iCs/>
          <w:szCs w:val="18"/>
        </w:rPr>
        <w:t>500 to &lt; 5,000</w:t>
      </w:r>
      <w:r w:rsidR="0045578E" w:rsidRPr="00D16F9D">
        <w:rPr>
          <w:szCs w:val="18"/>
        </w:rPr>
        <w:t xml:space="preserve"> patients treated with DOS In year 1 considered for offsets</w:t>
      </w:r>
    </w:p>
    <w:p w14:paraId="42CA9DE3" w14:textId="0766E3AF" w:rsidR="0045578E" w:rsidRPr="00D16F9D" w:rsidRDefault="00633128" w:rsidP="0045578E">
      <w:pPr>
        <w:pStyle w:val="FooterTableFigure"/>
        <w:ind w:left="142" w:hanging="142"/>
        <w:rPr>
          <w:szCs w:val="18"/>
        </w:rPr>
      </w:pPr>
      <w:r>
        <w:rPr>
          <w:szCs w:val="18"/>
        </w:rPr>
        <w:t>c</w:t>
      </w:r>
      <w:r w:rsidR="0045578E" w:rsidRPr="00D16F9D">
        <w:rPr>
          <w:szCs w:val="18"/>
        </w:rPr>
        <w:t xml:space="preserve"> Calculated as differences between number of DOS+CP administrations (</w:t>
      </w:r>
      <w:r w:rsidR="0045578E" w:rsidRPr="005B3168">
        <w:rPr>
          <w:szCs w:val="18"/>
        </w:rPr>
        <w:t>11.77 for each incident and prevalent patient and 4.39</w:t>
      </w:r>
      <w:r w:rsidR="0045578E" w:rsidRPr="00D16F9D">
        <w:rPr>
          <w:szCs w:val="18"/>
        </w:rPr>
        <w:t xml:space="preserve"> for each grandfathered patient) and number of 2L PEM+LEN administrations offset (</w:t>
      </w:r>
      <w:r w:rsidR="00EC5F4F" w:rsidRPr="00EC5F4F">
        <w:rPr>
          <w:color w:val="000000"/>
          <w:w w:val="56"/>
          <w:szCs w:val="18"/>
          <w:shd w:val="solid" w:color="000000" w:fill="000000"/>
          <w:fitText w:val="133" w:id="-662991864"/>
          <w14:textFill>
            <w14:solidFill>
              <w14:srgbClr w14:val="000000">
                <w14:alpha w14:val="100000"/>
              </w14:srgbClr>
            </w14:solidFill>
          </w14:textFill>
        </w:rPr>
        <w:t>||  |</w:t>
      </w:r>
      <w:r w:rsidR="00EC5F4F" w:rsidRPr="00EC5F4F">
        <w:rPr>
          <w:color w:val="000000"/>
          <w:spacing w:val="1"/>
          <w:w w:val="56"/>
          <w:szCs w:val="18"/>
          <w:shd w:val="solid" w:color="000000" w:fill="000000"/>
          <w:fitText w:val="133" w:id="-662991864"/>
          <w14:textFill>
            <w14:solidFill>
              <w14:srgbClr w14:val="000000">
                <w14:alpha w14:val="100000"/>
              </w14:srgbClr>
            </w14:solidFill>
          </w14:textFill>
        </w:rPr>
        <w:t>|</w:t>
      </w:r>
      <w:r w:rsidR="0045578E" w:rsidRPr="00D16F9D">
        <w:rPr>
          <w:szCs w:val="18"/>
        </w:rPr>
        <w:t xml:space="preserve"> for each patient, based on PEM duration of </w:t>
      </w:r>
      <w:r w:rsidR="00EC5F4F" w:rsidRPr="00EC5F4F">
        <w:rPr>
          <w:color w:val="000000"/>
          <w:w w:val="56"/>
          <w:szCs w:val="18"/>
          <w:shd w:val="solid" w:color="000000" w:fill="000000"/>
          <w:fitText w:val="133" w:id="-662991863"/>
          <w14:textFill>
            <w14:solidFill>
              <w14:srgbClr w14:val="000000">
                <w14:alpha w14:val="100000"/>
              </w14:srgbClr>
            </w14:solidFill>
          </w14:textFill>
        </w:rPr>
        <w:t>||  |</w:t>
      </w:r>
      <w:r w:rsidR="00EC5F4F" w:rsidRPr="00EC5F4F">
        <w:rPr>
          <w:color w:val="000000"/>
          <w:spacing w:val="1"/>
          <w:w w:val="56"/>
          <w:szCs w:val="18"/>
          <w:shd w:val="solid" w:color="000000" w:fill="000000"/>
          <w:fitText w:val="133" w:id="-662991863"/>
          <w14:textFill>
            <w14:solidFill>
              <w14:srgbClr w14:val="000000">
                <w14:alpha w14:val="100000"/>
              </w14:srgbClr>
            </w14:solidFill>
          </w14:textFill>
        </w:rPr>
        <w:t>|</w:t>
      </w:r>
      <w:r w:rsidR="0045578E" w:rsidRPr="00D16F9D">
        <w:rPr>
          <w:szCs w:val="18"/>
        </w:rPr>
        <w:t xml:space="preserve"> weeks given every three weeks) </w:t>
      </w:r>
    </w:p>
    <w:p w14:paraId="78130583" w14:textId="461FB776" w:rsidR="0045578E" w:rsidRDefault="00633128" w:rsidP="00732D4B">
      <w:pPr>
        <w:pStyle w:val="FooterTableFigure"/>
        <w:spacing w:after="0"/>
        <w:ind w:left="142" w:hanging="142"/>
        <w:rPr>
          <w:szCs w:val="18"/>
        </w:rPr>
      </w:pPr>
      <w:r>
        <w:rPr>
          <w:szCs w:val="18"/>
        </w:rPr>
        <w:t>d</w:t>
      </w:r>
      <w:r w:rsidR="0045578E" w:rsidRPr="00D16F9D">
        <w:rPr>
          <w:szCs w:val="18"/>
        </w:rPr>
        <w:t xml:space="preserve"> based on 80% rebate on MBS item 13950 ($123.05 per administration)</w:t>
      </w:r>
    </w:p>
    <w:p w14:paraId="0C264C4F" w14:textId="77777777" w:rsidR="00615296" w:rsidRPr="009A6D58" w:rsidRDefault="00615296" w:rsidP="00615296">
      <w:pPr>
        <w:rPr>
          <w:rFonts w:ascii="Arial Narrow" w:hAnsi="Arial Narrow"/>
          <w:i/>
          <w:sz w:val="18"/>
          <w:szCs w:val="18"/>
        </w:rPr>
      </w:pPr>
      <w:r w:rsidRPr="009A6D58">
        <w:rPr>
          <w:rFonts w:ascii="Arial Narrow" w:hAnsi="Arial Narrow"/>
          <w:i/>
          <w:sz w:val="18"/>
          <w:szCs w:val="18"/>
        </w:rPr>
        <w:t xml:space="preserve">The redacted values correspond to the following ranges: </w:t>
      </w:r>
    </w:p>
    <w:p w14:paraId="344A3550" w14:textId="1B829E64" w:rsidR="00615296" w:rsidRPr="009A6D58" w:rsidRDefault="00615296" w:rsidP="00615296">
      <w:pPr>
        <w:rPr>
          <w:rFonts w:ascii="Arial Narrow" w:hAnsi="Arial Narrow"/>
          <w:i/>
          <w:sz w:val="18"/>
          <w:szCs w:val="18"/>
        </w:rPr>
      </w:pPr>
      <w:r w:rsidRPr="009A6D58">
        <w:rPr>
          <w:rFonts w:ascii="Arial Narrow" w:hAnsi="Arial Narrow"/>
          <w:i/>
          <w:sz w:val="18"/>
          <w:szCs w:val="18"/>
          <w:vertAlign w:val="superscript"/>
        </w:rPr>
        <w:t>1</w:t>
      </w:r>
      <w:r>
        <w:rPr>
          <w:rFonts w:ascii="Arial Narrow" w:hAnsi="Arial Narrow"/>
          <w:i/>
          <w:sz w:val="18"/>
          <w:szCs w:val="18"/>
        </w:rPr>
        <w:t xml:space="preserve"> </w:t>
      </w:r>
      <w:r w:rsidR="009E3959">
        <w:rPr>
          <w:rFonts w:ascii="Arial Narrow" w:hAnsi="Arial Narrow"/>
          <w:i/>
          <w:sz w:val="18"/>
          <w:szCs w:val="18"/>
        </w:rPr>
        <w:t>&lt; 500</w:t>
      </w:r>
    </w:p>
    <w:p w14:paraId="1DEC03E6" w14:textId="043C101D" w:rsidR="00615296" w:rsidRPr="009A6D58" w:rsidRDefault="00615296" w:rsidP="00615296">
      <w:pPr>
        <w:rPr>
          <w:rFonts w:ascii="Arial Narrow" w:hAnsi="Arial Narrow"/>
          <w:i/>
          <w:sz w:val="18"/>
          <w:szCs w:val="18"/>
        </w:rPr>
      </w:pPr>
      <w:r w:rsidRPr="009A6D58">
        <w:rPr>
          <w:rFonts w:ascii="Arial Narrow" w:hAnsi="Arial Narrow"/>
          <w:i/>
          <w:sz w:val="18"/>
          <w:szCs w:val="18"/>
          <w:vertAlign w:val="superscript"/>
        </w:rPr>
        <w:t>2</w:t>
      </w:r>
      <w:r>
        <w:rPr>
          <w:rFonts w:ascii="Arial Narrow" w:hAnsi="Arial Narrow"/>
          <w:i/>
          <w:sz w:val="18"/>
          <w:szCs w:val="18"/>
        </w:rPr>
        <w:t xml:space="preserve"> </w:t>
      </w:r>
      <w:r w:rsidR="00E15330" w:rsidRPr="00E15330">
        <w:rPr>
          <w:rFonts w:ascii="Arial Narrow" w:hAnsi="Arial Narrow"/>
          <w:i/>
          <w:sz w:val="18"/>
          <w:szCs w:val="18"/>
        </w:rPr>
        <w:t>500 to &lt; 5,000</w:t>
      </w:r>
    </w:p>
    <w:p w14:paraId="025E4D20" w14:textId="3CD2CD60" w:rsidR="00615296" w:rsidRDefault="00615296" w:rsidP="00615296">
      <w:pPr>
        <w:rPr>
          <w:rFonts w:ascii="Arial Narrow" w:hAnsi="Arial Narrow"/>
          <w:i/>
          <w:sz w:val="18"/>
          <w:szCs w:val="18"/>
        </w:rPr>
      </w:pPr>
      <w:r w:rsidRPr="009A6D58">
        <w:rPr>
          <w:rFonts w:ascii="Arial Narrow" w:hAnsi="Arial Narrow"/>
          <w:i/>
          <w:sz w:val="18"/>
          <w:szCs w:val="18"/>
          <w:vertAlign w:val="superscript"/>
        </w:rPr>
        <w:t>3</w:t>
      </w:r>
      <w:r>
        <w:rPr>
          <w:rFonts w:ascii="Arial Narrow" w:hAnsi="Arial Narrow"/>
          <w:i/>
          <w:sz w:val="18"/>
          <w:szCs w:val="18"/>
        </w:rPr>
        <w:t xml:space="preserve"> </w:t>
      </w:r>
      <w:r w:rsidR="00344375" w:rsidRPr="00344375">
        <w:rPr>
          <w:rFonts w:ascii="Arial Narrow" w:hAnsi="Arial Narrow"/>
          <w:i/>
          <w:sz w:val="18"/>
          <w:szCs w:val="18"/>
        </w:rPr>
        <w:t>$100 million to &lt; $200 million</w:t>
      </w:r>
    </w:p>
    <w:p w14:paraId="76C16B6F" w14:textId="51EF8D16" w:rsidR="00615296" w:rsidRDefault="00615296" w:rsidP="00615296">
      <w:pPr>
        <w:rPr>
          <w:rFonts w:ascii="Arial Narrow" w:hAnsi="Arial Narrow"/>
          <w:i/>
          <w:sz w:val="18"/>
          <w:szCs w:val="18"/>
        </w:rPr>
      </w:pPr>
      <w:r>
        <w:rPr>
          <w:rFonts w:ascii="Arial Narrow" w:hAnsi="Arial Narrow"/>
          <w:i/>
          <w:sz w:val="18"/>
          <w:szCs w:val="18"/>
          <w:vertAlign w:val="superscript"/>
        </w:rPr>
        <w:t>4</w:t>
      </w:r>
      <w:r>
        <w:rPr>
          <w:rFonts w:ascii="Arial Narrow" w:hAnsi="Arial Narrow"/>
          <w:i/>
          <w:sz w:val="18"/>
          <w:szCs w:val="18"/>
        </w:rPr>
        <w:t xml:space="preserve"> </w:t>
      </w:r>
      <w:r w:rsidR="00131835" w:rsidRPr="00131835">
        <w:rPr>
          <w:rFonts w:ascii="Arial Narrow" w:hAnsi="Arial Narrow"/>
          <w:i/>
          <w:sz w:val="18"/>
          <w:szCs w:val="18"/>
        </w:rPr>
        <w:t>$60 million to &lt; $70 million</w:t>
      </w:r>
    </w:p>
    <w:p w14:paraId="754384F9" w14:textId="3633BEA2" w:rsidR="00615296" w:rsidRDefault="00615296" w:rsidP="00615296">
      <w:pPr>
        <w:rPr>
          <w:rFonts w:ascii="Arial Narrow" w:hAnsi="Arial Narrow"/>
          <w:i/>
          <w:sz w:val="18"/>
          <w:szCs w:val="18"/>
        </w:rPr>
      </w:pPr>
      <w:r>
        <w:rPr>
          <w:rFonts w:ascii="Arial Narrow" w:hAnsi="Arial Narrow"/>
          <w:i/>
          <w:sz w:val="18"/>
          <w:szCs w:val="18"/>
          <w:vertAlign w:val="superscript"/>
        </w:rPr>
        <w:t>5</w:t>
      </w:r>
      <w:r>
        <w:rPr>
          <w:rFonts w:ascii="Arial Narrow" w:hAnsi="Arial Narrow"/>
          <w:i/>
          <w:sz w:val="18"/>
          <w:szCs w:val="18"/>
        </w:rPr>
        <w:t xml:space="preserve"> </w:t>
      </w:r>
      <w:r w:rsidR="00297489" w:rsidRPr="00297489">
        <w:rPr>
          <w:rFonts w:ascii="Arial Narrow" w:hAnsi="Arial Narrow"/>
          <w:i/>
          <w:sz w:val="18"/>
          <w:szCs w:val="18"/>
        </w:rPr>
        <w:t>$70 million to &lt; $80 million</w:t>
      </w:r>
    </w:p>
    <w:p w14:paraId="3A513AC5" w14:textId="13E0CCCA" w:rsidR="00615296" w:rsidRDefault="00615296" w:rsidP="00615296">
      <w:pPr>
        <w:rPr>
          <w:rFonts w:ascii="Arial Narrow" w:hAnsi="Arial Narrow"/>
          <w:i/>
          <w:sz w:val="18"/>
          <w:szCs w:val="18"/>
        </w:rPr>
      </w:pPr>
      <w:r>
        <w:rPr>
          <w:rFonts w:ascii="Arial Narrow" w:hAnsi="Arial Narrow"/>
          <w:i/>
          <w:sz w:val="18"/>
          <w:szCs w:val="18"/>
          <w:vertAlign w:val="superscript"/>
        </w:rPr>
        <w:t>6</w:t>
      </w:r>
      <w:r>
        <w:rPr>
          <w:rFonts w:ascii="Arial Narrow" w:hAnsi="Arial Narrow"/>
          <w:i/>
          <w:sz w:val="18"/>
          <w:szCs w:val="18"/>
        </w:rPr>
        <w:t xml:space="preserve"> </w:t>
      </w:r>
      <w:r w:rsidR="0077242B" w:rsidRPr="0077242B">
        <w:rPr>
          <w:rFonts w:ascii="Arial Narrow" w:hAnsi="Arial Narrow"/>
          <w:i/>
          <w:sz w:val="18"/>
          <w:szCs w:val="18"/>
        </w:rPr>
        <w:t>$30 million to &lt; $40 million</w:t>
      </w:r>
    </w:p>
    <w:p w14:paraId="59486A36" w14:textId="4CF36916" w:rsidR="00615296" w:rsidRPr="009A6D58" w:rsidRDefault="00615296" w:rsidP="00615296">
      <w:pPr>
        <w:rPr>
          <w:rFonts w:ascii="Arial Narrow" w:hAnsi="Arial Narrow"/>
          <w:i/>
          <w:sz w:val="18"/>
          <w:szCs w:val="18"/>
        </w:rPr>
      </w:pPr>
      <w:r>
        <w:rPr>
          <w:rFonts w:ascii="Arial Narrow" w:hAnsi="Arial Narrow"/>
          <w:i/>
          <w:sz w:val="18"/>
          <w:szCs w:val="18"/>
          <w:vertAlign w:val="superscript"/>
        </w:rPr>
        <w:t>7</w:t>
      </w:r>
      <w:r>
        <w:rPr>
          <w:rFonts w:ascii="Arial Narrow" w:hAnsi="Arial Narrow"/>
          <w:i/>
          <w:sz w:val="18"/>
          <w:szCs w:val="18"/>
        </w:rPr>
        <w:t xml:space="preserve"> </w:t>
      </w:r>
      <w:r w:rsidR="00E37233" w:rsidRPr="00E37233">
        <w:rPr>
          <w:rFonts w:ascii="Arial Narrow" w:hAnsi="Arial Narrow"/>
          <w:i/>
          <w:sz w:val="18"/>
          <w:szCs w:val="18"/>
        </w:rPr>
        <w:t>$20 million to &lt; $30 million</w:t>
      </w:r>
    </w:p>
    <w:p w14:paraId="4A1F80DE" w14:textId="661E5F34" w:rsidR="00615296" w:rsidRPr="009A6D58" w:rsidRDefault="00615296" w:rsidP="00615296">
      <w:pPr>
        <w:rPr>
          <w:rFonts w:ascii="Arial Narrow" w:hAnsi="Arial Narrow"/>
          <w:i/>
          <w:sz w:val="18"/>
          <w:szCs w:val="18"/>
        </w:rPr>
      </w:pPr>
      <w:r>
        <w:rPr>
          <w:rFonts w:ascii="Arial Narrow" w:hAnsi="Arial Narrow"/>
          <w:i/>
          <w:sz w:val="18"/>
          <w:szCs w:val="18"/>
          <w:vertAlign w:val="superscript"/>
        </w:rPr>
        <w:t>8</w:t>
      </w:r>
      <w:r>
        <w:rPr>
          <w:rFonts w:ascii="Arial Narrow" w:hAnsi="Arial Narrow"/>
          <w:i/>
          <w:sz w:val="18"/>
          <w:szCs w:val="18"/>
        </w:rPr>
        <w:t xml:space="preserve"> </w:t>
      </w:r>
      <w:r w:rsidR="001048F6" w:rsidRPr="001048F6">
        <w:rPr>
          <w:rFonts w:ascii="Arial Narrow" w:hAnsi="Arial Narrow"/>
          <w:i/>
          <w:sz w:val="18"/>
          <w:szCs w:val="18"/>
        </w:rPr>
        <w:t>net cost saving</w:t>
      </w:r>
    </w:p>
    <w:p w14:paraId="359FAA07" w14:textId="7D69B93B" w:rsidR="00615296" w:rsidRDefault="00615296" w:rsidP="00615296">
      <w:pPr>
        <w:rPr>
          <w:rFonts w:ascii="Arial Narrow" w:hAnsi="Arial Narrow"/>
          <w:i/>
          <w:sz w:val="18"/>
          <w:szCs w:val="18"/>
        </w:rPr>
      </w:pPr>
      <w:r>
        <w:rPr>
          <w:rFonts w:ascii="Arial Narrow" w:hAnsi="Arial Narrow"/>
          <w:i/>
          <w:sz w:val="18"/>
          <w:szCs w:val="18"/>
          <w:vertAlign w:val="superscript"/>
        </w:rPr>
        <w:t>9</w:t>
      </w:r>
      <w:r>
        <w:rPr>
          <w:rFonts w:ascii="Arial Narrow" w:hAnsi="Arial Narrow"/>
          <w:i/>
          <w:sz w:val="18"/>
          <w:szCs w:val="18"/>
        </w:rPr>
        <w:t xml:space="preserve"> </w:t>
      </w:r>
      <w:r w:rsidR="00DD27D7" w:rsidRPr="00DD27D7">
        <w:rPr>
          <w:rFonts w:ascii="Arial Narrow" w:hAnsi="Arial Narrow"/>
          <w:i/>
          <w:sz w:val="18"/>
          <w:szCs w:val="18"/>
        </w:rPr>
        <w:t>$50 million to &lt; $60 million</w:t>
      </w:r>
    </w:p>
    <w:p w14:paraId="494A9F2A" w14:textId="31FABC26" w:rsidR="00615296" w:rsidRDefault="00615296" w:rsidP="00615296">
      <w:pPr>
        <w:rPr>
          <w:rFonts w:ascii="Arial Narrow" w:hAnsi="Arial Narrow"/>
          <w:i/>
          <w:sz w:val="18"/>
          <w:szCs w:val="18"/>
        </w:rPr>
      </w:pPr>
      <w:r>
        <w:rPr>
          <w:rFonts w:ascii="Arial Narrow" w:hAnsi="Arial Narrow"/>
          <w:i/>
          <w:sz w:val="18"/>
          <w:szCs w:val="18"/>
          <w:vertAlign w:val="superscript"/>
        </w:rPr>
        <w:t>10</w:t>
      </w:r>
      <w:r>
        <w:rPr>
          <w:rFonts w:ascii="Arial Narrow" w:hAnsi="Arial Narrow"/>
          <w:i/>
          <w:sz w:val="18"/>
          <w:szCs w:val="18"/>
        </w:rPr>
        <w:t xml:space="preserve"> </w:t>
      </w:r>
      <w:r w:rsidR="007B72F0" w:rsidRPr="007B72F0">
        <w:rPr>
          <w:rFonts w:ascii="Arial Narrow" w:hAnsi="Arial Narrow"/>
          <w:i/>
          <w:sz w:val="18"/>
          <w:szCs w:val="18"/>
        </w:rPr>
        <w:t>$10 million to &lt; $20 million</w:t>
      </w:r>
    </w:p>
    <w:p w14:paraId="7022092A" w14:textId="6BF31CCD" w:rsidR="00615296" w:rsidRPr="00615296" w:rsidRDefault="00615296" w:rsidP="00615296">
      <w:pPr>
        <w:spacing w:after="120"/>
        <w:rPr>
          <w:rFonts w:ascii="Arial Narrow" w:hAnsi="Arial Narrow"/>
          <w:i/>
          <w:sz w:val="18"/>
          <w:szCs w:val="18"/>
        </w:rPr>
      </w:pPr>
      <w:r>
        <w:rPr>
          <w:rFonts w:ascii="Arial Narrow" w:hAnsi="Arial Narrow"/>
          <w:i/>
          <w:sz w:val="18"/>
          <w:szCs w:val="18"/>
          <w:vertAlign w:val="superscript"/>
        </w:rPr>
        <w:t>11</w:t>
      </w:r>
      <w:r>
        <w:rPr>
          <w:rFonts w:ascii="Arial Narrow" w:hAnsi="Arial Narrow"/>
          <w:i/>
          <w:sz w:val="18"/>
          <w:szCs w:val="18"/>
        </w:rPr>
        <w:t xml:space="preserve"> </w:t>
      </w:r>
      <w:r w:rsidR="00451DFC" w:rsidRPr="00451DFC">
        <w:rPr>
          <w:rFonts w:ascii="Arial Narrow" w:hAnsi="Arial Narrow"/>
          <w:i/>
          <w:sz w:val="18"/>
          <w:szCs w:val="18"/>
        </w:rPr>
        <w:t>$0 to &lt; $10 million</w:t>
      </w:r>
    </w:p>
    <w:p w14:paraId="696C54B9" w14:textId="040FEC49" w:rsidR="002368AA" w:rsidRPr="00BF318C" w:rsidRDefault="002368AA" w:rsidP="00D244B6">
      <w:pPr>
        <w:pStyle w:val="3-BodyText"/>
      </w:pPr>
      <w:r w:rsidRPr="00BF318C">
        <w:t xml:space="preserve">The estimated net cost to the government budget of listing DOS on the PBS/RPBS at the proposed effective price was </w:t>
      </w:r>
      <w:r w:rsidR="008E70B7" w:rsidRPr="008E70B7">
        <w:t>$20 million to &lt; $30 million</w:t>
      </w:r>
      <w:r w:rsidR="008E70B7" w:rsidRPr="008E70B7" w:rsidDel="008E70B7">
        <w:t xml:space="preserve"> </w:t>
      </w:r>
      <w:r w:rsidRPr="00BF318C">
        <w:t>(</w:t>
      </w:r>
      <w:r w:rsidR="008E70B7" w:rsidRPr="008E70B7">
        <w:t>$20 million to</w:t>
      </w:r>
      <w:r w:rsidR="00965A77">
        <w:t xml:space="preserve"> </w:t>
      </w:r>
      <w:r w:rsidR="008E70B7" w:rsidRPr="008E70B7">
        <w:t>&lt; $30 million</w:t>
      </w:r>
      <w:r w:rsidR="008E70B7" w:rsidRPr="008E70B7" w:rsidDel="008E70B7">
        <w:t xml:space="preserve"> </w:t>
      </w:r>
      <w:r w:rsidRPr="00BF318C">
        <w:t xml:space="preserve">to PBS/RPBS) in Year 1, </w:t>
      </w:r>
      <w:r w:rsidR="00965A77" w:rsidRPr="00965A77">
        <w:t>$10 million to &lt; $20 million</w:t>
      </w:r>
      <w:r w:rsidR="00965A77" w:rsidRPr="00965A77" w:rsidDel="00965A77">
        <w:t xml:space="preserve"> </w:t>
      </w:r>
      <w:r w:rsidR="00965A77">
        <w:t>(</w:t>
      </w:r>
      <w:r w:rsidR="00965A77" w:rsidRPr="00965A77">
        <w:t>$10 million to</w:t>
      </w:r>
      <w:r w:rsidR="00965A77">
        <w:t xml:space="preserve"> </w:t>
      </w:r>
      <w:r w:rsidR="00965A77" w:rsidRPr="00965A77">
        <w:t>&lt; $20 million</w:t>
      </w:r>
      <w:r w:rsidRPr="00BF318C">
        <w:t xml:space="preserve"> to PBS/RPBS) in Year 2 and increasing to </w:t>
      </w:r>
      <w:r w:rsidR="00965A77" w:rsidRPr="00965A77">
        <w:t>$10 million to &lt; $20 million</w:t>
      </w:r>
      <w:r w:rsidR="00965A77" w:rsidRPr="00965A77" w:rsidDel="00965A77">
        <w:t xml:space="preserve"> </w:t>
      </w:r>
      <w:r w:rsidRPr="00BF318C">
        <w:t>(</w:t>
      </w:r>
      <w:r w:rsidR="00965A77" w:rsidRPr="00965A77">
        <w:t>$10 million to &lt; $20 million</w:t>
      </w:r>
      <w:r w:rsidR="00965A77" w:rsidRPr="00965A77" w:rsidDel="00965A77">
        <w:t xml:space="preserve"> </w:t>
      </w:r>
      <w:r w:rsidRPr="00BF318C">
        <w:t xml:space="preserve">to PBS/RPBS) in Year 6 for pMMR patients. The total cost </w:t>
      </w:r>
      <w:r w:rsidRPr="00BF318C">
        <w:lastRenderedPageBreak/>
        <w:t xml:space="preserve">over the six-year period was </w:t>
      </w:r>
      <w:r w:rsidR="00B81D2F" w:rsidRPr="00B81D2F">
        <w:t>$90 million to &lt; $100 million</w:t>
      </w:r>
      <w:r w:rsidR="00B81D2F" w:rsidRPr="00B81D2F" w:rsidDel="00B81D2F">
        <w:t xml:space="preserve"> </w:t>
      </w:r>
      <w:r w:rsidRPr="00BF318C">
        <w:t>(</w:t>
      </w:r>
      <w:r w:rsidR="00B81D2F" w:rsidRPr="00B81D2F">
        <w:t>$90 million to</w:t>
      </w:r>
      <w:r w:rsidR="00B81D2F">
        <w:t xml:space="preserve"> </w:t>
      </w:r>
      <w:r w:rsidR="00B81D2F" w:rsidRPr="00B81D2F">
        <w:t>&lt; $100 million</w:t>
      </w:r>
      <w:r w:rsidR="00B81D2F" w:rsidRPr="00B81D2F" w:rsidDel="00B81D2F">
        <w:t xml:space="preserve"> </w:t>
      </w:r>
      <w:r w:rsidRPr="00BF318C">
        <w:t xml:space="preserve">to PBS/RPBS, </w:t>
      </w:r>
      <w:r w:rsidR="00A37E8D" w:rsidRPr="00A37E8D">
        <w:t>$0 to &lt; $10 million</w:t>
      </w:r>
      <w:r w:rsidR="00A37E8D" w:rsidRPr="00A37E8D" w:rsidDel="00A37E8D">
        <w:t xml:space="preserve"> </w:t>
      </w:r>
      <w:r w:rsidRPr="00BF318C">
        <w:t xml:space="preserve">to MBS). </w:t>
      </w:r>
    </w:p>
    <w:p w14:paraId="65927879" w14:textId="000F2A0E" w:rsidR="00C8110C" w:rsidRPr="00BF318C" w:rsidRDefault="00C8110C" w:rsidP="00D244B6">
      <w:pPr>
        <w:pStyle w:val="3-BodyText"/>
      </w:pPr>
      <w:r w:rsidRPr="00BF318C">
        <w:t xml:space="preserve">The resubmission’s financial estimates included </w:t>
      </w:r>
      <w:r w:rsidR="00A37E8D">
        <w:t>&lt; 500</w:t>
      </w:r>
      <w:r w:rsidR="00A37E8D" w:rsidRPr="00BF318C">
        <w:t xml:space="preserve"> </w:t>
      </w:r>
      <w:r w:rsidRPr="00BF318C">
        <w:t xml:space="preserve">grandfathered patients. </w:t>
      </w:r>
      <w:r w:rsidR="00745A26" w:rsidRPr="00BF318C">
        <w:t xml:space="preserve">The resubmission stated that a patient access program is anticipated to commence </w:t>
      </w:r>
      <w:r w:rsidR="00745A26" w:rsidRPr="00281F28">
        <w:t>in</w:t>
      </w:r>
      <w:r w:rsidR="00745A26" w:rsidRPr="0016361B">
        <w:t xml:space="preserve"> </w:t>
      </w:r>
      <w:r w:rsidR="00EC5F4F" w:rsidRPr="006A3DD4">
        <w:rPr>
          <w:color w:val="000000"/>
          <w:w w:val="15"/>
          <w:shd w:val="solid" w:color="000000" w:fill="000000"/>
          <w:fitText w:val="-20" w:id="-662991862"/>
          <w14:textFill>
            <w14:solidFill>
              <w14:srgbClr w14:val="000000">
                <w14:alpha w14:val="100000"/>
              </w14:srgbClr>
            </w14:solidFill>
          </w14:textFill>
        </w:rPr>
        <w:t xml:space="preserve">|  </w:t>
      </w:r>
      <w:r w:rsidR="00EC5F4F" w:rsidRPr="006A3DD4">
        <w:rPr>
          <w:color w:val="000000"/>
          <w:spacing w:val="-69"/>
          <w:w w:val="15"/>
          <w:shd w:val="solid" w:color="000000" w:fill="000000"/>
          <w:fitText w:val="-20" w:id="-662991862"/>
          <w14:textFill>
            <w14:solidFill>
              <w14:srgbClr w14:val="000000">
                <w14:alpha w14:val="100000"/>
              </w14:srgbClr>
            </w14:solidFill>
          </w14:textFill>
        </w:rPr>
        <w:t>|</w:t>
      </w:r>
      <w:r w:rsidR="00745A26" w:rsidRPr="00BF318C">
        <w:t xml:space="preserve"> for the treatment of patients with 1L A/R pMMR EC, and that the eligibility for the access program will be aligned with the proposed PBS restriction criteria for 1L A/R pMMR EC.</w:t>
      </w:r>
      <w:r w:rsidR="00B90166" w:rsidRPr="00BF318C">
        <w:t xml:space="preserve"> The resubmission assumed that only </w:t>
      </w:r>
      <w:r w:rsidR="00A37E8D">
        <w:t>&lt; 500</w:t>
      </w:r>
      <w:r w:rsidR="00B90166" w:rsidRPr="00BF318C">
        <w:t xml:space="preserve"> of the </w:t>
      </w:r>
      <w:r w:rsidR="00A37E8D">
        <w:t>&lt; 500</w:t>
      </w:r>
      <w:r w:rsidR="00B90166" w:rsidRPr="00BF318C">
        <w:t xml:space="preserve"> grandfathered patients will be prevalent </w:t>
      </w:r>
      <w:r w:rsidR="00E94BB0" w:rsidRPr="00BF318C">
        <w:t>patients</w:t>
      </w:r>
      <w:r w:rsidR="00961511" w:rsidRPr="00BF318C">
        <w:t xml:space="preserve"> </w:t>
      </w:r>
      <w:r w:rsidR="000A1640" w:rsidRPr="00BF318C">
        <w:t>though no justification was provided. P</w:t>
      </w:r>
      <w:r w:rsidR="00E94BB0" w:rsidRPr="00BF318C">
        <w:t xml:space="preserve">resumably, the remaining </w:t>
      </w:r>
      <w:r w:rsidR="00A37E8D">
        <w:t>&lt; 500</w:t>
      </w:r>
      <w:r w:rsidR="00E94BB0" w:rsidRPr="00BF318C">
        <w:t xml:space="preserve"> grandfathered patients would have been incident patients </w:t>
      </w:r>
      <w:r w:rsidR="00961511" w:rsidRPr="00BF318C">
        <w:t>diagnosed</w:t>
      </w:r>
      <w:r w:rsidR="00961511" w:rsidRPr="000A6914">
        <w:rPr>
          <w:iCs/>
        </w:rPr>
        <w:t xml:space="preserve"> </w:t>
      </w:r>
      <w:r w:rsidR="00E94BB0" w:rsidRPr="00BF318C">
        <w:t xml:space="preserve">between when the access program begins and the </w:t>
      </w:r>
      <w:r w:rsidR="00E23709" w:rsidRPr="00BF318C">
        <w:t xml:space="preserve">PBS listing of DOS for pMMR. However, </w:t>
      </w:r>
      <w:r w:rsidR="00961511" w:rsidRPr="00BF318C">
        <w:t xml:space="preserve">this timeframe was uncertain, and as </w:t>
      </w:r>
      <w:r w:rsidR="00E23709" w:rsidRPr="00BF318C">
        <w:t>the resubmission has not provided any basis for their estimation of grandfathered patients</w:t>
      </w:r>
      <w:r w:rsidR="00961511" w:rsidRPr="00BF318C">
        <w:t>,</w:t>
      </w:r>
      <w:r w:rsidR="00E23709" w:rsidRPr="00BF318C">
        <w:t xml:space="preserve"> this </w:t>
      </w:r>
      <w:r w:rsidR="00961511" w:rsidRPr="00BF318C">
        <w:t xml:space="preserve">number </w:t>
      </w:r>
      <w:r w:rsidR="00E23709" w:rsidRPr="00BF318C">
        <w:t xml:space="preserve">should be considered uncertain. </w:t>
      </w:r>
    </w:p>
    <w:p w14:paraId="0AA15E02" w14:textId="55245B39" w:rsidR="00B76F12" w:rsidRPr="00BF318C" w:rsidRDefault="00B76F12" w:rsidP="00B76F12">
      <w:pPr>
        <w:pStyle w:val="3-BodyText"/>
      </w:pPr>
      <w:r w:rsidRPr="00BF318C">
        <w:t xml:space="preserve">The resubmission’s estimated number of 1L A/R EC patients treated with DOS were reasonably aligned with the November 2023 resubmission’s PSCR revised base case financial estimates. For example, using the November 2023’s estimates of </w:t>
      </w:r>
      <w:r w:rsidR="00A37E8D">
        <w:t xml:space="preserve">&lt; 500 </w:t>
      </w:r>
      <w:r w:rsidRPr="00BF318C">
        <w:t>dMMR patients treated with DOS in Year 3, or 2026, (corresponding to Year 2 in the current resubmission due to difference in time of resubmission, and not including any prevalent patients), and the prevalence of 27% dMMR and 73% pMMR, the November</w:t>
      </w:r>
      <w:r w:rsidR="00A37E8D">
        <w:t> </w:t>
      </w:r>
      <w:r w:rsidRPr="00BF318C">
        <w:t xml:space="preserve">2023 submission would have estimated </w:t>
      </w:r>
      <w:r w:rsidR="00782F4C" w:rsidRPr="00782F4C">
        <w:t>500 to &lt; 5,000</w:t>
      </w:r>
      <w:r w:rsidRPr="00BF318C">
        <w:t xml:space="preserve"> (</w:t>
      </w:r>
      <w:r w:rsidR="00A37E8D">
        <w:t>&lt; 500</w:t>
      </w:r>
      <w:r w:rsidRPr="00BF318C">
        <w:t xml:space="preserve"> ÷ 27% × 73%) pMMR patients treated with DOS 2026, which was similar to the </w:t>
      </w:r>
      <w:r w:rsidR="00782F4C" w:rsidRPr="00782F4C">
        <w:t>500 to &lt; 5,000</w:t>
      </w:r>
      <w:r w:rsidRPr="00BF318C">
        <w:t xml:space="preserve"> patients estimated in the resubmission</w:t>
      </w:r>
      <w:r w:rsidR="00877F67" w:rsidRPr="00BF318C">
        <w:t>.</w:t>
      </w:r>
    </w:p>
    <w:p w14:paraId="48C90893" w14:textId="45719C34" w:rsidR="00B76F12" w:rsidRPr="00BF318C" w:rsidRDefault="00B76F12" w:rsidP="00606FBA">
      <w:pPr>
        <w:pStyle w:val="3-BodyText"/>
      </w:pPr>
      <w:r w:rsidRPr="00BF318C">
        <w:t xml:space="preserve">It was unclear however whether the November 2023 resubmission’s revised base case financial estimates assumed 90% 1L platinum chemotherapy use (i.e. 90% uptake of chemotherapy and 100% ECOG 0-1) or 72% (i.e. 90% uptake of chemotherapy and 80% ECOG 0-1). In the resubmission, the proportion of patients treated with 1L platinum-based chemotherapy (90%) may be overestimated as the PBAC considered that the proportion of patients with ECOG 0-1 (80%) and expected to receive 1L PBC (90%) of 72% (90%x80%) was reasonable (Table 20, dostarlimab PSD, November 2023 PBAC meeting). Consequently, the number of pMMR patients treated with DOS and the financial impact may be overestimated. </w:t>
      </w:r>
    </w:p>
    <w:p w14:paraId="5D0BC73B" w14:textId="1A8DF869" w:rsidR="00B76F12" w:rsidRPr="00BF318C" w:rsidRDefault="00B76F12" w:rsidP="00606FBA">
      <w:pPr>
        <w:pStyle w:val="3-BodyText"/>
      </w:pPr>
      <w:r w:rsidRPr="00BF318C">
        <w:t>In the resubmission’s financial estimates, there were uncertainties around the duration of DOS treatment assumed, as the mean 52.64 weeks of treatment assumed, which was 54.48 weeks before adjusting for RDI, may be underestimated compared to the mean duration of 57.15 weeks reported in RUBY IA2. The duration of treatment in Grandfathered patients (50% of non-grandfathered patients) should also be considered uncertain as it was not supported by any evidence.</w:t>
      </w:r>
    </w:p>
    <w:p w14:paraId="2238DEE9" w14:textId="3E6A228B" w:rsidR="00576972" w:rsidRPr="00D16F9D" w:rsidRDefault="00576972" w:rsidP="00606FBA">
      <w:pPr>
        <w:pStyle w:val="4-SubsectionHeading"/>
      </w:pPr>
      <w:bookmarkStart w:id="85" w:name="_Toc22897648"/>
      <w:bookmarkStart w:id="86" w:name="_Toc193384674"/>
      <w:r w:rsidRPr="00D16F9D">
        <w:t>Quality Use of Medicines</w:t>
      </w:r>
      <w:bookmarkEnd w:id="85"/>
      <w:bookmarkEnd w:id="86"/>
    </w:p>
    <w:p w14:paraId="38BD0AEF" w14:textId="6613221C" w:rsidR="00576972" w:rsidRPr="00BF318C" w:rsidRDefault="00ED3B13" w:rsidP="00606FBA">
      <w:pPr>
        <w:pStyle w:val="3-BodyText"/>
      </w:pPr>
      <w:r w:rsidRPr="00BF318C">
        <w:t xml:space="preserve">The resubmission stated that the Sponsor intends to implement medical education activities, including 1:1, small group meetings and large meetings, and a Patient Card (additional TGA risk minimisation measure) to promote safe and effective use of dostarlimab in clinical practice. The patient card is intended to inform patients about </w:t>
      </w:r>
      <w:r w:rsidRPr="00BF318C">
        <w:lastRenderedPageBreak/>
        <w:t xml:space="preserve">signs and </w:t>
      </w:r>
      <w:r w:rsidRPr="00D43FA0">
        <w:t xml:space="preserve">symptoms of the most common immune-related events with dostarlimab, and the main required actions to be taken if they experience any signs or symptoms of immune-related adverse reactions. </w:t>
      </w:r>
    </w:p>
    <w:p w14:paraId="6015A395" w14:textId="2EDB6A4E" w:rsidR="00576972" w:rsidRPr="00D16F9D" w:rsidRDefault="00576972" w:rsidP="00606FBA">
      <w:pPr>
        <w:pStyle w:val="4-SubsectionHeading"/>
      </w:pPr>
      <w:bookmarkStart w:id="87" w:name="_Toc22897649"/>
      <w:bookmarkStart w:id="88" w:name="_Toc193384675"/>
      <w:r w:rsidRPr="00D16F9D">
        <w:t>Financial Management – Risk Sharing Arrangements</w:t>
      </w:r>
      <w:bookmarkEnd w:id="87"/>
      <w:bookmarkEnd w:id="88"/>
    </w:p>
    <w:p w14:paraId="6F4E8CF0" w14:textId="15531F94" w:rsidR="00D31B57" w:rsidRDefault="00ED3B13" w:rsidP="0005581A">
      <w:pPr>
        <w:pStyle w:val="3-BodyText"/>
      </w:pPr>
      <w:r w:rsidRPr="00D16F9D">
        <w:t>The resubmission did not propose any risk sharing arrangement (RSA) but stated that the sponsor was willing to consider an RSA according to the base case financial estimates to facilitate the listing of DOS for 1L A/R pMMR EC</w:t>
      </w:r>
      <w:r>
        <w:t>.</w:t>
      </w:r>
      <w:bookmarkStart w:id="89" w:name="_Hlk103934877"/>
    </w:p>
    <w:bookmarkEnd w:id="89"/>
    <w:p w14:paraId="0667772A" w14:textId="1E61C670" w:rsidR="00EB28FF" w:rsidRDefault="00DB541E" w:rsidP="00EB28FF">
      <w:pPr>
        <w:ind w:firstLine="709"/>
        <w:rPr>
          <w:rFonts w:asciiTheme="minorHAnsi" w:hAnsiTheme="minorHAnsi"/>
          <w:i/>
        </w:rPr>
      </w:pPr>
      <w:r w:rsidRPr="00C33D30">
        <w:rPr>
          <w:rFonts w:asciiTheme="minorHAnsi" w:hAnsiTheme="minorHAnsi"/>
          <w:i/>
        </w:rPr>
        <w:t>For more detail on PBAC’s view, see section 7 PBAC outcome.</w:t>
      </w:r>
    </w:p>
    <w:p w14:paraId="29334D2A" w14:textId="77777777" w:rsidR="00EB28FF" w:rsidRPr="0090150D" w:rsidRDefault="00EB28FF" w:rsidP="00EB28FF">
      <w:pPr>
        <w:pStyle w:val="2-SectionHeading"/>
        <w:numPr>
          <w:ilvl w:val="0"/>
          <w:numId w:val="1"/>
        </w:numPr>
      </w:pPr>
      <w:bookmarkStart w:id="90" w:name="_Hlk76381249"/>
      <w:bookmarkStart w:id="91" w:name="_Hlk76377955"/>
      <w:r w:rsidRPr="0090150D">
        <w:t>PBAC Outcome</w:t>
      </w:r>
    </w:p>
    <w:p w14:paraId="67E87F26" w14:textId="214B7920" w:rsidR="00EA4BC8" w:rsidRDefault="00EA4BC8" w:rsidP="00EB28FF">
      <w:pPr>
        <w:widowControl w:val="0"/>
        <w:numPr>
          <w:ilvl w:val="1"/>
          <w:numId w:val="1"/>
        </w:numPr>
        <w:spacing w:after="120"/>
        <w:rPr>
          <w:rFonts w:asciiTheme="minorHAnsi" w:hAnsiTheme="minorHAnsi"/>
          <w:snapToGrid w:val="0"/>
          <w:lang w:val="en-GB"/>
        </w:rPr>
      </w:pPr>
      <w:r>
        <w:rPr>
          <w:rFonts w:asciiTheme="minorHAnsi" w:hAnsiTheme="minorHAnsi"/>
          <w:snapToGrid w:val="0"/>
          <w:lang w:val="en-GB"/>
        </w:rPr>
        <w:t>The PBAC did not recommend the listing of dostarlimab</w:t>
      </w:r>
      <w:r w:rsidR="004A3954">
        <w:rPr>
          <w:rFonts w:asciiTheme="minorHAnsi" w:hAnsiTheme="minorHAnsi"/>
          <w:snapToGrid w:val="0"/>
          <w:lang w:val="en-GB"/>
        </w:rPr>
        <w:t xml:space="preserve"> (DOS)</w:t>
      </w:r>
      <w:r>
        <w:rPr>
          <w:rFonts w:asciiTheme="minorHAnsi" w:hAnsiTheme="minorHAnsi"/>
          <w:snapToGrid w:val="0"/>
          <w:lang w:val="en-GB"/>
        </w:rPr>
        <w:t xml:space="preserve"> </w:t>
      </w:r>
      <w:r w:rsidR="00DC5797" w:rsidRPr="00D16F9D">
        <w:t xml:space="preserve">in combination with </w:t>
      </w:r>
      <w:r w:rsidR="00DC5797" w:rsidRPr="00344058">
        <w:t>carboplatin and paclitaxel</w:t>
      </w:r>
      <w:r w:rsidR="00DC5797" w:rsidRPr="00344058" w:rsidDel="00344058">
        <w:t xml:space="preserve"> </w:t>
      </w:r>
      <w:r w:rsidR="004A3954">
        <w:t xml:space="preserve">(CP) </w:t>
      </w:r>
      <w:r w:rsidR="00DC5797" w:rsidRPr="00D16F9D">
        <w:t>for the treatment of primary advanced or first recurrent (A/R) mismatch repair proficient (pMMR) endometrial cancer (EC).</w:t>
      </w:r>
      <w:r w:rsidR="00DC5797">
        <w:t xml:space="preserve"> </w:t>
      </w:r>
      <w:r w:rsidR="007B452C" w:rsidRPr="000A33D2">
        <w:rPr>
          <w:rFonts w:asciiTheme="minorHAnsi" w:hAnsiTheme="minorHAnsi"/>
          <w:snapToGrid w:val="0"/>
        </w:rPr>
        <w:t xml:space="preserve">The PBAC </w:t>
      </w:r>
      <w:r w:rsidR="007B452C">
        <w:rPr>
          <w:rFonts w:asciiTheme="minorHAnsi" w:hAnsiTheme="minorHAnsi"/>
          <w:snapToGrid w:val="0"/>
        </w:rPr>
        <w:t>recalled</w:t>
      </w:r>
      <w:r w:rsidR="007B452C" w:rsidRPr="000A33D2">
        <w:rPr>
          <w:rFonts w:asciiTheme="minorHAnsi" w:hAnsiTheme="minorHAnsi"/>
          <w:snapToGrid w:val="0"/>
        </w:rPr>
        <w:t xml:space="preserve"> </w:t>
      </w:r>
      <w:r w:rsidR="00092C4F">
        <w:rPr>
          <w:rFonts w:asciiTheme="minorHAnsi" w:hAnsiTheme="minorHAnsi"/>
          <w:snapToGrid w:val="0"/>
        </w:rPr>
        <w:t>it had previously</w:t>
      </w:r>
      <w:r w:rsidR="009D5236">
        <w:rPr>
          <w:rFonts w:asciiTheme="minorHAnsi" w:hAnsiTheme="minorHAnsi"/>
          <w:snapToGrid w:val="0"/>
        </w:rPr>
        <w:t xml:space="preserve"> considered there was a</w:t>
      </w:r>
      <w:r w:rsidR="007B452C" w:rsidRPr="000A33D2">
        <w:rPr>
          <w:rFonts w:asciiTheme="minorHAnsi" w:hAnsiTheme="minorHAnsi"/>
          <w:snapToGrid w:val="0"/>
        </w:rPr>
        <w:t xml:space="preserve"> high clinical need for 1L treatments for endometrial cancer but that the clinical benefit in the pMMR population was unclear, noting that it was possible that these patients may benefit more from 2L PEM+LEN</w:t>
      </w:r>
      <w:r w:rsidR="00F334C5">
        <w:rPr>
          <w:rFonts w:asciiTheme="minorHAnsi" w:hAnsiTheme="minorHAnsi"/>
          <w:snapToGrid w:val="0"/>
        </w:rPr>
        <w:t xml:space="preserve"> (</w:t>
      </w:r>
      <w:r w:rsidR="001E0555" w:rsidRPr="000A33D2">
        <w:t>pembrolizumab</w:t>
      </w:r>
      <w:r w:rsidR="00FF3B2B">
        <w:t xml:space="preserve"> + </w:t>
      </w:r>
      <w:r w:rsidR="001F6928">
        <w:t>lenvatinib)</w:t>
      </w:r>
      <w:r w:rsidR="00132C31">
        <w:rPr>
          <w:rFonts w:asciiTheme="minorHAnsi" w:hAnsiTheme="minorHAnsi"/>
          <w:snapToGrid w:val="0"/>
        </w:rPr>
        <w:t xml:space="preserve"> (</w:t>
      </w:r>
      <w:r w:rsidR="00132C31" w:rsidRPr="00D16F9D">
        <w:t xml:space="preserve">dostarlimab </w:t>
      </w:r>
      <w:r w:rsidR="00132C31">
        <w:t>PSD</w:t>
      </w:r>
      <w:r w:rsidR="00132C31" w:rsidRPr="00D16F9D">
        <w:t>, November 2023</w:t>
      </w:r>
      <w:r w:rsidR="00132C31">
        <w:t xml:space="preserve"> PBAC meeting</w:t>
      </w:r>
      <w:r w:rsidR="00D5312D">
        <w:t>, paragraph 7.17</w:t>
      </w:r>
      <w:r w:rsidR="00132C31">
        <w:t>)</w:t>
      </w:r>
      <w:r w:rsidR="007B452C">
        <w:rPr>
          <w:rFonts w:asciiTheme="minorHAnsi" w:hAnsiTheme="minorHAnsi"/>
          <w:snapToGrid w:val="0"/>
        </w:rPr>
        <w:t xml:space="preserve">. </w:t>
      </w:r>
      <w:r w:rsidR="00D77160">
        <w:rPr>
          <w:rFonts w:asciiTheme="minorHAnsi" w:hAnsiTheme="minorHAnsi"/>
          <w:snapToGrid w:val="0"/>
        </w:rPr>
        <w:t>Based on the updated</w:t>
      </w:r>
      <w:r w:rsidR="00E62C5C">
        <w:rPr>
          <w:rFonts w:asciiTheme="minorHAnsi" w:hAnsiTheme="minorHAnsi"/>
          <w:snapToGrid w:val="0"/>
        </w:rPr>
        <w:t xml:space="preserve"> evidence presented in the resubmission</w:t>
      </w:r>
      <w:r w:rsidR="00623721">
        <w:rPr>
          <w:rFonts w:asciiTheme="minorHAnsi" w:hAnsiTheme="minorHAnsi"/>
          <w:snapToGrid w:val="0"/>
        </w:rPr>
        <w:t xml:space="preserve">, </w:t>
      </w:r>
      <w:r w:rsidR="00623721">
        <w:t>t</w:t>
      </w:r>
      <w:r w:rsidR="00DC5797">
        <w:t>he PBAC considered</w:t>
      </w:r>
      <w:r w:rsidR="00756094">
        <w:t xml:space="preserve"> </w:t>
      </w:r>
      <w:r w:rsidR="009E5182">
        <w:t xml:space="preserve">the </w:t>
      </w:r>
      <w:r w:rsidR="00CB1009">
        <w:t xml:space="preserve">evidence </w:t>
      </w:r>
      <w:r w:rsidR="008423F9">
        <w:t>did not establish a clear clinical benefit</w:t>
      </w:r>
      <w:r w:rsidR="00D338EE">
        <w:t xml:space="preserve"> in pMMR</w:t>
      </w:r>
      <w:r w:rsidR="00623721">
        <w:t>,</w:t>
      </w:r>
      <w:r w:rsidR="001E497A">
        <w:t xml:space="preserve"> with</w:t>
      </w:r>
      <w:r w:rsidR="006C4920">
        <w:t xml:space="preserve"> </w:t>
      </w:r>
      <w:r w:rsidR="00721CFE">
        <w:t xml:space="preserve">the </w:t>
      </w:r>
      <w:r w:rsidR="006C4920">
        <w:t xml:space="preserve">more mature </w:t>
      </w:r>
      <w:r w:rsidR="00840BB0">
        <w:t>overall survival (OS)</w:t>
      </w:r>
      <w:r w:rsidR="00B92B33">
        <w:t xml:space="preserve"> </w:t>
      </w:r>
      <w:r w:rsidR="006C4920">
        <w:t xml:space="preserve">data </w:t>
      </w:r>
      <w:r w:rsidR="001300FB">
        <w:t xml:space="preserve">not </w:t>
      </w:r>
      <w:r w:rsidR="00FA1B3B">
        <w:t xml:space="preserve">showing a </w:t>
      </w:r>
      <w:r w:rsidR="001300FB">
        <w:t xml:space="preserve">significant </w:t>
      </w:r>
      <w:r w:rsidR="00CE58D4">
        <w:t>improve</w:t>
      </w:r>
      <w:r w:rsidR="00FA1B3B">
        <w:t>ment</w:t>
      </w:r>
      <w:r w:rsidR="007077C1">
        <w:t xml:space="preserve"> in the pMMR subgroup of the key trial</w:t>
      </w:r>
      <w:r w:rsidR="001C609A">
        <w:t xml:space="preserve"> and overall safety was inferior to current therapy</w:t>
      </w:r>
      <w:r w:rsidR="00FF03B3">
        <w:t>.</w:t>
      </w:r>
    </w:p>
    <w:p w14:paraId="0A82087D" w14:textId="42761051" w:rsidR="002E74BE" w:rsidRPr="002E74BE" w:rsidRDefault="0022529A" w:rsidP="00EB28FF">
      <w:pPr>
        <w:widowControl w:val="0"/>
        <w:numPr>
          <w:ilvl w:val="1"/>
          <w:numId w:val="1"/>
        </w:numPr>
        <w:spacing w:after="120"/>
        <w:rPr>
          <w:rFonts w:asciiTheme="minorHAnsi" w:hAnsiTheme="minorHAnsi"/>
          <w:snapToGrid w:val="0"/>
          <w:lang w:val="en-GB"/>
        </w:rPr>
      </w:pPr>
      <w:r>
        <w:rPr>
          <w:rFonts w:asciiTheme="minorHAnsi" w:hAnsiTheme="minorHAnsi"/>
          <w:snapToGrid w:val="0"/>
        </w:rPr>
        <w:t>T</w:t>
      </w:r>
      <w:r w:rsidR="000423A1">
        <w:rPr>
          <w:rFonts w:asciiTheme="minorHAnsi" w:hAnsiTheme="minorHAnsi"/>
          <w:snapToGrid w:val="0"/>
        </w:rPr>
        <w:t xml:space="preserve">he PBAC noted there </w:t>
      </w:r>
      <w:r w:rsidR="00623721">
        <w:rPr>
          <w:rFonts w:asciiTheme="minorHAnsi" w:hAnsiTheme="minorHAnsi"/>
          <w:snapToGrid w:val="0"/>
        </w:rPr>
        <w:t xml:space="preserve">was support </w:t>
      </w:r>
      <w:r w:rsidR="00476479">
        <w:rPr>
          <w:rFonts w:asciiTheme="minorHAnsi" w:hAnsiTheme="minorHAnsi"/>
          <w:snapToGrid w:val="0"/>
        </w:rPr>
        <w:t xml:space="preserve">from clinicians and consumer groups </w:t>
      </w:r>
      <w:r w:rsidR="00623721">
        <w:rPr>
          <w:rFonts w:asciiTheme="minorHAnsi" w:hAnsiTheme="minorHAnsi"/>
          <w:snapToGrid w:val="0"/>
        </w:rPr>
        <w:t>fo</w:t>
      </w:r>
      <w:r w:rsidR="00476479">
        <w:rPr>
          <w:rFonts w:asciiTheme="minorHAnsi" w:hAnsiTheme="minorHAnsi"/>
          <w:snapToGrid w:val="0"/>
        </w:rPr>
        <w:t>r dostarlimab to be used in the pMMR</w:t>
      </w:r>
      <w:r w:rsidR="000423A1">
        <w:rPr>
          <w:rFonts w:asciiTheme="minorHAnsi" w:hAnsiTheme="minorHAnsi"/>
          <w:snapToGrid w:val="0"/>
        </w:rPr>
        <w:t xml:space="preserve"> </w:t>
      </w:r>
      <w:r w:rsidR="00476479">
        <w:rPr>
          <w:rFonts w:asciiTheme="minorHAnsi" w:hAnsiTheme="minorHAnsi"/>
          <w:snapToGrid w:val="0"/>
        </w:rPr>
        <w:t xml:space="preserve">population, with MOGA </w:t>
      </w:r>
      <w:r w:rsidR="006F0097">
        <w:rPr>
          <w:rFonts w:asciiTheme="minorHAnsi" w:hAnsiTheme="minorHAnsi"/>
          <w:snapToGrid w:val="0"/>
        </w:rPr>
        <w:t xml:space="preserve">providing strong support for its </w:t>
      </w:r>
      <w:r w:rsidR="001E4242">
        <w:rPr>
          <w:rFonts w:asciiTheme="minorHAnsi" w:hAnsiTheme="minorHAnsi"/>
          <w:snapToGrid w:val="0"/>
        </w:rPr>
        <w:t xml:space="preserve">PBS </w:t>
      </w:r>
      <w:r w:rsidR="006F0097">
        <w:rPr>
          <w:rFonts w:asciiTheme="minorHAnsi" w:hAnsiTheme="minorHAnsi"/>
          <w:snapToGrid w:val="0"/>
        </w:rPr>
        <w:t>listing</w:t>
      </w:r>
      <w:r w:rsidR="001E4242">
        <w:rPr>
          <w:rFonts w:asciiTheme="minorHAnsi" w:hAnsiTheme="minorHAnsi"/>
          <w:snapToGrid w:val="0"/>
        </w:rPr>
        <w:t>, considering it</w:t>
      </w:r>
      <w:r w:rsidR="006F0097">
        <w:rPr>
          <w:rFonts w:asciiTheme="minorHAnsi" w:hAnsiTheme="minorHAnsi"/>
          <w:snapToGrid w:val="0"/>
        </w:rPr>
        <w:t xml:space="preserve"> high priority</w:t>
      </w:r>
      <w:r w:rsidR="00935CFB">
        <w:rPr>
          <w:rFonts w:asciiTheme="minorHAnsi" w:hAnsiTheme="minorHAnsi"/>
          <w:snapToGrid w:val="0"/>
        </w:rPr>
        <w:t xml:space="preserve">. </w:t>
      </w:r>
      <w:r w:rsidR="00C7122A">
        <w:rPr>
          <w:rFonts w:asciiTheme="minorHAnsi" w:hAnsiTheme="minorHAnsi"/>
          <w:snapToGrid w:val="0"/>
        </w:rPr>
        <w:t xml:space="preserve">The PBAC </w:t>
      </w:r>
      <w:r w:rsidR="00303E2E">
        <w:rPr>
          <w:rFonts w:asciiTheme="minorHAnsi" w:hAnsiTheme="minorHAnsi"/>
          <w:snapToGrid w:val="0"/>
        </w:rPr>
        <w:t>not</w:t>
      </w:r>
      <w:r w:rsidR="009308DA">
        <w:rPr>
          <w:rFonts w:asciiTheme="minorHAnsi" w:hAnsiTheme="minorHAnsi"/>
          <w:snapToGrid w:val="0"/>
        </w:rPr>
        <w:t xml:space="preserve">ed the TGA </w:t>
      </w:r>
      <w:r w:rsidR="00303E2E">
        <w:rPr>
          <w:rFonts w:asciiTheme="minorHAnsi" w:hAnsiTheme="minorHAnsi"/>
          <w:snapToGrid w:val="0"/>
        </w:rPr>
        <w:t xml:space="preserve">Delegate had </w:t>
      </w:r>
      <w:r w:rsidR="004F3815" w:rsidRPr="000A6914">
        <w:rPr>
          <w:iCs/>
        </w:rPr>
        <w:t xml:space="preserve">concluded there was sufficient evidence to establish efficacy for dostarlimab plus carboplatin-paclitaxel followed by dostarlimab in the treatment of adult patients with primary advanced or recurrent </w:t>
      </w:r>
      <w:r w:rsidR="00303E2E">
        <w:rPr>
          <w:iCs/>
        </w:rPr>
        <w:t>pMMR</w:t>
      </w:r>
      <w:r w:rsidR="004F3815" w:rsidRPr="000A6914">
        <w:rPr>
          <w:iCs/>
        </w:rPr>
        <w:t xml:space="preserve"> EC</w:t>
      </w:r>
      <w:r w:rsidR="00303E2E">
        <w:rPr>
          <w:iCs/>
        </w:rPr>
        <w:t xml:space="preserve">. </w:t>
      </w:r>
      <w:r w:rsidR="000A607A">
        <w:rPr>
          <w:rFonts w:asciiTheme="minorHAnsi" w:hAnsiTheme="minorHAnsi"/>
          <w:snapToGrid w:val="0"/>
        </w:rPr>
        <w:t>W</w:t>
      </w:r>
      <w:r w:rsidR="00C56F55">
        <w:rPr>
          <w:rFonts w:asciiTheme="minorHAnsi" w:hAnsiTheme="minorHAnsi"/>
          <w:snapToGrid w:val="0"/>
        </w:rPr>
        <w:t xml:space="preserve">hilst </w:t>
      </w:r>
      <w:r w:rsidR="00303E2E">
        <w:rPr>
          <w:rFonts w:asciiTheme="minorHAnsi" w:hAnsiTheme="minorHAnsi"/>
          <w:snapToGrid w:val="0"/>
        </w:rPr>
        <w:t>the PBAC</w:t>
      </w:r>
      <w:r w:rsidR="00C56F55">
        <w:rPr>
          <w:rFonts w:asciiTheme="minorHAnsi" w:hAnsiTheme="minorHAnsi"/>
          <w:snapToGrid w:val="0"/>
        </w:rPr>
        <w:t xml:space="preserve"> </w:t>
      </w:r>
      <w:r w:rsidR="00C7122A">
        <w:rPr>
          <w:rFonts w:asciiTheme="minorHAnsi" w:hAnsiTheme="minorHAnsi"/>
          <w:snapToGrid w:val="0"/>
        </w:rPr>
        <w:t xml:space="preserve">acknowledged there may be </w:t>
      </w:r>
      <w:r w:rsidR="0036472C">
        <w:rPr>
          <w:rFonts w:asciiTheme="minorHAnsi" w:hAnsiTheme="minorHAnsi"/>
          <w:snapToGrid w:val="0"/>
        </w:rPr>
        <w:t>efficacy</w:t>
      </w:r>
      <w:r w:rsidR="00C7122A">
        <w:rPr>
          <w:rFonts w:asciiTheme="minorHAnsi" w:hAnsiTheme="minorHAnsi"/>
          <w:snapToGrid w:val="0"/>
        </w:rPr>
        <w:t xml:space="preserve"> in a small subset of the pMMR population, </w:t>
      </w:r>
      <w:r w:rsidR="00C56F55">
        <w:rPr>
          <w:rFonts w:asciiTheme="minorHAnsi" w:hAnsiTheme="minorHAnsi"/>
          <w:snapToGrid w:val="0"/>
        </w:rPr>
        <w:t>it was unclear which patients this may be</w:t>
      </w:r>
      <w:r w:rsidR="006B03B6">
        <w:rPr>
          <w:rFonts w:asciiTheme="minorHAnsi" w:hAnsiTheme="minorHAnsi"/>
          <w:snapToGrid w:val="0"/>
        </w:rPr>
        <w:t>.</w:t>
      </w:r>
      <w:r w:rsidR="008171F9">
        <w:rPr>
          <w:rFonts w:asciiTheme="minorHAnsi" w:hAnsiTheme="minorHAnsi"/>
          <w:snapToGrid w:val="0"/>
        </w:rPr>
        <w:t xml:space="preserve"> </w:t>
      </w:r>
      <w:r w:rsidR="006B03B6">
        <w:rPr>
          <w:rFonts w:asciiTheme="minorHAnsi" w:hAnsiTheme="minorHAnsi"/>
          <w:snapToGrid w:val="0"/>
        </w:rPr>
        <w:t>I</w:t>
      </w:r>
      <w:r w:rsidR="008171F9">
        <w:rPr>
          <w:rFonts w:asciiTheme="minorHAnsi" w:hAnsiTheme="minorHAnsi"/>
          <w:snapToGrid w:val="0"/>
        </w:rPr>
        <w:t xml:space="preserve">t was noted </w:t>
      </w:r>
      <w:r w:rsidR="008171F9" w:rsidRPr="008171F9">
        <w:rPr>
          <w:rFonts w:asciiTheme="minorHAnsi" w:hAnsiTheme="minorHAnsi"/>
          <w:snapToGrid w:val="0"/>
        </w:rPr>
        <w:t xml:space="preserve">73% </w:t>
      </w:r>
      <w:r w:rsidR="008171F9">
        <w:rPr>
          <w:rFonts w:asciiTheme="minorHAnsi" w:hAnsiTheme="minorHAnsi"/>
          <w:snapToGrid w:val="0"/>
        </w:rPr>
        <w:t xml:space="preserve">of EC patients </w:t>
      </w:r>
      <w:r w:rsidR="008171F9" w:rsidRPr="008171F9">
        <w:rPr>
          <w:rFonts w:asciiTheme="minorHAnsi" w:hAnsiTheme="minorHAnsi"/>
          <w:snapToGrid w:val="0"/>
        </w:rPr>
        <w:t xml:space="preserve">have </w:t>
      </w:r>
      <w:r w:rsidR="008168CE" w:rsidRPr="008168CE">
        <w:rPr>
          <w:rFonts w:asciiTheme="minorHAnsi" w:hAnsiTheme="minorHAnsi"/>
          <w:snapToGrid w:val="0"/>
        </w:rPr>
        <w:t>pMMR and microsatellite stability (MSS)</w:t>
      </w:r>
      <w:r w:rsidR="008C079D">
        <w:rPr>
          <w:rFonts w:asciiTheme="minorHAnsi" w:hAnsiTheme="minorHAnsi"/>
          <w:snapToGrid w:val="0"/>
        </w:rPr>
        <w:t>,</w:t>
      </w:r>
      <w:r w:rsidR="008168CE" w:rsidRPr="008168CE">
        <w:rPr>
          <w:rFonts w:asciiTheme="minorHAnsi" w:hAnsiTheme="minorHAnsi"/>
          <w:snapToGrid w:val="0"/>
        </w:rPr>
        <w:t xml:space="preserve"> </w:t>
      </w:r>
      <w:r w:rsidR="00AF4865">
        <w:rPr>
          <w:rFonts w:asciiTheme="minorHAnsi" w:hAnsiTheme="minorHAnsi"/>
          <w:snapToGrid w:val="0"/>
        </w:rPr>
        <w:t xml:space="preserve">with </w:t>
      </w:r>
      <w:r w:rsidR="008171F9" w:rsidRPr="008171F9">
        <w:rPr>
          <w:rFonts w:asciiTheme="minorHAnsi" w:hAnsiTheme="minorHAnsi"/>
          <w:snapToGrid w:val="0"/>
        </w:rPr>
        <w:t>predict</w:t>
      </w:r>
      <w:r w:rsidR="00AF4865">
        <w:rPr>
          <w:rFonts w:asciiTheme="minorHAnsi" w:hAnsiTheme="minorHAnsi"/>
          <w:snapToGrid w:val="0"/>
        </w:rPr>
        <w:t>ed</w:t>
      </w:r>
      <w:r w:rsidR="008171F9" w:rsidRPr="008171F9">
        <w:rPr>
          <w:rFonts w:asciiTheme="minorHAnsi" w:hAnsiTheme="minorHAnsi"/>
          <w:snapToGrid w:val="0"/>
        </w:rPr>
        <w:t xml:space="preserve"> reduced responses to immunotherapy</w:t>
      </w:r>
      <w:r w:rsidR="008171F9">
        <w:rPr>
          <w:rFonts w:asciiTheme="minorHAnsi" w:hAnsiTheme="minorHAnsi"/>
          <w:snapToGrid w:val="0"/>
        </w:rPr>
        <w:t>. The PBAC considered</w:t>
      </w:r>
      <w:r w:rsidR="00935CFB">
        <w:rPr>
          <w:rFonts w:asciiTheme="minorHAnsi" w:hAnsiTheme="minorHAnsi"/>
          <w:snapToGrid w:val="0"/>
        </w:rPr>
        <w:t xml:space="preserve"> there </w:t>
      </w:r>
      <w:r w:rsidR="00303E2E">
        <w:rPr>
          <w:rFonts w:asciiTheme="minorHAnsi" w:hAnsiTheme="minorHAnsi"/>
          <w:snapToGrid w:val="0"/>
        </w:rPr>
        <w:t>was</w:t>
      </w:r>
      <w:r w:rsidR="00935CFB">
        <w:rPr>
          <w:rFonts w:asciiTheme="minorHAnsi" w:hAnsiTheme="minorHAnsi"/>
          <w:snapToGrid w:val="0"/>
        </w:rPr>
        <w:t xml:space="preserve"> a risk that</w:t>
      </w:r>
      <w:r w:rsidR="00393B79">
        <w:rPr>
          <w:rFonts w:asciiTheme="minorHAnsi" w:hAnsiTheme="minorHAnsi"/>
          <w:snapToGrid w:val="0"/>
        </w:rPr>
        <w:t xml:space="preserve">, if PBS </w:t>
      </w:r>
      <w:r w:rsidR="00DF44B4">
        <w:rPr>
          <w:rFonts w:asciiTheme="minorHAnsi" w:hAnsiTheme="minorHAnsi"/>
          <w:snapToGrid w:val="0"/>
        </w:rPr>
        <w:t>listed</w:t>
      </w:r>
      <w:r w:rsidR="00393B79">
        <w:rPr>
          <w:rFonts w:asciiTheme="minorHAnsi" w:hAnsiTheme="minorHAnsi"/>
          <w:snapToGrid w:val="0"/>
        </w:rPr>
        <w:t>,</w:t>
      </w:r>
      <w:r w:rsidR="005C018B">
        <w:rPr>
          <w:rFonts w:asciiTheme="minorHAnsi" w:hAnsiTheme="minorHAnsi"/>
          <w:snapToGrid w:val="0"/>
        </w:rPr>
        <w:t xml:space="preserve"> </w:t>
      </w:r>
      <w:r w:rsidR="00303E2E">
        <w:rPr>
          <w:rFonts w:asciiTheme="minorHAnsi" w:hAnsiTheme="minorHAnsi"/>
          <w:snapToGrid w:val="0"/>
        </w:rPr>
        <w:t xml:space="preserve">many </w:t>
      </w:r>
      <w:r w:rsidR="005C018B">
        <w:rPr>
          <w:rFonts w:asciiTheme="minorHAnsi" w:hAnsiTheme="minorHAnsi"/>
          <w:snapToGrid w:val="0"/>
        </w:rPr>
        <w:t xml:space="preserve">patients </w:t>
      </w:r>
      <w:r w:rsidR="00AF4865">
        <w:rPr>
          <w:rFonts w:asciiTheme="minorHAnsi" w:hAnsiTheme="minorHAnsi"/>
          <w:snapToGrid w:val="0"/>
        </w:rPr>
        <w:t>with pMMR</w:t>
      </w:r>
      <w:r w:rsidR="00296395">
        <w:rPr>
          <w:rFonts w:asciiTheme="minorHAnsi" w:hAnsiTheme="minorHAnsi"/>
          <w:snapToGrid w:val="0"/>
        </w:rPr>
        <w:t>/MSS</w:t>
      </w:r>
      <w:r w:rsidR="00AF4865">
        <w:rPr>
          <w:rFonts w:asciiTheme="minorHAnsi" w:hAnsiTheme="minorHAnsi"/>
          <w:snapToGrid w:val="0"/>
        </w:rPr>
        <w:t xml:space="preserve"> EC </w:t>
      </w:r>
      <w:r w:rsidR="00F57973">
        <w:rPr>
          <w:rFonts w:asciiTheme="minorHAnsi" w:hAnsiTheme="minorHAnsi"/>
          <w:snapToGrid w:val="0"/>
        </w:rPr>
        <w:t xml:space="preserve">not benefiting from </w:t>
      </w:r>
      <w:r w:rsidR="005C018B">
        <w:rPr>
          <w:rFonts w:asciiTheme="minorHAnsi" w:hAnsiTheme="minorHAnsi"/>
          <w:snapToGrid w:val="0"/>
        </w:rPr>
        <w:t xml:space="preserve">first-line therapy with </w:t>
      </w:r>
      <w:r w:rsidR="00F57973">
        <w:rPr>
          <w:rFonts w:asciiTheme="minorHAnsi" w:hAnsiTheme="minorHAnsi"/>
          <w:snapToGrid w:val="0"/>
        </w:rPr>
        <w:t>DOS</w:t>
      </w:r>
      <w:r w:rsidR="00935CFB">
        <w:rPr>
          <w:rFonts w:asciiTheme="minorHAnsi" w:hAnsiTheme="minorHAnsi"/>
          <w:snapToGrid w:val="0"/>
        </w:rPr>
        <w:t xml:space="preserve"> would be </w:t>
      </w:r>
      <w:r w:rsidR="008168CE">
        <w:rPr>
          <w:rFonts w:asciiTheme="minorHAnsi" w:hAnsiTheme="minorHAnsi"/>
          <w:snapToGrid w:val="0"/>
        </w:rPr>
        <w:t>in</w:t>
      </w:r>
      <w:r w:rsidR="00935CFB">
        <w:rPr>
          <w:rFonts w:asciiTheme="minorHAnsi" w:hAnsiTheme="minorHAnsi"/>
          <w:snapToGrid w:val="0"/>
        </w:rPr>
        <w:t xml:space="preserve">eligible for </w:t>
      </w:r>
      <w:r w:rsidR="00F57973">
        <w:rPr>
          <w:rFonts w:asciiTheme="minorHAnsi" w:hAnsiTheme="minorHAnsi"/>
          <w:snapToGrid w:val="0"/>
        </w:rPr>
        <w:t>effective</w:t>
      </w:r>
      <w:r w:rsidR="00935CFB">
        <w:rPr>
          <w:rFonts w:asciiTheme="minorHAnsi" w:hAnsiTheme="minorHAnsi"/>
          <w:snapToGrid w:val="0"/>
        </w:rPr>
        <w:t xml:space="preserve"> second-line therapy</w:t>
      </w:r>
      <w:r w:rsidR="00F57973">
        <w:rPr>
          <w:rFonts w:asciiTheme="minorHAnsi" w:hAnsiTheme="minorHAnsi"/>
          <w:snapToGrid w:val="0"/>
        </w:rPr>
        <w:t xml:space="preserve"> with PEM+L</w:t>
      </w:r>
      <w:r w:rsidR="00F334C5">
        <w:rPr>
          <w:rFonts w:asciiTheme="minorHAnsi" w:hAnsiTheme="minorHAnsi"/>
          <w:snapToGrid w:val="0"/>
        </w:rPr>
        <w:t>E</w:t>
      </w:r>
      <w:r w:rsidR="00F57973">
        <w:rPr>
          <w:rFonts w:asciiTheme="minorHAnsi" w:hAnsiTheme="minorHAnsi"/>
          <w:snapToGrid w:val="0"/>
        </w:rPr>
        <w:t>N</w:t>
      </w:r>
      <w:r w:rsidR="002461F4">
        <w:rPr>
          <w:rFonts w:asciiTheme="minorHAnsi" w:hAnsiTheme="minorHAnsi"/>
          <w:snapToGrid w:val="0"/>
        </w:rPr>
        <w:t>.</w:t>
      </w:r>
    </w:p>
    <w:p w14:paraId="0D7F9ED8" w14:textId="26E85B4A" w:rsidR="002461F4" w:rsidRPr="002461F4" w:rsidRDefault="00603213" w:rsidP="00EB28FF">
      <w:pPr>
        <w:widowControl w:val="0"/>
        <w:numPr>
          <w:ilvl w:val="1"/>
          <w:numId w:val="1"/>
        </w:numPr>
        <w:spacing w:after="120"/>
        <w:rPr>
          <w:rFonts w:asciiTheme="minorHAnsi" w:hAnsiTheme="minorHAnsi"/>
          <w:snapToGrid w:val="0"/>
          <w:lang w:val="en-GB"/>
        </w:rPr>
      </w:pPr>
      <w:r>
        <w:rPr>
          <w:rFonts w:asciiTheme="minorHAnsi" w:hAnsiTheme="minorHAnsi"/>
          <w:snapToGrid w:val="0"/>
        </w:rPr>
        <w:t xml:space="preserve">The PBAC </w:t>
      </w:r>
      <w:r w:rsidR="00031C30">
        <w:rPr>
          <w:rFonts w:asciiTheme="minorHAnsi" w:hAnsiTheme="minorHAnsi"/>
          <w:snapToGrid w:val="0"/>
        </w:rPr>
        <w:t xml:space="preserve">recalled it had previously stated that </w:t>
      </w:r>
      <w:r w:rsidR="00031C30" w:rsidRPr="000A33D2">
        <w:t>carboplatin and paclitaxel</w:t>
      </w:r>
      <w:r w:rsidR="006B03B6">
        <w:t xml:space="preserve"> (CP)</w:t>
      </w:r>
      <w:r w:rsidR="00031C30" w:rsidRPr="000A33D2">
        <w:t xml:space="preserve"> was the appropriate comparator for the all-comers population, but 1L </w:t>
      </w:r>
      <w:r w:rsidR="006B03B6">
        <w:t>CP</w:t>
      </w:r>
      <w:r w:rsidR="00031C30" w:rsidRPr="000A33D2">
        <w:t xml:space="preserve"> followed by 2L PEM+LEN is also a relevant comparator for a proportion of the population</w:t>
      </w:r>
      <w:r w:rsidR="00031C30">
        <w:t xml:space="preserve"> (</w:t>
      </w:r>
      <w:r w:rsidR="00D5312D" w:rsidRPr="00D16F9D">
        <w:t xml:space="preserve">dostarlimab </w:t>
      </w:r>
      <w:r w:rsidR="00D5312D">
        <w:t>PSD</w:t>
      </w:r>
      <w:r w:rsidR="00D5312D" w:rsidRPr="00D16F9D">
        <w:t>, November 2023</w:t>
      </w:r>
      <w:r w:rsidR="00D5312D">
        <w:t xml:space="preserve"> PBAC meeting, paragraph 7.1</w:t>
      </w:r>
      <w:r w:rsidR="00E44251">
        <w:t>9)</w:t>
      </w:r>
      <w:r w:rsidR="00031C30" w:rsidRPr="000A33D2">
        <w:t>.</w:t>
      </w:r>
      <w:r w:rsidR="00907E0A">
        <w:rPr>
          <w:rFonts w:asciiTheme="minorHAnsi" w:hAnsiTheme="minorHAnsi"/>
          <w:snapToGrid w:val="0"/>
        </w:rPr>
        <w:t xml:space="preserve"> </w:t>
      </w:r>
      <w:r w:rsidR="005763B4">
        <w:rPr>
          <w:rFonts w:asciiTheme="minorHAnsi" w:hAnsiTheme="minorHAnsi"/>
          <w:snapToGrid w:val="0"/>
        </w:rPr>
        <w:t xml:space="preserve">The PBAC noted the resubmission </w:t>
      </w:r>
      <w:r w:rsidR="00DF44B4">
        <w:rPr>
          <w:rFonts w:asciiTheme="minorHAnsi" w:hAnsiTheme="minorHAnsi"/>
          <w:snapToGrid w:val="0"/>
        </w:rPr>
        <w:t xml:space="preserve">stated </w:t>
      </w:r>
      <w:r w:rsidR="005763B4" w:rsidRPr="00BF318C">
        <w:t>that 1L CP followed by 2L PEM+LEN would be the comparator in approximately half of the population</w:t>
      </w:r>
      <w:r w:rsidR="00A83EA1">
        <w:t xml:space="preserve">. The PBAC considered it remained unclear if </w:t>
      </w:r>
      <w:r w:rsidR="00A83EA1">
        <w:lastRenderedPageBreak/>
        <w:t xml:space="preserve">the </w:t>
      </w:r>
      <w:r w:rsidR="00923D80">
        <w:t xml:space="preserve">comparator arm in the RUBY trial was representative of this half of the population as </w:t>
      </w:r>
      <w:r w:rsidR="00A83EA1" w:rsidRPr="00BF318C">
        <w:t xml:space="preserve">the characteristics of patients who received subsequent immunotherapy and the duration of subsequent treatment in </w:t>
      </w:r>
      <w:r w:rsidR="00A83EA1">
        <w:t xml:space="preserve">the </w:t>
      </w:r>
      <w:r w:rsidR="00A83EA1" w:rsidRPr="00BF318C">
        <w:t xml:space="preserve">RUBY </w:t>
      </w:r>
      <w:r w:rsidR="00A83EA1">
        <w:t xml:space="preserve">trial </w:t>
      </w:r>
      <w:r w:rsidR="00A83EA1" w:rsidRPr="00BF318C">
        <w:t>was unknown</w:t>
      </w:r>
      <w:r w:rsidR="00A83EA1">
        <w:t>.</w:t>
      </w:r>
    </w:p>
    <w:p w14:paraId="08BA312E" w14:textId="1DAA4973" w:rsidR="00451EE6" w:rsidRPr="00451EE6" w:rsidRDefault="00451EE6" w:rsidP="00EB28FF">
      <w:pPr>
        <w:widowControl w:val="0"/>
        <w:numPr>
          <w:ilvl w:val="1"/>
          <w:numId w:val="1"/>
        </w:numPr>
        <w:spacing w:after="120"/>
        <w:rPr>
          <w:rFonts w:asciiTheme="minorHAnsi" w:hAnsiTheme="minorHAnsi"/>
          <w:snapToGrid w:val="0"/>
          <w:lang w:val="en-GB"/>
        </w:rPr>
      </w:pPr>
      <w:r>
        <w:rPr>
          <w:rFonts w:asciiTheme="minorHAnsi" w:hAnsiTheme="minorHAnsi"/>
          <w:snapToGrid w:val="0"/>
          <w:lang w:val="en-GB"/>
        </w:rPr>
        <w:t>The PBAC noted the resubmission included</w:t>
      </w:r>
      <w:r w:rsidR="005360F1">
        <w:rPr>
          <w:rFonts w:asciiTheme="minorHAnsi" w:hAnsiTheme="minorHAnsi"/>
          <w:snapToGrid w:val="0"/>
          <w:lang w:val="en-GB"/>
        </w:rPr>
        <w:t xml:space="preserve"> a new data cut </w:t>
      </w:r>
      <w:r w:rsidR="00B97A80">
        <w:rPr>
          <w:rFonts w:asciiTheme="minorHAnsi" w:hAnsiTheme="minorHAnsi"/>
          <w:snapToGrid w:val="0"/>
          <w:lang w:val="en-GB"/>
        </w:rPr>
        <w:t>(</w:t>
      </w:r>
      <w:r w:rsidR="00C64C06">
        <w:rPr>
          <w:rFonts w:asciiTheme="minorHAnsi" w:hAnsiTheme="minorHAnsi"/>
          <w:snapToGrid w:val="0"/>
          <w:lang w:val="en-GB"/>
        </w:rPr>
        <w:t xml:space="preserve">the </w:t>
      </w:r>
      <w:r w:rsidR="00C64C06" w:rsidRPr="00D16F9D">
        <w:t>second interim analysis (IA2)</w:t>
      </w:r>
      <w:r w:rsidR="00B97A80">
        <w:t>)</w:t>
      </w:r>
      <w:r w:rsidR="00E86067">
        <w:rPr>
          <w:rFonts w:asciiTheme="minorHAnsi" w:hAnsiTheme="minorHAnsi"/>
          <w:snapToGrid w:val="0"/>
          <w:lang w:val="en-GB"/>
        </w:rPr>
        <w:t xml:space="preserve">, </w:t>
      </w:r>
      <w:r w:rsidR="005360F1">
        <w:rPr>
          <w:rFonts w:asciiTheme="minorHAnsi" w:hAnsiTheme="minorHAnsi"/>
          <w:snapToGrid w:val="0"/>
          <w:lang w:val="en-GB"/>
        </w:rPr>
        <w:t xml:space="preserve">from the RUBY trial, </w:t>
      </w:r>
      <w:r w:rsidR="00971EA8">
        <w:rPr>
          <w:rFonts w:asciiTheme="minorHAnsi" w:hAnsiTheme="minorHAnsi"/>
          <w:snapToGrid w:val="0"/>
          <w:lang w:val="en-GB"/>
        </w:rPr>
        <w:t xml:space="preserve">a </w:t>
      </w:r>
      <w:r w:rsidR="00971EA8" w:rsidRPr="00BF318C">
        <w:t xml:space="preserve">head-to-head trial comparing DOS+CP to </w:t>
      </w:r>
      <w:proofErr w:type="spellStart"/>
      <w:r w:rsidR="00971EA8" w:rsidRPr="00BF318C">
        <w:t>placebo+CP</w:t>
      </w:r>
      <w:proofErr w:type="spellEnd"/>
      <w:r w:rsidR="00971EA8" w:rsidRPr="00BF318C">
        <w:t xml:space="preserve"> (n=494)</w:t>
      </w:r>
      <w:r w:rsidR="000C7A90">
        <w:t xml:space="preserve">. </w:t>
      </w:r>
      <w:r w:rsidR="002B54C5">
        <w:rPr>
          <w:rFonts w:asciiTheme="minorHAnsi" w:hAnsiTheme="minorHAnsi"/>
          <w:snapToGrid w:val="0"/>
          <w:lang w:val="en-GB"/>
        </w:rPr>
        <w:t xml:space="preserve">The IA2 data </w:t>
      </w:r>
      <w:r w:rsidR="002B54C5" w:rsidRPr="00BF318C">
        <w:t xml:space="preserve">reported updated results for OS, time to disease progression on first subsequent anticancer therapy following study treatment or death (PFS2) and safety outcomes. No new PFS results (i.e. </w:t>
      </w:r>
      <w:r w:rsidR="002B54C5" w:rsidRPr="000A6914">
        <w:rPr>
          <w:iCs/>
        </w:rPr>
        <w:t>the dual primary</w:t>
      </w:r>
      <w:r w:rsidR="002B54C5" w:rsidRPr="00BF318C">
        <w:t xml:space="preserve"> </w:t>
      </w:r>
      <w:r w:rsidR="002B54C5" w:rsidRPr="000A6914">
        <w:rPr>
          <w:iCs/>
        </w:rPr>
        <w:t>endpoint</w:t>
      </w:r>
      <w:r w:rsidR="002B54C5" w:rsidRPr="00BF318C">
        <w:t xml:space="preserve">) were available in RUBY at IA2. </w:t>
      </w:r>
      <w:r w:rsidR="00294C59">
        <w:rPr>
          <w:rFonts w:asciiTheme="minorHAnsi" w:hAnsiTheme="minorHAnsi"/>
          <w:snapToGrid w:val="0"/>
          <w:lang w:val="en-GB"/>
        </w:rPr>
        <w:t xml:space="preserve">The </w:t>
      </w:r>
      <w:r w:rsidR="00643227" w:rsidRPr="00BF318C">
        <w:t>pMMR subgroup included a notable sample size (N=376), and substantial OS follow-up was available as of the IA2 data-cut (37.5 months; &gt;50% maturity)</w:t>
      </w:r>
      <w:r w:rsidR="003255E1">
        <w:t xml:space="preserve">, however </w:t>
      </w:r>
      <w:r w:rsidR="006A7DBE">
        <w:t xml:space="preserve">it was noted that </w:t>
      </w:r>
      <w:r w:rsidR="007A15A3">
        <w:t>outcomes</w:t>
      </w:r>
      <w:r w:rsidR="006A7DBE" w:rsidRPr="006A7DBE">
        <w:t xml:space="preserve"> in</w:t>
      </w:r>
      <w:r w:rsidR="006A7DBE">
        <w:t xml:space="preserve"> the</w:t>
      </w:r>
      <w:r w:rsidR="006A7DBE" w:rsidRPr="006A7DBE">
        <w:t xml:space="preserve"> pMMR subgroup </w:t>
      </w:r>
      <w:r w:rsidR="006A7DBE">
        <w:t xml:space="preserve">were </w:t>
      </w:r>
      <w:r w:rsidR="006A7DBE" w:rsidRPr="006A7DBE">
        <w:t>not included in statistical analysis plan</w:t>
      </w:r>
      <w:r w:rsidR="006A7DBE">
        <w:t xml:space="preserve"> </w:t>
      </w:r>
      <w:r w:rsidR="00666D52">
        <w:t xml:space="preserve">for RUBY </w:t>
      </w:r>
      <w:r w:rsidR="006A7DBE">
        <w:t>and</w:t>
      </w:r>
      <w:r w:rsidR="006A7DBE" w:rsidRPr="006A7DBE">
        <w:t xml:space="preserve"> </w:t>
      </w:r>
      <w:r w:rsidR="003255E1">
        <w:t>the ri</w:t>
      </w:r>
      <w:r w:rsidR="00CA3217">
        <w:t>s</w:t>
      </w:r>
      <w:r w:rsidR="003255E1">
        <w:t>k of bias in the pMMR subgroup</w:t>
      </w:r>
      <w:r w:rsidR="00CA3217">
        <w:t xml:space="preserve"> was high (see paragraph </w:t>
      </w:r>
      <w:r w:rsidR="00CA3217">
        <w:fldChar w:fldCharType="begin"/>
      </w:r>
      <w:r w:rsidR="00CA3217">
        <w:instrText xml:space="preserve"> REF _Ref200096861 \r \h </w:instrText>
      </w:r>
      <w:r w:rsidR="00CA3217">
        <w:fldChar w:fldCharType="separate"/>
      </w:r>
      <w:r w:rsidR="006A3DD4">
        <w:t>6.11</w:t>
      </w:r>
      <w:r w:rsidR="00CA3217">
        <w:fldChar w:fldCharType="end"/>
      </w:r>
      <w:r w:rsidR="00CA3217">
        <w:t>)</w:t>
      </w:r>
      <w:r w:rsidR="00643227" w:rsidRPr="00BF318C">
        <w:t>.</w:t>
      </w:r>
      <w:r w:rsidR="006C65D6">
        <w:t xml:space="preserve"> </w:t>
      </w:r>
    </w:p>
    <w:p w14:paraId="7C0F9818" w14:textId="64AEBDBE" w:rsidR="004A3954" w:rsidRPr="00E53E23" w:rsidRDefault="0094149B" w:rsidP="00732D4B">
      <w:pPr>
        <w:pStyle w:val="3-BodyText"/>
        <w:widowControl w:val="0"/>
        <w:numPr>
          <w:ilvl w:val="1"/>
          <w:numId w:val="1"/>
        </w:numPr>
        <w:rPr>
          <w:snapToGrid w:val="0"/>
          <w:lang w:val="en-GB"/>
        </w:rPr>
      </w:pPr>
      <w:r w:rsidRPr="00E53E23">
        <w:rPr>
          <w:snapToGrid w:val="0"/>
          <w:lang w:val="en-GB"/>
        </w:rPr>
        <w:t xml:space="preserve">The PBAC noted </w:t>
      </w:r>
      <w:r w:rsidR="00BA2FE4" w:rsidRPr="00E53E23">
        <w:rPr>
          <w:snapToGrid w:val="0"/>
          <w:lang w:val="en-GB"/>
        </w:rPr>
        <w:t xml:space="preserve">IA2 data showed a significant OS benefit for </w:t>
      </w:r>
      <w:r w:rsidR="007F09A0" w:rsidRPr="00E53E23">
        <w:rPr>
          <w:snapToGrid w:val="0"/>
          <w:lang w:val="en-GB"/>
        </w:rPr>
        <w:t xml:space="preserve">the </w:t>
      </w:r>
      <w:r w:rsidR="00BA2FE4" w:rsidRPr="00E53E23">
        <w:rPr>
          <w:snapToGrid w:val="0"/>
          <w:lang w:val="en-GB"/>
        </w:rPr>
        <w:t>all</w:t>
      </w:r>
      <w:r w:rsidR="007F09A0" w:rsidRPr="00E53E23">
        <w:rPr>
          <w:snapToGrid w:val="0"/>
          <w:lang w:val="en-GB"/>
        </w:rPr>
        <w:t>-</w:t>
      </w:r>
      <w:r w:rsidR="00BA2FE4" w:rsidRPr="00E53E23">
        <w:rPr>
          <w:snapToGrid w:val="0"/>
          <w:lang w:val="en-GB"/>
        </w:rPr>
        <w:t>comers population (HR</w:t>
      </w:r>
      <w:r w:rsidR="00B06763" w:rsidRPr="00E53E23">
        <w:rPr>
          <w:snapToGrid w:val="0"/>
          <w:lang w:val="en-GB"/>
        </w:rPr>
        <w:t xml:space="preserve"> =</w:t>
      </w:r>
      <w:r w:rsidR="00BA2FE4" w:rsidRPr="00E53E23">
        <w:rPr>
          <w:snapToGrid w:val="0"/>
          <w:lang w:val="en-GB"/>
        </w:rPr>
        <w:t xml:space="preserve"> 0.69, </w:t>
      </w:r>
      <w:r w:rsidR="00B06763" w:rsidRPr="000A33D2">
        <w:t xml:space="preserve">95% CI </w:t>
      </w:r>
      <w:r w:rsidR="009002E4" w:rsidRPr="00E53E23">
        <w:rPr>
          <w:snapToGrid w:val="0"/>
          <w:lang w:val="en-GB"/>
        </w:rPr>
        <w:t>0.54, 0.89</w:t>
      </w:r>
      <w:r w:rsidR="00BA2FE4" w:rsidRPr="00E53E23">
        <w:rPr>
          <w:snapToGrid w:val="0"/>
          <w:lang w:val="en-GB"/>
        </w:rPr>
        <w:t>)</w:t>
      </w:r>
      <w:r w:rsidR="000A0504" w:rsidRPr="00E53E23">
        <w:rPr>
          <w:snapToGrid w:val="0"/>
          <w:lang w:val="en-GB"/>
        </w:rPr>
        <w:t>,</w:t>
      </w:r>
      <w:r w:rsidR="00BA2FE4" w:rsidRPr="00E53E23">
        <w:rPr>
          <w:snapToGrid w:val="0"/>
          <w:lang w:val="en-GB"/>
        </w:rPr>
        <w:t xml:space="preserve"> but </w:t>
      </w:r>
      <w:r w:rsidR="000A0504" w:rsidRPr="00E53E23">
        <w:rPr>
          <w:snapToGrid w:val="0"/>
          <w:lang w:val="en-GB"/>
        </w:rPr>
        <w:t xml:space="preserve">this outcome was </w:t>
      </w:r>
      <w:r w:rsidR="00BA2FE4" w:rsidRPr="00E53E23">
        <w:rPr>
          <w:snapToGrid w:val="0"/>
          <w:lang w:val="en-GB"/>
        </w:rPr>
        <w:t xml:space="preserve">driven by </w:t>
      </w:r>
      <w:r w:rsidR="000A0504" w:rsidRPr="00E53E23">
        <w:rPr>
          <w:snapToGrid w:val="0"/>
          <w:lang w:val="en-GB"/>
        </w:rPr>
        <w:t xml:space="preserve">the </w:t>
      </w:r>
      <w:r w:rsidR="00DE5806" w:rsidRPr="00E53E23">
        <w:rPr>
          <w:snapToGrid w:val="0"/>
          <w:lang w:val="en-GB"/>
        </w:rPr>
        <w:t>mismatch repair deficient (</w:t>
      </w:r>
      <w:r w:rsidR="00BA2FE4" w:rsidRPr="00E53E23">
        <w:rPr>
          <w:snapToGrid w:val="0"/>
          <w:lang w:val="en-GB"/>
        </w:rPr>
        <w:t>dMMR</w:t>
      </w:r>
      <w:r w:rsidR="00DE5806" w:rsidRPr="00E53E23">
        <w:rPr>
          <w:snapToGrid w:val="0"/>
          <w:lang w:val="en-GB"/>
        </w:rPr>
        <w:t>)</w:t>
      </w:r>
      <w:r w:rsidR="00BA2FE4" w:rsidRPr="00E53E23">
        <w:rPr>
          <w:snapToGrid w:val="0"/>
          <w:lang w:val="en-GB"/>
        </w:rPr>
        <w:t xml:space="preserve"> </w:t>
      </w:r>
      <w:r w:rsidR="00DE5806" w:rsidRPr="00E53E23">
        <w:rPr>
          <w:snapToGrid w:val="0"/>
          <w:lang w:val="en-GB"/>
        </w:rPr>
        <w:t>subgroup</w:t>
      </w:r>
      <w:r w:rsidR="005234A6" w:rsidRPr="00E53E23">
        <w:rPr>
          <w:snapToGrid w:val="0"/>
          <w:lang w:val="en-GB"/>
        </w:rPr>
        <w:t xml:space="preserve"> (HR = </w:t>
      </w:r>
      <w:r w:rsidR="005234A6" w:rsidRPr="00E53E23">
        <w:rPr>
          <w:rFonts w:ascii="Calibri" w:eastAsia="Times New Roman" w:hAnsi="Calibri" w:cs="Arial"/>
          <w:snapToGrid w:val="0"/>
          <w:szCs w:val="24"/>
          <w:lang w:val="en-GB"/>
        </w:rPr>
        <w:t xml:space="preserve">0.32, </w:t>
      </w:r>
      <w:r w:rsidR="005234A6" w:rsidRPr="000A33D2">
        <w:t xml:space="preserve">95% CI </w:t>
      </w:r>
      <w:r w:rsidR="005234A6" w:rsidRPr="00E53E23">
        <w:rPr>
          <w:rFonts w:ascii="Calibri" w:eastAsia="Times New Roman" w:hAnsi="Calibri" w:cs="Arial"/>
          <w:snapToGrid w:val="0"/>
          <w:szCs w:val="24"/>
          <w:lang w:val="en-GB"/>
        </w:rPr>
        <w:t>0.17, 0.63)</w:t>
      </w:r>
      <w:r w:rsidR="00F73300" w:rsidRPr="00E53E23">
        <w:rPr>
          <w:rFonts w:ascii="Calibri" w:eastAsia="Times New Roman" w:hAnsi="Calibri" w:cs="Arial"/>
          <w:snapToGrid w:val="0"/>
          <w:szCs w:val="24"/>
          <w:lang w:val="en-GB"/>
        </w:rPr>
        <w:t>. The IA2</w:t>
      </w:r>
      <w:r w:rsidR="00BA2FE4" w:rsidRPr="00BA2FE4">
        <w:rPr>
          <w:rFonts w:eastAsia="Times New Roman" w:cs="Arial"/>
          <w:snapToGrid w:val="0"/>
          <w:szCs w:val="24"/>
          <w:lang w:val="en-GB"/>
        </w:rPr>
        <w:t xml:space="preserve"> data </w:t>
      </w:r>
      <w:r w:rsidR="002B1DEF" w:rsidRPr="00BA2FE4">
        <w:rPr>
          <w:rFonts w:eastAsia="Times New Roman" w:cs="Arial"/>
          <w:snapToGrid w:val="0"/>
          <w:szCs w:val="24"/>
          <w:lang w:val="en-GB"/>
        </w:rPr>
        <w:t xml:space="preserve">for </w:t>
      </w:r>
      <w:r w:rsidR="002B1DEF" w:rsidRPr="00E53E23">
        <w:rPr>
          <w:rFonts w:eastAsia="Times New Roman" w:cs="Arial"/>
          <w:snapToGrid w:val="0"/>
          <w:szCs w:val="24"/>
          <w:lang w:val="en-GB"/>
        </w:rPr>
        <w:t xml:space="preserve">the </w:t>
      </w:r>
      <w:r w:rsidR="002B1DEF" w:rsidRPr="00BA2FE4">
        <w:rPr>
          <w:rFonts w:eastAsia="Times New Roman" w:cs="Arial"/>
          <w:snapToGrid w:val="0"/>
          <w:szCs w:val="24"/>
          <w:lang w:val="en-GB"/>
        </w:rPr>
        <w:t xml:space="preserve">pMMR subgroup </w:t>
      </w:r>
      <w:r w:rsidR="00F73300" w:rsidRPr="00E53E23">
        <w:rPr>
          <w:rFonts w:eastAsia="Times New Roman" w:cs="Arial"/>
          <w:snapToGrid w:val="0"/>
          <w:szCs w:val="24"/>
          <w:lang w:val="en-GB"/>
        </w:rPr>
        <w:t xml:space="preserve">was not convincing, with </w:t>
      </w:r>
      <w:r w:rsidR="00582BB6" w:rsidRPr="00E53E23">
        <w:rPr>
          <w:rFonts w:eastAsia="Times New Roman" w:cs="Arial"/>
          <w:snapToGrid w:val="0"/>
          <w:szCs w:val="24"/>
          <w:lang w:val="en-GB"/>
        </w:rPr>
        <w:t>the</w:t>
      </w:r>
      <w:r w:rsidR="00C83E4D" w:rsidRPr="00E53E23">
        <w:rPr>
          <w:rFonts w:eastAsia="Times New Roman" w:cs="Arial"/>
          <w:snapToGrid w:val="0"/>
          <w:szCs w:val="24"/>
          <w:lang w:val="en-GB"/>
        </w:rPr>
        <w:t xml:space="preserve"> </w:t>
      </w:r>
      <w:r w:rsidR="00385614" w:rsidRPr="00E53E23">
        <w:rPr>
          <w:rFonts w:eastAsia="Times New Roman" w:cs="Arial"/>
          <w:snapToGrid w:val="0"/>
          <w:szCs w:val="24"/>
          <w:lang w:val="en-GB"/>
        </w:rPr>
        <w:t>point</w:t>
      </w:r>
      <w:r w:rsidR="00B01C56" w:rsidRPr="00E53E23">
        <w:rPr>
          <w:rFonts w:eastAsia="Times New Roman" w:cs="Arial"/>
          <w:snapToGrid w:val="0"/>
          <w:szCs w:val="24"/>
          <w:lang w:val="en-GB"/>
        </w:rPr>
        <w:t xml:space="preserve"> estimates for</w:t>
      </w:r>
      <w:r w:rsidR="00F73300" w:rsidRPr="00E53E23">
        <w:rPr>
          <w:rFonts w:eastAsia="Times New Roman" w:cs="Arial"/>
          <w:snapToGrid w:val="0"/>
          <w:szCs w:val="24"/>
          <w:lang w:val="en-GB"/>
        </w:rPr>
        <w:t xml:space="preserve"> OS </w:t>
      </w:r>
      <w:r w:rsidR="00B01C56" w:rsidRPr="00E53E23">
        <w:rPr>
          <w:rFonts w:eastAsia="Times New Roman" w:cs="Arial"/>
          <w:snapToGrid w:val="0"/>
          <w:szCs w:val="24"/>
          <w:lang w:val="en-GB"/>
        </w:rPr>
        <w:t>HR</w:t>
      </w:r>
      <w:r w:rsidR="003F2A0A" w:rsidRPr="00E53E23">
        <w:rPr>
          <w:rFonts w:eastAsia="Times New Roman" w:cs="Arial"/>
          <w:snapToGrid w:val="0"/>
          <w:szCs w:val="24"/>
          <w:lang w:val="en-GB"/>
        </w:rPr>
        <w:t xml:space="preserve"> slightly worse than in the first IA</w:t>
      </w:r>
      <w:r w:rsidR="00582BB6" w:rsidRPr="00E53E23">
        <w:rPr>
          <w:rFonts w:eastAsia="Times New Roman" w:cs="Arial"/>
          <w:snapToGrid w:val="0"/>
          <w:szCs w:val="24"/>
          <w:lang w:val="en-GB"/>
        </w:rPr>
        <w:t xml:space="preserve"> and </w:t>
      </w:r>
      <w:r w:rsidR="00EB78C3" w:rsidRPr="00E53E23">
        <w:rPr>
          <w:rFonts w:eastAsia="Times New Roman" w:cs="Arial"/>
          <w:snapToGrid w:val="0"/>
          <w:szCs w:val="24"/>
          <w:lang w:val="en-GB"/>
        </w:rPr>
        <w:t>95% confidence intervals crossing the null</w:t>
      </w:r>
      <w:r w:rsidR="00F73300" w:rsidRPr="00E53E23">
        <w:rPr>
          <w:rFonts w:eastAsia="Times New Roman" w:cs="Arial"/>
          <w:snapToGrid w:val="0"/>
          <w:szCs w:val="24"/>
          <w:lang w:val="en-GB"/>
        </w:rPr>
        <w:t xml:space="preserve"> </w:t>
      </w:r>
      <w:r w:rsidR="0039755C" w:rsidRPr="00E53E23">
        <w:rPr>
          <w:rFonts w:eastAsia="Times New Roman" w:cs="Arial"/>
          <w:snapToGrid w:val="0"/>
          <w:szCs w:val="24"/>
          <w:lang w:val="en-GB"/>
        </w:rPr>
        <w:t>(</w:t>
      </w:r>
      <w:r w:rsidR="0039755C" w:rsidRPr="00BA2FE4">
        <w:rPr>
          <w:rFonts w:eastAsia="Times New Roman" w:cs="Arial"/>
          <w:snapToGrid w:val="0"/>
          <w:szCs w:val="24"/>
          <w:lang w:val="en-GB"/>
        </w:rPr>
        <w:t>HR</w:t>
      </w:r>
      <w:r w:rsidR="0039755C" w:rsidRPr="00E53E23">
        <w:rPr>
          <w:rFonts w:eastAsia="Times New Roman" w:cs="Arial"/>
          <w:snapToGrid w:val="0"/>
          <w:szCs w:val="24"/>
          <w:lang w:val="en-GB"/>
        </w:rPr>
        <w:t xml:space="preserve"> =</w:t>
      </w:r>
      <w:r w:rsidR="0039755C" w:rsidRPr="00BA2FE4">
        <w:rPr>
          <w:rFonts w:eastAsia="Times New Roman" w:cs="Arial"/>
          <w:snapToGrid w:val="0"/>
          <w:szCs w:val="24"/>
          <w:lang w:val="en-GB"/>
        </w:rPr>
        <w:t xml:space="preserve"> 0.79</w:t>
      </w:r>
      <w:r w:rsidR="0039755C" w:rsidRPr="00E53E23">
        <w:rPr>
          <w:rFonts w:eastAsia="Times New Roman" w:cs="Arial"/>
          <w:snapToGrid w:val="0"/>
          <w:szCs w:val="24"/>
          <w:lang w:val="en-GB"/>
        </w:rPr>
        <w:t xml:space="preserve">, 95% CI </w:t>
      </w:r>
      <w:r w:rsidR="002B1DEF" w:rsidRPr="00E53E23">
        <w:rPr>
          <w:rFonts w:eastAsia="Times New Roman" w:cs="Arial"/>
          <w:snapToGrid w:val="0"/>
          <w:szCs w:val="24"/>
          <w:lang w:val="en-GB"/>
        </w:rPr>
        <w:t>0.60, 1.04</w:t>
      </w:r>
      <w:r w:rsidR="0039755C" w:rsidRPr="00BA2FE4">
        <w:rPr>
          <w:rFonts w:eastAsia="Times New Roman" w:cs="Arial"/>
          <w:snapToGrid w:val="0"/>
          <w:szCs w:val="24"/>
          <w:lang w:val="en-GB"/>
        </w:rPr>
        <w:t xml:space="preserve"> </w:t>
      </w:r>
      <w:r w:rsidR="003F2A0A" w:rsidRPr="00E53E23">
        <w:rPr>
          <w:rFonts w:eastAsia="Times New Roman" w:cs="Arial"/>
          <w:snapToGrid w:val="0"/>
          <w:szCs w:val="24"/>
          <w:lang w:val="en-GB"/>
        </w:rPr>
        <w:t xml:space="preserve">(IA2) </w:t>
      </w:r>
      <w:r w:rsidR="002B1DEF" w:rsidRPr="00E53E23">
        <w:rPr>
          <w:rFonts w:eastAsia="Times New Roman" w:cs="Arial"/>
          <w:snapToGrid w:val="0"/>
          <w:szCs w:val="24"/>
          <w:lang w:val="en-GB"/>
        </w:rPr>
        <w:t xml:space="preserve">compared to </w:t>
      </w:r>
      <w:r w:rsidR="00BA2FE4" w:rsidRPr="00BA2FE4">
        <w:rPr>
          <w:rFonts w:eastAsia="Times New Roman" w:cs="Arial"/>
          <w:snapToGrid w:val="0"/>
          <w:szCs w:val="24"/>
          <w:lang w:val="en-GB"/>
        </w:rPr>
        <w:t>HR</w:t>
      </w:r>
      <w:r w:rsidR="00BD6462" w:rsidRPr="00E53E23">
        <w:rPr>
          <w:rFonts w:eastAsia="Times New Roman" w:cs="Arial"/>
          <w:snapToGrid w:val="0"/>
          <w:szCs w:val="24"/>
          <w:lang w:val="en-GB"/>
        </w:rPr>
        <w:t xml:space="preserve"> =</w:t>
      </w:r>
      <w:r w:rsidR="00BA2FE4" w:rsidRPr="00BA2FE4">
        <w:rPr>
          <w:rFonts w:eastAsia="Times New Roman" w:cs="Arial"/>
          <w:snapToGrid w:val="0"/>
          <w:szCs w:val="24"/>
          <w:lang w:val="en-GB"/>
        </w:rPr>
        <w:t xml:space="preserve"> 0.73</w:t>
      </w:r>
      <w:r w:rsidR="00BD6462" w:rsidRPr="00E53E23">
        <w:rPr>
          <w:rFonts w:eastAsia="Times New Roman" w:cs="Arial"/>
          <w:snapToGrid w:val="0"/>
          <w:szCs w:val="24"/>
          <w:lang w:val="en-GB"/>
        </w:rPr>
        <w:t xml:space="preserve">, 95% CI </w:t>
      </w:r>
      <w:r w:rsidR="003F2A0A" w:rsidRPr="00E53E23">
        <w:rPr>
          <w:rFonts w:eastAsia="Times New Roman" w:cs="Arial"/>
          <w:snapToGrid w:val="0"/>
          <w:szCs w:val="24"/>
          <w:lang w:val="en-GB"/>
        </w:rPr>
        <w:t>0.52, 1.02 (IA1)</w:t>
      </w:r>
      <w:r w:rsidR="00915BFD" w:rsidRPr="00E53E23">
        <w:rPr>
          <w:rFonts w:eastAsia="Times New Roman" w:cs="Arial"/>
          <w:snapToGrid w:val="0"/>
          <w:szCs w:val="24"/>
          <w:lang w:val="en-GB"/>
        </w:rPr>
        <w:t>)</w:t>
      </w:r>
      <w:r w:rsidR="003F2A0A" w:rsidRPr="00E53E23">
        <w:rPr>
          <w:rFonts w:eastAsia="Times New Roman" w:cs="Arial"/>
          <w:snapToGrid w:val="0"/>
          <w:szCs w:val="24"/>
          <w:lang w:val="en-GB"/>
        </w:rPr>
        <w:t>.</w:t>
      </w:r>
      <w:r w:rsidR="001B02FF" w:rsidRPr="00E53E23">
        <w:rPr>
          <w:rFonts w:eastAsia="Times New Roman" w:cs="Arial"/>
          <w:snapToGrid w:val="0"/>
          <w:szCs w:val="24"/>
          <w:lang w:val="en-GB"/>
        </w:rPr>
        <w:t xml:space="preserve"> The PBAC also noted that the median 7 months improvement in OS may not</w:t>
      </w:r>
      <w:r w:rsidR="008E5AB8" w:rsidRPr="00E53E23">
        <w:rPr>
          <w:rFonts w:eastAsia="Times New Roman" w:cs="Arial"/>
          <w:snapToGrid w:val="0"/>
          <w:szCs w:val="24"/>
          <w:lang w:val="en-GB"/>
        </w:rPr>
        <w:t xml:space="preserve"> be </w:t>
      </w:r>
      <w:r w:rsidR="005F48C6" w:rsidRPr="00E53E23">
        <w:rPr>
          <w:rFonts w:eastAsia="Times New Roman" w:cs="Arial"/>
          <w:snapToGrid w:val="0"/>
          <w:szCs w:val="24"/>
          <w:lang w:val="en-GB"/>
        </w:rPr>
        <w:t xml:space="preserve">meaningful </w:t>
      </w:r>
      <w:r w:rsidR="00176CE6" w:rsidRPr="00E53E23">
        <w:rPr>
          <w:rFonts w:eastAsia="Times New Roman" w:cs="Arial"/>
          <w:snapToGrid w:val="0"/>
          <w:szCs w:val="24"/>
          <w:lang w:val="en-GB"/>
        </w:rPr>
        <w:t>given</w:t>
      </w:r>
      <w:r w:rsidR="005F48C6" w:rsidRPr="00E53E23">
        <w:rPr>
          <w:rFonts w:eastAsia="Times New Roman" w:cs="Arial"/>
          <w:snapToGrid w:val="0"/>
          <w:szCs w:val="24"/>
          <w:lang w:val="en-GB"/>
        </w:rPr>
        <w:t xml:space="preserve"> issue</w:t>
      </w:r>
      <w:r w:rsidR="0056713E">
        <w:rPr>
          <w:rFonts w:eastAsia="Times New Roman" w:cs="Arial"/>
          <w:snapToGrid w:val="0"/>
          <w:szCs w:val="24"/>
          <w:lang w:val="en-GB"/>
        </w:rPr>
        <w:t>s</w:t>
      </w:r>
      <w:r w:rsidR="005F48C6" w:rsidRPr="00E53E23">
        <w:rPr>
          <w:rFonts w:eastAsia="Times New Roman" w:cs="Arial"/>
          <w:snapToGrid w:val="0"/>
          <w:szCs w:val="24"/>
          <w:lang w:val="en-GB"/>
        </w:rPr>
        <w:t xml:space="preserve"> raised with interpreting </w:t>
      </w:r>
      <w:r w:rsidR="00176CE6" w:rsidRPr="00E53E23">
        <w:rPr>
          <w:rFonts w:eastAsia="Times New Roman" w:cs="Arial"/>
          <w:snapToGrid w:val="0"/>
          <w:szCs w:val="24"/>
          <w:lang w:val="en-GB"/>
        </w:rPr>
        <w:t xml:space="preserve">the minimum clinically important difference (MCID) (see paragraph </w:t>
      </w:r>
      <w:r w:rsidR="00176CE6" w:rsidRPr="00E53E23">
        <w:rPr>
          <w:rFonts w:eastAsia="Times New Roman" w:cs="Arial"/>
          <w:snapToGrid w:val="0"/>
          <w:szCs w:val="24"/>
          <w:lang w:val="en-GB"/>
        </w:rPr>
        <w:fldChar w:fldCharType="begin"/>
      </w:r>
      <w:r w:rsidR="00176CE6" w:rsidRPr="00E53E23">
        <w:rPr>
          <w:rFonts w:eastAsia="Times New Roman" w:cs="Arial"/>
          <w:snapToGrid w:val="0"/>
          <w:szCs w:val="24"/>
          <w:lang w:val="en-GB"/>
        </w:rPr>
        <w:instrText xml:space="preserve"> REF _Ref190634974 \r \h </w:instrText>
      </w:r>
      <w:r w:rsidR="00176CE6" w:rsidRPr="00E53E23">
        <w:rPr>
          <w:rFonts w:eastAsia="Times New Roman" w:cs="Arial"/>
          <w:snapToGrid w:val="0"/>
          <w:szCs w:val="24"/>
          <w:lang w:val="en-GB"/>
        </w:rPr>
      </w:r>
      <w:r w:rsidR="00176CE6" w:rsidRPr="00E53E23">
        <w:rPr>
          <w:rFonts w:eastAsia="Times New Roman" w:cs="Arial"/>
          <w:snapToGrid w:val="0"/>
          <w:szCs w:val="24"/>
          <w:lang w:val="en-GB"/>
        </w:rPr>
        <w:fldChar w:fldCharType="separate"/>
      </w:r>
      <w:r w:rsidR="006A3DD4">
        <w:rPr>
          <w:rFonts w:eastAsia="Times New Roman" w:cs="Arial"/>
          <w:snapToGrid w:val="0"/>
          <w:szCs w:val="24"/>
          <w:lang w:val="en-GB"/>
        </w:rPr>
        <w:t>6.17</w:t>
      </w:r>
      <w:r w:rsidR="00176CE6" w:rsidRPr="00E53E23">
        <w:rPr>
          <w:rFonts w:eastAsia="Times New Roman" w:cs="Arial"/>
          <w:snapToGrid w:val="0"/>
          <w:szCs w:val="24"/>
          <w:lang w:val="en-GB"/>
        </w:rPr>
        <w:fldChar w:fldCharType="end"/>
      </w:r>
      <w:r w:rsidR="00176CE6" w:rsidRPr="00E53E23">
        <w:rPr>
          <w:rFonts w:eastAsia="Times New Roman" w:cs="Arial"/>
          <w:snapToGrid w:val="0"/>
          <w:szCs w:val="24"/>
          <w:lang w:val="en-GB"/>
        </w:rPr>
        <w:t>).</w:t>
      </w:r>
      <w:r w:rsidR="00AA3C36" w:rsidRPr="00E53E23">
        <w:rPr>
          <w:rFonts w:eastAsia="Times New Roman" w:cs="Arial"/>
          <w:snapToGrid w:val="0"/>
          <w:szCs w:val="24"/>
          <w:lang w:val="en-GB"/>
        </w:rPr>
        <w:t xml:space="preserve"> The PBAC noted no updated PFS data were available</w:t>
      </w:r>
      <w:r w:rsidR="00C35686">
        <w:rPr>
          <w:rFonts w:eastAsia="Times New Roman" w:cs="Arial"/>
          <w:snapToGrid w:val="0"/>
          <w:szCs w:val="24"/>
          <w:lang w:val="en-GB"/>
        </w:rPr>
        <w:t xml:space="preserve"> and</w:t>
      </w:r>
      <w:r w:rsidR="00AA3C36" w:rsidRPr="00E53E23">
        <w:rPr>
          <w:rFonts w:eastAsia="Times New Roman" w:cs="Arial"/>
          <w:snapToGrid w:val="0"/>
          <w:szCs w:val="24"/>
          <w:lang w:val="en-GB"/>
        </w:rPr>
        <w:t xml:space="preserve"> as such its </w:t>
      </w:r>
      <w:r w:rsidR="00522444" w:rsidRPr="00E53E23">
        <w:rPr>
          <w:rFonts w:eastAsia="Times New Roman" w:cs="Arial"/>
          <w:snapToGrid w:val="0"/>
          <w:szCs w:val="24"/>
          <w:lang w:val="en-GB"/>
        </w:rPr>
        <w:t xml:space="preserve">overall </w:t>
      </w:r>
      <w:r w:rsidR="00AA3C36" w:rsidRPr="00E53E23">
        <w:rPr>
          <w:rFonts w:eastAsia="Times New Roman" w:cs="Arial"/>
          <w:snapToGrid w:val="0"/>
          <w:szCs w:val="24"/>
          <w:lang w:val="en-GB"/>
        </w:rPr>
        <w:t>interpretati</w:t>
      </w:r>
      <w:r w:rsidR="00522444" w:rsidRPr="00E53E23">
        <w:rPr>
          <w:rFonts w:eastAsia="Times New Roman" w:cs="Arial"/>
          <w:snapToGrid w:val="0"/>
          <w:szCs w:val="24"/>
          <w:lang w:val="en-GB"/>
        </w:rPr>
        <w:t>on of the evidence remained unchanged from November 2023</w:t>
      </w:r>
      <w:r w:rsidR="00073EED">
        <w:rPr>
          <w:rFonts w:eastAsia="Times New Roman" w:cs="Arial"/>
          <w:snapToGrid w:val="0"/>
          <w:szCs w:val="24"/>
          <w:lang w:val="en-GB"/>
        </w:rPr>
        <w:t xml:space="preserve"> </w:t>
      </w:r>
      <w:r w:rsidR="00522444" w:rsidRPr="00E53E23">
        <w:rPr>
          <w:rFonts w:eastAsia="Times New Roman" w:cs="Arial"/>
          <w:snapToGrid w:val="0"/>
          <w:szCs w:val="24"/>
          <w:lang w:val="en-GB"/>
        </w:rPr>
        <w:t>when it</w:t>
      </w:r>
      <w:r w:rsidR="00522444" w:rsidRPr="00BF318C">
        <w:t xml:space="preserve"> considered that the PFS benefit in the pMMR population was much smaller when compared to the dMMR population, and combined with the uncertain OS benefit, the clinical place for DOS in 1L treatment for pMMR EC was unclear (paragraph 7.20, dostarlimab PSD, November 2023)</w:t>
      </w:r>
      <w:r w:rsidR="00522444">
        <w:t>.</w:t>
      </w:r>
      <w:r w:rsidR="00E53E23">
        <w:t xml:space="preserve"> T</w:t>
      </w:r>
      <w:r w:rsidR="002403F2">
        <w:t xml:space="preserve">he PBAC considered the claim of </w:t>
      </w:r>
      <w:r w:rsidR="000F5E00">
        <w:t xml:space="preserve">superior </w:t>
      </w:r>
      <w:r w:rsidR="00203706">
        <w:t xml:space="preserve">comparative efficacy </w:t>
      </w:r>
      <w:r w:rsidR="0041796E">
        <w:t>was no</w:t>
      </w:r>
      <w:r w:rsidR="007B404B">
        <w:t xml:space="preserve">t </w:t>
      </w:r>
      <w:r w:rsidR="00813B22">
        <w:t>adequately supported</w:t>
      </w:r>
      <w:r w:rsidR="003E6182">
        <w:t xml:space="preserve"> </w:t>
      </w:r>
      <w:r w:rsidR="00073EED">
        <w:t xml:space="preserve">in the resubmission </w:t>
      </w:r>
      <w:r w:rsidR="003E6182">
        <w:t xml:space="preserve">due to </w:t>
      </w:r>
      <w:r w:rsidR="00932B74">
        <w:t xml:space="preserve">the </w:t>
      </w:r>
      <w:r w:rsidR="003E6182">
        <w:t xml:space="preserve">uncertainty in OS benefit </w:t>
      </w:r>
      <w:r w:rsidR="001B6AE2">
        <w:t>for pMMR population</w:t>
      </w:r>
      <w:r w:rsidR="00932B74">
        <w:t xml:space="preserve"> remaining unchanged with the </w:t>
      </w:r>
      <w:r w:rsidR="009E6BA2">
        <w:t>updated data</w:t>
      </w:r>
      <w:r w:rsidR="001B6AE2">
        <w:t>.</w:t>
      </w:r>
      <w:r w:rsidR="007B404B">
        <w:t xml:space="preserve"> </w:t>
      </w:r>
    </w:p>
    <w:p w14:paraId="3005C35B" w14:textId="58F9E2A6" w:rsidR="0041559F" w:rsidRPr="00CE42B4" w:rsidRDefault="00070F6F" w:rsidP="00EB28FF">
      <w:pPr>
        <w:widowControl w:val="0"/>
        <w:numPr>
          <w:ilvl w:val="1"/>
          <w:numId w:val="1"/>
        </w:numPr>
        <w:spacing w:after="120"/>
        <w:rPr>
          <w:rFonts w:asciiTheme="minorHAnsi" w:hAnsiTheme="minorHAnsi"/>
          <w:snapToGrid w:val="0"/>
          <w:lang w:val="en-GB"/>
        </w:rPr>
      </w:pPr>
      <w:r w:rsidRPr="00070F6F">
        <w:rPr>
          <w:rFonts w:asciiTheme="minorHAnsi" w:hAnsiTheme="minorHAnsi"/>
          <w:snapToGrid w:val="0"/>
        </w:rPr>
        <w:t xml:space="preserve">The PBAC </w:t>
      </w:r>
      <w:r w:rsidR="00F62779">
        <w:rPr>
          <w:rFonts w:asciiTheme="minorHAnsi" w:hAnsiTheme="minorHAnsi"/>
          <w:snapToGrid w:val="0"/>
        </w:rPr>
        <w:t>reaffirmed</w:t>
      </w:r>
      <w:r w:rsidRPr="00070F6F">
        <w:rPr>
          <w:rFonts w:asciiTheme="minorHAnsi" w:hAnsiTheme="minorHAnsi"/>
          <w:snapToGrid w:val="0"/>
        </w:rPr>
        <w:t xml:space="preserve"> that the claim of inferior comparative safety</w:t>
      </w:r>
      <w:r w:rsidR="00F40028">
        <w:rPr>
          <w:rFonts w:asciiTheme="minorHAnsi" w:hAnsiTheme="minorHAnsi"/>
          <w:snapToGrid w:val="0"/>
        </w:rPr>
        <w:t xml:space="preserve"> of </w:t>
      </w:r>
      <w:r w:rsidR="004A3954">
        <w:rPr>
          <w:rFonts w:asciiTheme="minorHAnsi" w:hAnsiTheme="minorHAnsi"/>
          <w:snapToGrid w:val="0"/>
        </w:rPr>
        <w:t xml:space="preserve">DOS+CP </w:t>
      </w:r>
      <w:r w:rsidRPr="00070F6F">
        <w:rPr>
          <w:rFonts w:asciiTheme="minorHAnsi" w:hAnsiTheme="minorHAnsi"/>
          <w:snapToGrid w:val="0"/>
        </w:rPr>
        <w:t xml:space="preserve">versus </w:t>
      </w:r>
      <w:r w:rsidR="006D4EC5">
        <w:rPr>
          <w:rFonts w:asciiTheme="minorHAnsi" w:hAnsiTheme="minorHAnsi"/>
          <w:snapToGrid w:val="0"/>
        </w:rPr>
        <w:t>CP</w:t>
      </w:r>
      <w:r w:rsidRPr="00070F6F">
        <w:rPr>
          <w:rFonts w:asciiTheme="minorHAnsi" w:hAnsiTheme="minorHAnsi"/>
          <w:snapToGrid w:val="0"/>
        </w:rPr>
        <w:t xml:space="preserve"> alone was reasonable</w:t>
      </w:r>
      <w:r w:rsidR="006D4EC5">
        <w:rPr>
          <w:rFonts w:asciiTheme="minorHAnsi" w:hAnsiTheme="minorHAnsi"/>
          <w:snapToGrid w:val="0"/>
        </w:rPr>
        <w:t xml:space="preserve"> in this resubmission. The PBAC recalled it had previously accepted this claim in its </w:t>
      </w:r>
      <w:r w:rsidR="00F148D3">
        <w:rPr>
          <w:rFonts w:asciiTheme="minorHAnsi" w:hAnsiTheme="minorHAnsi"/>
          <w:snapToGrid w:val="0"/>
        </w:rPr>
        <w:t xml:space="preserve">submission </w:t>
      </w:r>
      <w:r w:rsidR="00B37376">
        <w:rPr>
          <w:rFonts w:asciiTheme="minorHAnsi" w:hAnsiTheme="minorHAnsi"/>
          <w:snapToGrid w:val="0"/>
        </w:rPr>
        <w:t xml:space="preserve">for dostarlimab at its November 2023 meeting </w:t>
      </w:r>
      <w:r w:rsidR="00B04F91">
        <w:t>(</w:t>
      </w:r>
      <w:r w:rsidR="00B04F91" w:rsidRPr="00D16F9D">
        <w:t xml:space="preserve">dostarlimab </w:t>
      </w:r>
      <w:r w:rsidR="00B04F91">
        <w:t>PSD</w:t>
      </w:r>
      <w:r w:rsidR="00B04F91" w:rsidRPr="00D16F9D">
        <w:t>, November 2023</w:t>
      </w:r>
      <w:r w:rsidR="00B04F91">
        <w:t xml:space="preserve"> PBAC meeting</w:t>
      </w:r>
      <w:r w:rsidR="00B04F91" w:rsidRPr="00D16F9D">
        <w:t>).</w:t>
      </w:r>
      <w:r w:rsidR="00BF0809">
        <w:t xml:space="preserve"> </w:t>
      </w:r>
      <w:r w:rsidR="00F62779">
        <w:rPr>
          <w:rFonts w:asciiTheme="minorHAnsi" w:hAnsiTheme="minorHAnsi"/>
          <w:snapToGrid w:val="0"/>
        </w:rPr>
        <w:t xml:space="preserve">The PBAC noted the resubmission interpretation of </w:t>
      </w:r>
      <w:r w:rsidR="00F62779" w:rsidRPr="00BF318C">
        <w:t xml:space="preserve">treatment emergent adverse events </w:t>
      </w:r>
      <w:r w:rsidR="00F62779">
        <w:t>(</w:t>
      </w:r>
      <w:r w:rsidR="00F62779">
        <w:rPr>
          <w:rFonts w:asciiTheme="minorHAnsi" w:hAnsiTheme="minorHAnsi"/>
          <w:snapToGrid w:val="0"/>
        </w:rPr>
        <w:t xml:space="preserve">TEAEs) as ‘manageable’ was unreasonable given </w:t>
      </w:r>
      <w:r w:rsidR="00F62779" w:rsidRPr="00BF318C">
        <w:t>DOS+CP was also associated with more TEAEs resulting in death (five events compared to no events in placebo + CP, RR = 11.23, RD = 0.02)</w:t>
      </w:r>
      <w:r w:rsidR="002041DB">
        <w:rPr>
          <w:rStyle w:val="FootnoteReference"/>
        </w:rPr>
        <w:footnoteReference w:id="9"/>
      </w:r>
      <w:r w:rsidR="00F62779">
        <w:t>.</w:t>
      </w:r>
    </w:p>
    <w:p w14:paraId="65FCED96" w14:textId="2BCD305F" w:rsidR="00EB28FF" w:rsidRPr="00CE42B4" w:rsidRDefault="002733D1" w:rsidP="00EB28FF">
      <w:pPr>
        <w:widowControl w:val="0"/>
        <w:numPr>
          <w:ilvl w:val="1"/>
          <w:numId w:val="1"/>
        </w:numPr>
        <w:spacing w:after="120"/>
      </w:pPr>
      <w:r w:rsidRPr="00C35686">
        <w:rPr>
          <w:szCs w:val="20"/>
        </w:rPr>
        <w:lastRenderedPageBreak/>
        <w:t>The PBAC considered that the model and financial estimates for pMMR were not relevant as the clinical claim was not accepted.</w:t>
      </w:r>
      <w:r w:rsidR="00EB28FF" w:rsidRPr="00CE42B4">
        <w:rPr>
          <w:rFonts w:asciiTheme="minorHAnsi" w:hAnsiTheme="minorHAnsi"/>
          <w:snapToGrid w:val="0"/>
          <w:lang w:val="en-GB"/>
        </w:rPr>
        <w:t xml:space="preserve"> </w:t>
      </w:r>
    </w:p>
    <w:p w14:paraId="3D36A507" w14:textId="122A5C25" w:rsidR="00EB28FF" w:rsidRPr="007D4707" w:rsidRDefault="00EB28FF" w:rsidP="0067584C">
      <w:pPr>
        <w:pStyle w:val="ListParagraph"/>
        <w:numPr>
          <w:ilvl w:val="1"/>
          <w:numId w:val="1"/>
        </w:numPr>
        <w:spacing w:after="240"/>
        <w:contextualSpacing/>
        <w:rPr>
          <w:lang w:val="en-GB"/>
        </w:rPr>
      </w:pPr>
      <w:r w:rsidRPr="00525B39">
        <w:rPr>
          <w:lang w:val="en-GB"/>
        </w:rPr>
        <w:t xml:space="preserve">The PBAC noted that this submission is eligible for an Independent Review. </w:t>
      </w:r>
    </w:p>
    <w:p w14:paraId="7465E4B7" w14:textId="77777777" w:rsidR="00EB28FF" w:rsidRPr="00525B39" w:rsidRDefault="00EB28FF" w:rsidP="00EB28FF">
      <w:pPr>
        <w:spacing w:before="240"/>
        <w:rPr>
          <w:rFonts w:asciiTheme="minorHAnsi" w:hAnsiTheme="minorHAnsi"/>
          <w:b/>
          <w:bCs/>
          <w:snapToGrid w:val="0"/>
          <w:lang w:val="en-GB"/>
        </w:rPr>
      </w:pPr>
      <w:r w:rsidRPr="00525B39">
        <w:rPr>
          <w:rFonts w:asciiTheme="minorHAnsi" w:hAnsiTheme="minorHAnsi"/>
          <w:b/>
          <w:bCs/>
          <w:snapToGrid w:val="0"/>
          <w:lang w:val="en-GB"/>
        </w:rPr>
        <w:t>Outcome:</w:t>
      </w:r>
    </w:p>
    <w:p w14:paraId="32E1A35C" w14:textId="5B467AB4" w:rsidR="00EB28FF" w:rsidRPr="00525B39" w:rsidRDefault="00EB28FF" w:rsidP="002378D0">
      <w:pPr>
        <w:rPr>
          <w:rFonts w:asciiTheme="minorHAnsi" w:hAnsiTheme="minorHAnsi"/>
          <w:b/>
          <w:bCs/>
          <w:snapToGrid w:val="0"/>
        </w:rPr>
      </w:pPr>
      <w:r>
        <w:rPr>
          <w:rFonts w:asciiTheme="minorHAnsi" w:hAnsiTheme="minorHAnsi"/>
          <w:bCs/>
          <w:snapToGrid w:val="0"/>
          <w:lang w:val="en-GB"/>
        </w:rPr>
        <w:t>Not recommended</w:t>
      </w:r>
      <w:r w:rsidRPr="00525B39">
        <w:rPr>
          <w:rFonts w:asciiTheme="minorHAnsi" w:hAnsiTheme="minorHAnsi"/>
          <w:bCs/>
          <w:snapToGrid w:val="0"/>
          <w:lang w:val="en-GB"/>
        </w:rPr>
        <w:t xml:space="preserve"> </w:t>
      </w:r>
    </w:p>
    <w:bookmarkEnd w:id="90"/>
    <w:bookmarkEnd w:id="91"/>
    <w:p w14:paraId="076A8A12" w14:textId="77777777" w:rsidR="00544E8C" w:rsidRPr="00544E8C" w:rsidRDefault="00544E8C" w:rsidP="00544E8C">
      <w:pPr>
        <w:pStyle w:val="2-SectionHeading"/>
        <w:numPr>
          <w:ilvl w:val="0"/>
          <w:numId w:val="1"/>
        </w:numPr>
      </w:pPr>
      <w:r w:rsidRPr="00061CBE">
        <w:t>Context for Decision</w:t>
      </w:r>
    </w:p>
    <w:p w14:paraId="1D3F92F5" w14:textId="77777777" w:rsidR="00544E8C" w:rsidRPr="00061CBE" w:rsidRDefault="00544E8C" w:rsidP="00544E8C">
      <w:pPr>
        <w:spacing w:before="120" w:after="120"/>
        <w:ind w:left="720"/>
        <w:rPr>
          <w:bCs/>
          <w:lang w:val="en-GB"/>
        </w:rPr>
      </w:pPr>
      <w:r w:rsidRPr="00061CBE">
        <w:rPr>
          <w:bCs/>
          <w:lang w:val="en-GB"/>
        </w:rPr>
        <w:t>The PBAC helps decide whether and, if so, how medicines should be subsidised through the Pharmaceutical Benefits Scheme (PBS) in Australia. It considers applications regarding the listing of medicines on the PBS and provides advice about other matters relating to the operation of the PBS in this context. A PBAC decision in relation to PBS listings does not necessarily represent a final PBAC view about the merits of the medicine or the circumstances in which it should be made available through the PBS. The PBAC welcomes applications containing new information at any time.</w:t>
      </w:r>
    </w:p>
    <w:p w14:paraId="2AF5803F" w14:textId="55B8ED06" w:rsidR="00544E8C" w:rsidRPr="00061CBE" w:rsidRDefault="00544E8C" w:rsidP="00544E8C">
      <w:pPr>
        <w:pStyle w:val="2-SectionHeading"/>
        <w:numPr>
          <w:ilvl w:val="0"/>
          <w:numId w:val="1"/>
        </w:numPr>
      </w:pPr>
      <w:r w:rsidRPr="00061CBE">
        <w:t>Sponsor’s Comment</w:t>
      </w:r>
    </w:p>
    <w:p w14:paraId="1965B3B2" w14:textId="7CEDB90A" w:rsidR="000739FE" w:rsidRPr="00574DDF" w:rsidRDefault="00B37F0D" w:rsidP="00574DDF">
      <w:pPr>
        <w:pStyle w:val="3-BodyText"/>
        <w:numPr>
          <w:ilvl w:val="0"/>
          <w:numId w:val="0"/>
        </w:numPr>
        <w:ind w:left="720"/>
        <w:rPr>
          <w:rFonts w:ascii="Calibri" w:hAnsi="Calibri" w:cs="Calibri"/>
          <w:sz w:val="22"/>
          <w:lang w:val="en-NZ"/>
        </w:rPr>
      </w:pPr>
      <w:r>
        <w:rPr>
          <w:lang w:val="en-NZ"/>
        </w:rPr>
        <w:t>GSK is disappointed by the PBAC's decision not to recommend dostarlimab (Jemperli) for pMMR patients. GSK considers that subsequent follow-up from the RUBY trial has established the overall survival (OS) benefit for Jemperli plus CP in the overall primary advanced / first recurrent EC population (Powell et al., 2024). GSK considers that at least half of the women treated in the first-line setting would not be eligible for immunotherapy in the second-line setting</w:t>
      </w:r>
      <w:r w:rsidR="00E34CBE">
        <w:rPr>
          <w:lang w:val="en-NZ"/>
        </w:rPr>
        <w:t xml:space="preserve"> </w:t>
      </w:r>
      <w:r w:rsidR="00E34CBE" w:rsidRPr="00E34CBE">
        <w:rPr>
          <w:lang w:val="en-NZ"/>
        </w:rPr>
        <w:t>(paragraph 7.10, Dostarlimab PSD, November 2023)</w:t>
      </w:r>
      <w:r>
        <w:rPr>
          <w:lang w:val="en-NZ"/>
        </w:rPr>
        <w:t>.</w:t>
      </w:r>
    </w:p>
    <w:sectPr w:rsidR="000739FE" w:rsidRPr="00574DDF" w:rsidSect="0073029C">
      <w:headerReference w:type="even" r:id="rId15"/>
      <w:headerReference w:type="default" r:id="rId16"/>
      <w:footerReference w:type="even" r:id="rId17"/>
      <w:footerReference w:type="default" r:id="rId18"/>
      <w:headerReference w:type="first" r:id="rId19"/>
      <w:footerReference w:type="first" r:id="rId20"/>
      <w:pgSz w:w="11907" w:h="16840" w:code="9"/>
      <w:pgMar w:top="1440" w:right="1440" w:bottom="1440" w:left="1440" w:header="1440" w:footer="1440"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B5602A2" w14:textId="77777777" w:rsidR="006B1988" w:rsidRDefault="006B1988" w:rsidP="00124A51">
      <w:r>
        <w:separator/>
      </w:r>
    </w:p>
    <w:p w14:paraId="0DAFE08A" w14:textId="77777777" w:rsidR="006B1988" w:rsidRDefault="006B1988"/>
  </w:endnote>
  <w:endnote w:type="continuationSeparator" w:id="0">
    <w:p w14:paraId="21DF3252" w14:textId="77777777" w:rsidR="006B1988" w:rsidRDefault="006B1988" w:rsidP="00124A51">
      <w:r>
        <w:continuationSeparator/>
      </w:r>
    </w:p>
    <w:p w14:paraId="0A9A38E0" w14:textId="77777777" w:rsidR="006B1988" w:rsidRDefault="006B1988"/>
  </w:endnote>
  <w:endnote w:type="continuationNotice" w:id="1">
    <w:p w14:paraId="5239C992" w14:textId="77777777" w:rsidR="006B1988" w:rsidRDefault="006B1988"/>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Calibri">
    <w:panose1 w:val="020F0502020204030204"/>
    <w:charset w:val="00"/>
    <w:family w:val="swiss"/>
    <w:pitch w:val="variable"/>
    <w:sig w:usb0="E4002EFF" w:usb1="C200247B"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Arial Narrow">
    <w:panose1 w:val="020B0606020202030204"/>
    <w:charset w:val="00"/>
    <w:family w:val="swiss"/>
    <w:pitch w:val="variable"/>
    <w:sig w:usb0="00000287" w:usb1="00000800" w:usb2="00000000" w:usb3="00000000" w:csb0="0000009F" w:csb1="00000000"/>
  </w:font>
  <w:font w:name="Cambria">
    <w:panose1 w:val="02040503050406030204"/>
    <w:charset w:val="00"/>
    <w:family w:val="roman"/>
    <w:pitch w:val="variable"/>
    <w:sig w:usb0="E00006FF" w:usb1="420024FF" w:usb2="02000000" w:usb3="00000000" w:csb0="0000019F" w:csb1="00000000"/>
  </w:font>
  <w:font w:name="Times">
    <w:panose1 w:val="02020603050405020304"/>
    <w:charset w:val="00"/>
    <w:family w:val="roman"/>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Verdana">
    <w:panose1 w:val="020B0604030504040204"/>
    <w:charset w:val="00"/>
    <w:family w:val="swiss"/>
    <w:pitch w:val="variable"/>
    <w:sig w:usb0="A00006FF" w:usb1="4000205B" w:usb2="0000001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Segoe UI">
    <w:panose1 w:val="020B0502040204020203"/>
    <w:charset w:val="00"/>
    <w:family w:val="swiss"/>
    <w:pitch w:val="variable"/>
    <w:sig w:usb0="E4002EFF" w:usb1="C000E47F" w:usb2="00000009" w:usb3="00000000" w:csb0="000001FF" w:csb1="00000000"/>
  </w:font>
  <w:font w:name="Open Sans">
    <w:charset w:val="00"/>
    <w:family w:val="swiss"/>
    <w:pitch w:val="variable"/>
    <w:sig w:usb0="E00002EF" w:usb1="4000205B" w:usb2="00000028"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B07989D" w14:textId="1BC5E6EA" w:rsidR="00EC5F4F" w:rsidRDefault="00483B43">
    <w:pPr>
      <w:pStyle w:val="Footer"/>
    </w:pPr>
    <w:r>
      <w:rPr>
        <w:noProof/>
      </w:rPr>
      <mc:AlternateContent>
        <mc:Choice Requires="wps">
          <w:drawing>
            <wp:anchor distT="0" distB="0" distL="0" distR="0" simplePos="0" relativeHeight="251668480" behindDoc="0" locked="0" layoutInCell="1" allowOverlap="1" wp14:anchorId="12385D93" wp14:editId="3244DB7A">
              <wp:simplePos x="635" y="635"/>
              <wp:positionH relativeFrom="page">
                <wp:align>center</wp:align>
              </wp:positionH>
              <wp:positionV relativeFrom="page">
                <wp:align>bottom</wp:align>
              </wp:positionV>
              <wp:extent cx="551815" cy="376555"/>
              <wp:effectExtent l="0" t="0" r="635" b="0"/>
              <wp:wrapNone/>
              <wp:docPr id="407293337" name="Text Box 11"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51815" cy="376555"/>
                      </a:xfrm>
                      <a:prstGeom prst="rect">
                        <a:avLst/>
                      </a:prstGeom>
                      <a:noFill/>
                      <a:ln>
                        <a:noFill/>
                      </a:ln>
                    </wps:spPr>
                    <wps:txbx>
                      <w:txbxContent>
                        <w:p w14:paraId="702C140C" w14:textId="660A1608" w:rsidR="00483B43" w:rsidRPr="00483B43" w:rsidRDefault="00483B43" w:rsidP="00483B43">
                          <w:pPr>
                            <w:rPr>
                              <w:rFonts w:eastAsia="Calibri" w:cs="Calibri"/>
                              <w:noProof/>
                              <w:color w:val="FF0000"/>
                            </w:rPr>
                          </w:pPr>
                          <w:r w:rsidRPr="00483B43">
                            <w:rPr>
                              <w:rFonts w:eastAsia="Calibri" w:cs="Calibri"/>
                              <w:noProof/>
                              <w:color w:val="FF0000"/>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12385D93" id="_x0000_t202" coordsize="21600,21600" o:spt="202" path="m,l,21600r21600,l21600,xe">
              <v:stroke joinstyle="miter"/>
              <v:path gradientshapeok="t" o:connecttype="rect"/>
            </v:shapetype>
            <v:shape id="Text Box 11" o:spid="_x0000_s1028" type="#_x0000_t202" alt="OFFICIAL" style="position:absolute;left:0;text-align:left;margin-left:0;margin-top:0;width:43.45pt;height:29.65pt;z-index:251668480;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MX1JDgIAABwEAAAOAAAAZHJzL2Uyb0RvYy54bWysU8Fu2zAMvQ/YPwi6L7YzuOuMOEXWIsOA&#10;oC2QDj0rshQbkERBUmJnXz9KjpOt22nYRaZJ6pF8fFrcDVqRo3C+A1PTYpZTIgyHpjP7mn5/WX+4&#10;pcQHZhqmwIianoSnd8v37xa9rcQcWlCNcARBjK96W9M2BFtlmeet0MzPwAqDQQlOs4C/bp81jvWI&#10;rlU2z/ObrAfXWAdceI/ehzFIlwlfSsHDk5ReBKJqir2FdLp07uKZLRes2jtm246f22D/0IVmncGi&#10;F6gHFhg5uO4PKN1xBx5kmHHQGUjZcZFmwGmK/M0025ZZkWZBcry90OT/Hyx/PG7tsyNh+AIDLjAS&#10;0ltfeXTGeQbpdPxipwTjSOHpQpsYAuHoLMvitigp4Rj6+OmmLMuIkl0vW+fDVwGaRKOmDreSyGLH&#10;jQ9j6pQSaxlYd0qlzSjzmwMxoye7dhitMOwG0jU1nU/d76A54VAOxn17y9cdlt4wH56ZwwXjHCja&#10;8ISHVNDXFM4WJS24H3/zx3zkHaOU9CiYmhpUNCXqm8F9RG1NhpuMXTKKz3mZY9wc9D2gDAt8EZYn&#10;E70uqMmUDvQrynkVC2GIGY7larqbzPswKhefAxerVUpCGVkWNmZreYSOdEUuX4ZX5uyZ8ICbeoRJ&#10;Tax6w/uYG296uzoEZD8tJVI7EnlmHCWY1np+LlHjv/6nrOujXv4EAAD//wMAUEsDBBQABgAIAAAA&#10;IQAgesHI2gAAAAMBAAAPAAAAZHJzL2Rvd25yZXYueG1sTI/BasJAEIbvhb7DMoXe6kZDRdNsRARP&#10;loLaS2/r7pikZmdDdqPx7Tv1opeB4f/55pt8MbhGnLELtScF41ECAsl4W1Op4Hu/fpuBCFGT1Y0n&#10;VHDFAIvi+SnXmfUX2uJ5F0vBEAqZVlDF2GZSBlOh02HkWyTOjr5zOvLaldJ2+sJw18hJkkyl0zXx&#10;hUq3uKrQnHa9U/C+jZ/9F+3Tn2Fy/d20K5MeN0ap15dh+QEi4hDvZfjXZ3Uo2Onge7JBNAr4kXib&#10;nM2mcxAH5s5TkEUuH92LPwAAAP//AwBQSwECLQAUAAYACAAAACEAtoM4kv4AAADhAQAAEwAAAAAA&#10;AAAAAAAAAAAAAAAAW0NvbnRlbnRfVHlwZXNdLnhtbFBLAQItABQABgAIAAAAIQA4/SH/1gAAAJQB&#10;AAALAAAAAAAAAAAAAAAAAC8BAABfcmVscy8ucmVsc1BLAQItABQABgAIAAAAIQBmMX1JDgIAABwE&#10;AAAOAAAAAAAAAAAAAAAAAC4CAABkcnMvZTJvRG9jLnhtbFBLAQItABQABgAIAAAAIQAgesHI2gAA&#10;AAMBAAAPAAAAAAAAAAAAAAAAAGgEAABkcnMvZG93bnJldi54bWxQSwUGAAAAAAQABADzAAAAbwUA&#10;AAAA&#10;" filled="f" stroked="f">
              <v:fill o:detectmouseclick="t"/>
              <v:textbox style="mso-fit-shape-to-text:t" inset="0,0,0,15pt">
                <w:txbxContent>
                  <w:p w14:paraId="702C140C" w14:textId="660A1608" w:rsidR="00483B43" w:rsidRPr="00483B43" w:rsidRDefault="00483B43" w:rsidP="00483B43">
                    <w:pPr>
                      <w:rPr>
                        <w:rFonts w:eastAsia="Calibri" w:cs="Calibri"/>
                        <w:noProof/>
                        <w:color w:val="FF0000"/>
                      </w:rPr>
                    </w:pPr>
                    <w:r w:rsidRPr="00483B43">
                      <w:rPr>
                        <w:rFonts w:eastAsia="Calibri" w:cs="Calibri"/>
                        <w:noProof/>
                        <w:color w:val="FF0000"/>
                      </w:rPr>
                      <w:t>OFFICIAL</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B063511" w14:textId="43870D99" w:rsidR="00D843F2" w:rsidRDefault="00483B43" w:rsidP="00753B29">
    <w:pPr>
      <w:pStyle w:val="Footer"/>
      <w:jc w:val="center"/>
    </w:pPr>
    <w:r>
      <w:rPr>
        <w:noProof/>
      </w:rPr>
      <mc:AlternateContent>
        <mc:Choice Requires="wps">
          <w:drawing>
            <wp:anchor distT="0" distB="0" distL="0" distR="0" simplePos="0" relativeHeight="251669504" behindDoc="0" locked="0" layoutInCell="1" allowOverlap="1" wp14:anchorId="2F217C9A" wp14:editId="52946D2A">
              <wp:simplePos x="635" y="635"/>
              <wp:positionH relativeFrom="page">
                <wp:align>center</wp:align>
              </wp:positionH>
              <wp:positionV relativeFrom="page">
                <wp:align>bottom</wp:align>
              </wp:positionV>
              <wp:extent cx="551815" cy="376555"/>
              <wp:effectExtent l="0" t="0" r="635" b="0"/>
              <wp:wrapNone/>
              <wp:docPr id="1085355674" name="Text Box 12"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51815" cy="376555"/>
                      </a:xfrm>
                      <a:prstGeom prst="rect">
                        <a:avLst/>
                      </a:prstGeom>
                      <a:noFill/>
                      <a:ln>
                        <a:noFill/>
                      </a:ln>
                    </wps:spPr>
                    <wps:txbx>
                      <w:txbxContent>
                        <w:p w14:paraId="077F0540" w14:textId="2EF9235F" w:rsidR="00483B43" w:rsidRPr="00483B43" w:rsidRDefault="00483B43" w:rsidP="00483B43">
                          <w:pPr>
                            <w:rPr>
                              <w:rFonts w:eastAsia="Calibri" w:cs="Calibri"/>
                              <w:noProof/>
                              <w:color w:val="FF0000"/>
                            </w:rPr>
                          </w:pPr>
                          <w:r w:rsidRPr="00483B43">
                            <w:rPr>
                              <w:rFonts w:eastAsia="Calibri" w:cs="Calibri"/>
                              <w:noProof/>
                              <w:color w:val="FF0000"/>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2F217C9A" id="_x0000_t202" coordsize="21600,21600" o:spt="202" path="m,l,21600r21600,l21600,xe">
              <v:stroke joinstyle="miter"/>
              <v:path gradientshapeok="t" o:connecttype="rect"/>
            </v:shapetype>
            <v:shape id="Text Box 12" o:spid="_x0000_s1029" type="#_x0000_t202" alt="OFFICIAL" style="position:absolute;left:0;text-align:left;margin-left:0;margin-top:0;width:43.45pt;height:29.65pt;z-index:251669504;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js90DgIAABwEAAAOAAAAZHJzL2Uyb0RvYy54bWysU8Fu2zAMvQ/YPwi6L7Y7uOuMOEXWIsOA&#10;oC2QDj0rshQbkERBUmJnXz9KjpOt7WnYRaZJ6pF8fJrfDlqRg3C+A1PTYpZTIgyHpjO7mv58Xn26&#10;ocQHZhqmwIiaHoWnt4uPH+a9rcQVtKAa4QiCGF/1tqZtCLbKMs9boZmfgRUGgxKcZgF/3S5rHOsR&#10;XavsKs+vsx5cYx1w4T1678cgXSR8KQUPj1J6EYiqKfYW0unSuY1ntpizaueYbTt+aoP9QxeadQaL&#10;nqHuWWBk77o3ULrjDjzIMOOgM5Cy4yLNgNMU+atpNi2zIs2C5Hh7psn/P1j+cNjYJ0fC8A0GXGAk&#10;pLe+8uiM8wzS6fjFTgnGkcLjmTYxBMLRWZbFTVFSwjH0+ct1WZYRJbtcts6H7wI0iUZNHW4lkcUO&#10;ax/G1Ckl1jKw6pRKm1HmLwdiRk926TBaYdgOpGuw+NT9FpojDuVg3Le3fNVh6TXz4Yk5XDDOgaIN&#10;j3hIBX1N4WRR0oL79Z4/5iPvGKWkR8HU1KCiKVE/DO4jamsy3GRsk1F8zcsc42av7wBlWOCLsDyZ&#10;6HVBTaZ0oF9QzstYCEPMcCxX0+1k3oVRufgcuFguUxLKyLKwNhvLI3SkK3L5PLwwZ0+EB9zUA0xq&#10;YtUr3sfceNPb5T4g+2kpkdqRyBPjKMG01tNziRr/8z9lXR714jcAAAD//wMAUEsDBBQABgAIAAAA&#10;IQAgesHI2gAAAAMBAAAPAAAAZHJzL2Rvd25yZXYueG1sTI/BasJAEIbvhb7DMoXe6kZDRdNsRARP&#10;loLaS2/r7pikZmdDdqPx7Tv1opeB4f/55pt8MbhGnLELtScF41ECAsl4W1Op4Hu/fpuBCFGT1Y0n&#10;VHDFAIvi+SnXmfUX2uJ5F0vBEAqZVlDF2GZSBlOh02HkWyTOjr5zOvLaldJ2+sJw18hJkkyl0zXx&#10;hUq3uKrQnHa9U/C+jZ/9F+3Tn2Fy/d20K5MeN0ap15dh+QEi4hDvZfjXZ3Uo2Onge7JBNAr4kXib&#10;nM2mcxAH5s5TkEUuH92LPwAAAP//AwBQSwECLQAUAAYACAAAACEAtoM4kv4AAADhAQAAEwAAAAAA&#10;AAAAAAAAAAAAAAAAW0NvbnRlbnRfVHlwZXNdLnhtbFBLAQItABQABgAIAAAAIQA4/SH/1gAAAJQB&#10;AAALAAAAAAAAAAAAAAAAAC8BAABfcmVscy8ucmVsc1BLAQItABQABgAIAAAAIQALjs90DgIAABwE&#10;AAAOAAAAAAAAAAAAAAAAAC4CAABkcnMvZTJvRG9jLnhtbFBLAQItABQABgAIAAAAIQAgesHI2gAA&#10;AAMBAAAPAAAAAAAAAAAAAAAAAGgEAABkcnMvZG93bnJldi54bWxQSwUGAAAAAAQABADzAAAAbwUA&#10;AAAA&#10;" filled="f" stroked="f">
              <v:fill o:detectmouseclick="t"/>
              <v:textbox style="mso-fit-shape-to-text:t" inset="0,0,0,15pt">
                <w:txbxContent>
                  <w:p w14:paraId="077F0540" w14:textId="2EF9235F" w:rsidR="00483B43" w:rsidRPr="00483B43" w:rsidRDefault="00483B43" w:rsidP="00483B43">
                    <w:pPr>
                      <w:rPr>
                        <w:rFonts w:eastAsia="Calibri" w:cs="Calibri"/>
                        <w:noProof/>
                        <w:color w:val="FF0000"/>
                      </w:rPr>
                    </w:pPr>
                    <w:r w:rsidRPr="00483B43">
                      <w:rPr>
                        <w:rFonts w:eastAsia="Calibri" w:cs="Calibri"/>
                        <w:noProof/>
                        <w:color w:val="FF0000"/>
                      </w:rPr>
                      <w:t>OFFICIAL</w:t>
                    </w:r>
                  </w:p>
                </w:txbxContent>
              </v:textbox>
              <w10:wrap anchorx="page" anchory="page"/>
            </v:shape>
          </w:pict>
        </mc:Fallback>
      </mc:AlternateContent>
    </w:r>
  </w:p>
  <w:p w14:paraId="37484CD3" w14:textId="5A1FE9BF" w:rsidR="00D843F2" w:rsidRPr="007C1CD9" w:rsidRDefault="00000000" w:rsidP="006028D3">
    <w:pPr>
      <w:pStyle w:val="PageFooter"/>
    </w:pPr>
    <w:sdt>
      <w:sdtPr>
        <w:id w:val="1036156457"/>
        <w:docPartObj>
          <w:docPartGallery w:val="Page Numbers (Bottom of Page)"/>
          <w:docPartUnique/>
        </w:docPartObj>
      </w:sdtPr>
      <w:sdtEndPr>
        <w:rPr>
          <w:noProof/>
        </w:rPr>
      </w:sdtEndPr>
      <w:sdtContent>
        <w:r w:rsidR="00D843F2">
          <w:fldChar w:fldCharType="begin"/>
        </w:r>
        <w:r w:rsidR="00D843F2">
          <w:instrText xml:space="preserve"> PAGE   \* MERGEFORMAT </w:instrText>
        </w:r>
        <w:r w:rsidR="00D843F2">
          <w:fldChar w:fldCharType="separate"/>
        </w:r>
        <w:r w:rsidR="00D843F2">
          <w:rPr>
            <w:noProof/>
          </w:rPr>
          <w:t>2</w:t>
        </w:r>
        <w:r w:rsidR="00D843F2">
          <w:rPr>
            <w:noProof/>
          </w:rPr>
          <w:fldChar w:fldCharType="end"/>
        </w:r>
      </w:sdtContent>
    </w:sdt>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AB30F5" w14:textId="04F38300" w:rsidR="00EC5F4F" w:rsidRDefault="00483B43">
    <w:pPr>
      <w:pStyle w:val="Footer"/>
    </w:pPr>
    <w:r>
      <w:rPr>
        <w:noProof/>
      </w:rPr>
      <mc:AlternateContent>
        <mc:Choice Requires="wps">
          <w:drawing>
            <wp:anchor distT="0" distB="0" distL="0" distR="0" simplePos="0" relativeHeight="251667456" behindDoc="0" locked="0" layoutInCell="1" allowOverlap="1" wp14:anchorId="0CF5417D" wp14:editId="0FD24933">
              <wp:simplePos x="635" y="635"/>
              <wp:positionH relativeFrom="page">
                <wp:align>center</wp:align>
              </wp:positionH>
              <wp:positionV relativeFrom="page">
                <wp:align>bottom</wp:align>
              </wp:positionV>
              <wp:extent cx="551815" cy="376555"/>
              <wp:effectExtent l="0" t="0" r="635" b="0"/>
              <wp:wrapNone/>
              <wp:docPr id="393767244" name="Text Box 10"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51815" cy="376555"/>
                      </a:xfrm>
                      <a:prstGeom prst="rect">
                        <a:avLst/>
                      </a:prstGeom>
                      <a:noFill/>
                      <a:ln>
                        <a:noFill/>
                      </a:ln>
                    </wps:spPr>
                    <wps:txbx>
                      <w:txbxContent>
                        <w:p w14:paraId="5C6C75C8" w14:textId="47EF67A7" w:rsidR="00483B43" w:rsidRPr="00483B43" w:rsidRDefault="00483B43" w:rsidP="00483B43">
                          <w:pPr>
                            <w:rPr>
                              <w:rFonts w:eastAsia="Calibri" w:cs="Calibri"/>
                              <w:noProof/>
                              <w:color w:val="FF0000"/>
                            </w:rPr>
                          </w:pPr>
                          <w:r w:rsidRPr="00483B43">
                            <w:rPr>
                              <w:rFonts w:eastAsia="Calibri" w:cs="Calibri"/>
                              <w:noProof/>
                              <w:color w:val="FF0000"/>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0CF5417D" id="_x0000_t202" coordsize="21600,21600" o:spt="202" path="m,l,21600r21600,l21600,xe">
              <v:stroke joinstyle="miter"/>
              <v:path gradientshapeok="t" o:connecttype="rect"/>
            </v:shapetype>
            <v:shape id="Text Box 10" o:spid="_x0000_s1031" type="#_x0000_t202" alt="OFFICIAL" style="position:absolute;left:0;text-align:left;margin-left:0;margin-top:0;width:43.45pt;height:29.65pt;z-index:251667456;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DWD5DgIAABwEAAAOAAAAZHJzL2Uyb0RvYy54bWysU8Fu2zAMvQ/YPwi6L7Y7uOuMOEXWIsOA&#10;oC2QDj0rshQbkERBUmJnXz9KjpOt7WnYRaZJ6pF8fJrfDlqRg3C+A1PTYpZTIgyHpjO7mv58Xn26&#10;ocQHZhqmwIiaHoWnt4uPH+a9rcQVtKAa4QiCGF/1tqZtCLbKMs9boZmfgRUGgxKcZgF/3S5rHOsR&#10;XavsKs+vsx5cYx1w4T1678cgXSR8KQUPj1J6EYiqKfYW0unSuY1ntpizaueYbTt+aoP9QxeadQaL&#10;nqHuWWBk77o3ULrjDjzIMOOgM5Cy4yLNgNMU+atpNi2zIs2C5Hh7psn/P1j+cNjYJ0fC8A0GXGAk&#10;pLe+8uiM8wzS6fjFTgnGkcLjmTYxBMLRWZbFTVFSwjH0+ct1WZYRJbtcts6H7wI0iUZNHW4lkcUO&#10;ax/G1Ckl1jKw6pRKm1HmLwdiRk926TBaYdgOpGuwkan7LTRHHMrBuG9v+arD0mvmwxNzuGCcA0Ub&#10;HvGQCvqawsmipAX36z1/zEfeMUpJj4KpqUFFU6J+GNxH1NZkuMnYJqP4mpc5xs1e3wHKsMAXYXky&#10;0euCmkzpQL+gnJexEIaY4ViuptvJvAujcvE5cLFcpiSUkWVhbTaWR+hIV+TyeXhhzp4ID7ipB5jU&#10;xKpXvI+58aa3y31A9tNSIrUjkSfGUYJprafnEjX+53/KujzqxW8AAAD//wMAUEsDBBQABgAIAAAA&#10;IQAgesHI2gAAAAMBAAAPAAAAZHJzL2Rvd25yZXYueG1sTI/BasJAEIbvhb7DMoXe6kZDRdNsRARP&#10;loLaS2/r7pikZmdDdqPx7Tv1opeB4f/55pt8MbhGnLELtScF41ECAsl4W1Op4Hu/fpuBCFGT1Y0n&#10;VHDFAIvi+SnXmfUX2uJ5F0vBEAqZVlDF2GZSBlOh02HkWyTOjr5zOvLaldJ2+sJw18hJkkyl0zXx&#10;hUq3uKrQnHa9U/C+jZ/9F+3Tn2Fy/d20K5MeN0ap15dh+QEi4hDvZfjXZ3Uo2Onge7JBNAr4kXib&#10;nM2mcxAH5s5TkEUuH92LPwAAAP//AwBQSwECLQAUAAYACAAAACEAtoM4kv4AAADhAQAAEwAAAAAA&#10;AAAAAAAAAAAAAAAAW0NvbnRlbnRfVHlwZXNdLnhtbFBLAQItABQABgAIAAAAIQA4/SH/1gAAAJQB&#10;AAALAAAAAAAAAAAAAAAAAC8BAABfcmVscy8ucmVsc1BLAQItABQABgAIAAAAIQBlDWD5DgIAABwE&#10;AAAOAAAAAAAAAAAAAAAAAC4CAABkcnMvZTJvRG9jLnhtbFBLAQItABQABgAIAAAAIQAgesHI2gAA&#10;AAMBAAAPAAAAAAAAAAAAAAAAAGgEAABkcnMvZG93bnJldi54bWxQSwUGAAAAAAQABADzAAAAbwUA&#10;AAAA&#10;" filled="f" stroked="f">
              <v:fill o:detectmouseclick="t"/>
              <v:textbox style="mso-fit-shape-to-text:t" inset="0,0,0,15pt">
                <w:txbxContent>
                  <w:p w14:paraId="5C6C75C8" w14:textId="47EF67A7" w:rsidR="00483B43" w:rsidRPr="00483B43" w:rsidRDefault="00483B43" w:rsidP="00483B43">
                    <w:pPr>
                      <w:rPr>
                        <w:rFonts w:eastAsia="Calibri" w:cs="Calibri"/>
                        <w:noProof/>
                        <w:color w:val="FF0000"/>
                      </w:rPr>
                    </w:pPr>
                    <w:r w:rsidRPr="00483B43">
                      <w:rPr>
                        <w:rFonts w:eastAsia="Calibri" w:cs="Calibri"/>
                        <w:noProof/>
                        <w:color w:val="FF0000"/>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91700A5" w14:textId="77777777" w:rsidR="006B1988" w:rsidRDefault="006B1988" w:rsidP="00AD23DF">
      <w:r>
        <w:separator/>
      </w:r>
    </w:p>
  </w:footnote>
  <w:footnote w:type="continuationSeparator" w:id="0">
    <w:p w14:paraId="581443F3" w14:textId="77777777" w:rsidR="006B1988" w:rsidRDefault="006B1988">
      <w:r>
        <w:continuationSeparator/>
      </w:r>
    </w:p>
  </w:footnote>
  <w:footnote w:type="continuationNotice" w:id="1">
    <w:p w14:paraId="690F414E" w14:textId="77777777" w:rsidR="006B1988" w:rsidRDefault="006B1988"/>
  </w:footnote>
  <w:footnote w:id="2">
    <w:p w14:paraId="104FEE10" w14:textId="3F52205B" w:rsidR="00B34FE6" w:rsidRDefault="00B34FE6">
      <w:pPr>
        <w:pStyle w:val="FootnoteText"/>
      </w:pPr>
      <w:r>
        <w:rPr>
          <w:rStyle w:val="FootnoteReference"/>
        </w:rPr>
        <w:footnoteRef/>
      </w:r>
      <w:r>
        <w:t xml:space="preserve"> </w:t>
      </w:r>
      <w:hyperlink r:id="rId1" w:history="1">
        <w:r w:rsidRPr="001711A9">
          <w:rPr>
            <w:rStyle w:val="Hyperlink"/>
          </w:rPr>
          <w:t>https://www.pbs.gov.au/industry/listing/elements/pbac-meetings/pbac-outcomes/2024-11/pbac-web-outcomes-11-2024.pdf</w:t>
        </w:r>
      </w:hyperlink>
      <w:r>
        <w:t>.</w:t>
      </w:r>
    </w:p>
  </w:footnote>
  <w:footnote w:id="3">
    <w:p w14:paraId="01E58D40" w14:textId="77777777" w:rsidR="00466ED9" w:rsidRDefault="00466ED9" w:rsidP="00466ED9">
      <w:pPr>
        <w:pStyle w:val="FootnoteText"/>
      </w:pPr>
      <w:r>
        <w:rPr>
          <w:rStyle w:val="FootnoteReference"/>
        </w:rPr>
        <w:footnoteRef/>
      </w:r>
      <w:r>
        <w:t xml:space="preserve"> </w:t>
      </w:r>
      <w:r w:rsidRPr="00525B39">
        <w:rPr>
          <w:rFonts w:asciiTheme="minorHAnsi" w:hAnsiTheme="minorHAnsi"/>
          <w:bCs/>
          <w:snapToGrid w:val="0"/>
          <w:sz w:val="16"/>
        </w:rPr>
        <w:t>Cherny NI, Dafni U, Bogaerts J, et al: ESMO-Magnitude of Clinical Benefit Scale version 1.1. Annals of Oncology 28:2340-2366, 2017</w:t>
      </w:r>
    </w:p>
  </w:footnote>
  <w:footnote w:id="4">
    <w:p w14:paraId="3A590960" w14:textId="05DD2627" w:rsidR="00D7663B" w:rsidRDefault="00D7663B">
      <w:pPr>
        <w:pStyle w:val="FootnoteText"/>
      </w:pPr>
      <w:r>
        <w:rPr>
          <w:rStyle w:val="FootnoteReference"/>
        </w:rPr>
        <w:footnoteRef/>
      </w:r>
      <w:r>
        <w:t xml:space="preserve"> </w:t>
      </w:r>
      <w:r w:rsidRPr="00D7663B">
        <w:rPr>
          <w:i/>
          <w:iCs/>
        </w:rPr>
        <w:t>Note that the results of the NMA presented are derived from post-hoc analyses identified during the evaluation specifically for the purposes of informing the PBAC consideration. These analyses were not part of the pre-specified statistical plan for RUBY, NRG-GY018 or DUO-E. Interpretation of the results and their application should therefore be limited to seeking to understand the basis for the PBAC outcome and should not be used for any other purpose.</w:t>
      </w:r>
    </w:p>
  </w:footnote>
  <w:footnote w:id="5">
    <w:p w14:paraId="732F96C9" w14:textId="70E465E7" w:rsidR="0022670A" w:rsidRDefault="0022670A">
      <w:pPr>
        <w:pStyle w:val="FootnoteText"/>
      </w:pPr>
      <w:r>
        <w:rPr>
          <w:rStyle w:val="FootnoteReference"/>
        </w:rPr>
        <w:footnoteRef/>
      </w:r>
      <w:r>
        <w:t xml:space="preserve"> </w:t>
      </w:r>
      <w:r w:rsidRPr="00400B44">
        <w:rPr>
          <w:i/>
          <w:iCs/>
        </w:rPr>
        <w:t>Note that the PSCR clarified this discrepancy was due to two cases of TEAE leading to treatment discontinuation in the PBO+CP arm being reclassified between IA1 and IA2. For one patient, the trial site reconfirmed that the discontinuation was due to a non-AE reason. The second patient was recorded in the IA2 database, indicating that they had continued to receive treatment and were not a true discontinuation. One new TEAE leading to treatment discontinuation occurred during the IA2 follow-up, resulting in a net decrease of 1 patient.</w:t>
      </w:r>
    </w:p>
  </w:footnote>
  <w:footnote w:id="6">
    <w:p w14:paraId="50921865" w14:textId="2506D3B1" w:rsidR="00400B44" w:rsidRDefault="00400B44">
      <w:pPr>
        <w:pStyle w:val="FootnoteText"/>
      </w:pPr>
      <w:r>
        <w:rPr>
          <w:rStyle w:val="FootnoteReference"/>
        </w:rPr>
        <w:footnoteRef/>
      </w:r>
      <w:r>
        <w:t xml:space="preserve"> </w:t>
      </w:r>
      <w:r w:rsidRPr="00400B44">
        <w:rPr>
          <w:i/>
          <w:iCs/>
        </w:rPr>
        <w:t>Note that none of the TEAEs leading to death in the pMMR/MSS population (general physical health deterioration, COVID-19, opiate overdose) in RUBY were considered related to study treatment. Two TEAEs leading to death were experienced in the dMMR group of the RUBY trial (myelosuppression and hypovolemic shock). No additional TEAEs leading to death occurred between the IA1 and IA2 analyses.</w:t>
      </w:r>
    </w:p>
  </w:footnote>
  <w:footnote w:id="7">
    <w:p w14:paraId="15D893F0" w14:textId="6A9C5C24" w:rsidR="006971BB" w:rsidRDefault="006971BB">
      <w:pPr>
        <w:pStyle w:val="FootnoteText"/>
      </w:pPr>
      <w:r>
        <w:rPr>
          <w:rStyle w:val="FootnoteReference"/>
        </w:rPr>
        <w:footnoteRef/>
      </w:r>
      <w:r>
        <w:t xml:space="preserve"> </w:t>
      </w:r>
      <w:r w:rsidRPr="00400B44">
        <w:rPr>
          <w:i/>
          <w:iCs/>
        </w:rPr>
        <w:t>Note that none of the TEAEs leading to death in the pMMR/MSS population (general physical health deterioration, COVID-19, opiate overdose) in RUBY were considered related to study treatment. Two TEAEs leading to death were experienced in the dMMR group of the RUBY trial (myelosuppression and hypovolemic shock). No additional TEAEs leading to death occurred between the IA1 and IA2 analyses.</w:t>
      </w:r>
    </w:p>
  </w:footnote>
  <w:footnote w:id="8">
    <w:p w14:paraId="1C688646" w14:textId="77777777" w:rsidR="00600118" w:rsidRPr="00425FBA" w:rsidRDefault="00600118" w:rsidP="00600118">
      <w:pPr>
        <w:pStyle w:val="FootnoteText"/>
        <w:rPr>
          <w:lang w:val="en-US"/>
        </w:rPr>
      </w:pPr>
      <w:r>
        <w:rPr>
          <w:rStyle w:val="FootnoteReference"/>
        </w:rPr>
        <w:footnoteRef/>
      </w:r>
      <w:r>
        <w:t xml:space="preserve"> </w:t>
      </w:r>
      <w:r w:rsidRPr="00425FBA">
        <w:t xml:space="preserve">McCaffrey N, </w:t>
      </w:r>
      <w:r w:rsidRPr="00425FBA">
        <w:t>Kaambwa B, Currow DC, Ratcliffe J. Health-related quality of life measured using the EQ-5D-5L: South Australian population norms. Health Qual Life Outcomes. 2016 Sep 20;14(1):133. doi: 10.1186/s12955-016-0537-0. PMID: 27644755; PMCID: PMC5028927.</w:t>
      </w:r>
      <w:r>
        <w:t xml:space="preserve"> </w:t>
      </w:r>
    </w:p>
  </w:footnote>
  <w:footnote w:id="9">
    <w:p w14:paraId="0578DD24" w14:textId="7FFB0FD4" w:rsidR="002041DB" w:rsidRDefault="002041DB">
      <w:pPr>
        <w:pStyle w:val="FootnoteText"/>
      </w:pPr>
      <w:r>
        <w:rPr>
          <w:rStyle w:val="FootnoteReference"/>
        </w:rPr>
        <w:footnoteRef/>
      </w:r>
      <w:r>
        <w:t xml:space="preserve"> </w:t>
      </w:r>
      <w:r w:rsidRPr="00400B44">
        <w:rPr>
          <w:i/>
          <w:iCs/>
        </w:rPr>
        <w:t>Note that none of the TEAEs leading to death in the pMMR/MSS population (general physical health deterioration, COVID-19, opiate overdose) in RUBY were considered related to study treatment. Two TEAEs leading to death were experienced in the dMMR group of the RUBY trial (myelosuppression and hypovolemic shock). No additional TEAEs leading to death occurred between the IA1 and IA2 analyses.</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5781EB4" w14:textId="234AB626" w:rsidR="00EC5F4F" w:rsidRDefault="00483B43">
    <w:pPr>
      <w:pStyle w:val="Header"/>
    </w:pPr>
    <w:r>
      <w:rPr>
        <w:noProof/>
      </w:rPr>
      <mc:AlternateContent>
        <mc:Choice Requires="wps">
          <w:drawing>
            <wp:anchor distT="0" distB="0" distL="0" distR="0" simplePos="0" relativeHeight="251665408" behindDoc="0" locked="0" layoutInCell="1" allowOverlap="1" wp14:anchorId="043AA141" wp14:editId="262AAD00">
              <wp:simplePos x="635" y="635"/>
              <wp:positionH relativeFrom="page">
                <wp:align>center</wp:align>
              </wp:positionH>
              <wp:positionV relativeFrom="page">
                <wp:align>top</wp:align>
              </wp:positionV>
              <wp:extent cx="551815" cy="376555"/>
              <wp:effectExtent l="0" t="0" r="635" b="4445"/>
              <wp:wrapNone/>
              <wp:docPr id="856037891" name="Text Box 8"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51815" cy="376555"/>
                      </a:xfrm>
                      <a:prstGeom prst="rect">
                        <a:avLst/>
                      </a:prstGeom>
                      <a:noFill/>
                      <a:ln>
                        <a:noFill/>
                      </a:ln>
                    </wps:spPr>
                    <wps:txbx>
                      <w:txbxContent>
                        <w:p w14:paraId="036F3CAD" w14:textId="5D775D1D" w:rsidR="00483B43" w:rsidRPr="00483B43" w:rsidRDefault="00483B43" w:rsidP="00483B43">
                          <w:pPr>
                            <w:rPr>
                              <w:rFonts w:eastAsia="Calibri" w:cs="Calibri"/>
                              <w:noProof/>
                              <w:color w:val="FF0000"/>
                            </w:rPr>
                          </w:pPr>
                          <w:r w:rsidRPr="00483B43">
                            <w:rPr>
                              <w:rFonts w:eastAsia="Calibri" w:cs="Calibri"/>
                              <w:noProof/>
                              <w:color w:val="FF0000"/>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043AA141" id="_x0000_t202" coordsize="21600,21600" o:spt="202" path="m,l,21600r21600,l21600,xe">
              <v:stroke joinstyle="miter"/>
              <v:path gradientshapeok="t" o:connecttype="rect"/>
            </v:shapetype>
            <v:shape id="Text Box 8" o:spid="_x0000_s1026" type="#_x0000_t202" alt="OFFICIAL" style="position:absolute;left:0;text-align:left;margin-left:0;margin-top:0;width:43.45pt;height:29.65pt;z-index:251665408;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UEjgCQIAABUEAAAOAAAAZHJzL2Uyb0RvYy54bWysU8Fu2zAMvQ/YPwi6L7Y7uOuMOEXWIsOA&#10;oi2QDj0rshQbkERBUmJnXz9KtpOt22nYRaZI+pF8fFreDlqRo3C+A1PTYpFTIgyHpjP7mn5/2Xy4&#10;ocQHZhqmwIianoSnt6v375a9rcQVtKAa4QiCGF/1tqZtCLbKMs9boZlfgBUGgxKcZgGvbp81jvWI&#10;rlV2lefXWQ+usQ648B6992OQrhK+lIKHJym9CETVFHsL6XTp3MUzWy1ZtXfMth2f2mD/0IVmncGi&#10;Z6h7Fhg5uO4PKN1xBx5kWHDQGUjZcZFmwGmK/M0025ZZkWZBcrw90+T/Hyx/PG7tsyNh+AIDLjAS&#10;0ltfeXTGeQbpdPxipwTjSOHpTJsYAuHoLMvipigp4Rj6+Om6LMuIkl1+ts6HrwI0iUZNHW4lkcWO&#10;Dz6MqXNKrGVg0ymVNqPMbw7EjJ7s0mG0wrAbprZ30JxwGgfjor3lmw5rPjAfnpnDzeIAqNbwhIdU&#10;0NcUJouSFtyPv/ljPhKOUUp6VEpNDUqZEvXN4CKiqJJRfM7LHG9udu9mwxz0HaD+CnwKlicz5gU1&#10;m9KBfkUdr2MhDDHDsVxNw2zehVGy+A64WK9TEurHsvBgtpZH6MhTJPFleGXOTkwHXNEjzDJi1RvC&#10;x9z4p7frQ0Da0zYipyORE9WovbTP6Z1Ecf96T1mX17z6CQAA//8DAFBLAwQUAAYACAAAACEAw4kd&#10;d9oAAAADAQAADwAAAGRycy9kb3ducmV2LnhtbEyPQU/CQBCF7yb+h82YeJNtNSVQuyXEhAM3RPQ8&#10;dMe20J1pugtUfr2rF71M8vJe3vumWIyuU2cafCtsIJ0koIgrsS3XBnZvq4cZKB+QLXbCZOCLPCzK&#10;25sCcysXfqXzNtQqlrDP0UATQp9r7auGHPqJ9MTR+5TBYYhyqLUd8BLLXacfk2SqHbYcFxrs6aWh&#10;6rg9OQNttpSQ0vt6dfhwqaTXzTq7boy5vxuXz6ACjeEvDD/4ER3KyLSXE1uvOgPxkfB7ozebzkHt&#10;DWTzJ9Blof+zl98AAAD//wMAUEsBAi0AFAAGAAgAAAAhALaDOJL+AAAA4QEAABMAAAAAAAAAAAAA&#10;AAAAAAAAAFtDb250ZW50X1R5cGVzXS54bWxQSwECLQAUAAYACAAAACEAOP0h/9YAAACUAQAACwAA&#10;AAAAAAAAAAAAAAAvAQAAX3JlbHMvLnJlbHNQSwECLQAUAAYACAAAACEA1VBI4AkCAAAVBAAADgAA&#10;AAAAAAAAAAAAAAAuAgAAZHJzL2Uyb0RvYy54bWxQSwECLQAUAAYACAAAACEAw4kdd9oAAAADAQAA&#10;DwAAAAAAAAAAAAAAAABjBAAAZHJzL2Rvd25yZXYueG1sUEsFBgAAAAAEAAQA8wAAAGoFAAAAAA==&#10;" filled="f" stroked="f">
              <v:fill o:detectmouseclick="t"/>
              <v:textbox style="mso-fit-shape-to-text:t" inset="0,15pt,0,0">
                <w:txbxContent>
                  <w:p w14:paraId="036F3CAD" w14:textId="5D775D1D" w:rsidR="00483B43" w:rsidRPr="00483B43" w:rsidRDefault="00483B43" w:rsidP="00483B43">
                    <w:pPr>
                      <w:rPr>
                        <w:rFonts w:eastAsia="Calibri" w:cs="Calibri"/>
                        <w:noProof/>
                        <w:color w:val="FF0000"/>
                      </w:rPr>
                    </w:pPr>
                    <w:r w:rsidRPr="00483B43">
                      <w:rPr>
                        <w:rFonts w:eastAsia="Calibri" w:cs="Calibri"/>
                        <w:noProof/>
                        <w:color w:val="FF0000"/>
                      </w:rPr>
                      <w:t>OFFICIAL</w:t>
                    </w:r>
                  </w:p>
                </w:txbxContent>
              </v:textbox>
              <w10:wrap anchorx="page" anchory="page"/>
            </v:shape>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3F5E204" w14:textId="5DBCB3AA" w:rsidR="00D843F2" w:rsidRPr="002A0FF0" w:rsidRDefault="00483B43" w:rsidP="00D822E2">
    <w:pPr>
      <w:pStyle w:val="Header"/>
      <w:rPr>
        <w:rFonts w:asciiTheme="minorHAnsi" w:hAnsiTheme="minorHAnsi"/>
        <w:iCs w:val="0"/>
        <w:color w:val="808080"/>
      </w:rPr>
    </w:pPr>
    <w:r>
      <w:rPr>
        <w:rFonts w:asciiTheme="minorHAnsi" w:hAnsiTheme="minorHAnsi"/>
        <w:iCs w:val="0"/>
        <w:noProof/>
        <w:color w:val="808080"/>
      </w:rPr>
      <mc:AlternateContent>
        <mc:Choice Requires="wps">
          <w:drawing>
            <wp:anchor distT="0" distB="0" distL="0" distR="0" simplePos="0" relativeHeight="251666432" behindDoc="0" locked="0" layoutInCell="1" allowOverlap="1" wp14:anchorId="2B455CB2" wp14:editId="5123C6B2">
              <wp:simplePos x="635" y="635"/>
              <wp:positionH relativeFrom="page">
                <wp:align>center</wp:align>
              </wp:positionH>
              <wp:positionV relativeFrom="page">
                <wp:align>top</wp:align>
              </wp:positionV>
              <wp:extent cx="551815" cy="376555"/>
              <wp:effectExtent l="0" t="0" r="635" b="4445"/>
              <wp:wrapNone/>
              <wp:docPr id="760703643" name="Text Box 9"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51815" cy="376555"/>
                      </a:xfrm>
                      <a:prstGeom prst="rect">
                        <a:avLst/>
                      </a:prstGeom>
                      <a:noFill/>
                      <a:ln>
                        <a:noFill/>
                      </a:ln>
                    </wps:spPr>
                    <wps:txbx>
                      <w:txbxContent>
                        <w:p w14:paraId="280638F1" w14:textId="11C34E45" w:rsidR="00483B43" w:rsidRPr="00483B43" w:rsidRDefault="00483B43" w:rsidP="00483B43">
                          <w:pPr>
                            <w:rPr>
                              <w:rFonts w:eastAsia="Calibri" w:cs="Calibri"/>
                              <w:noProof/>
                              <w:color w:val="FF0000"/>
                            </w:rPr>
                          </w:pPr>
                          <w:r w:rsidRPr="00483B43">
                            <w:rPr>
                              <w:rFonts w:eastAsia="Calibri" w:cs="Calibri"/>
                              <w:noProof/>
                              <w:color w:val="FF0000"/>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2B455CB2" id="_x0000_t202" coordsize="21600,21600" o:spt="202" path="m,l,21600r21600,l21600,xe">
              <v:stroke joinstyle="miter"/>
              <v:path gradientshapeok="t" o:connecttype="rect"/>
            </v:shapetype>
            <v:shape id="Text Box 9" o:spid="_x0000_s1027" type="#_x0000_t202" alt="OFFICIAL" style="position:absolute;left:0;text-align:left;margin-left:0;margin-top:0;width:43.45pt;height:29.65pt;z-index:251666432;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N/u7DAIAABwEAAAOAAAAZHJzL2Uyb0RvYy54bWysU8Fu2zAMvQ/YPwi6L7Y7uGuNOEXWIsOA&#10;oC2QDj0rshQbkERBUmJnXz9KjpOu22nYRaZI+pF8fJrfDVqRg3C+A1PTYpZTIgyHpjO7mv54WX26&#10;ocQHZhqmwIiaHoWnd4uPH+a9rcQVtKAa4QiCGF/1tqZtCLbKMs9boZmfgRUGgxKcZgGvbpc1jvWI&#10;rlV2lefXWQ+usQ648B69D2OQLhK+lIKHJym9CETVFHsL6XTp3MYzW8xZtXPMth0/tcH+oQvNOoNF&#10;z1APLDCyd90fULrjDjzIMOOgM5Cy4yLNgNMU+btpNi2zIs2C5Hh7psn/P1j+eNjYZ0fC8BUGXGAk&#10;pLe+8uiM8wzS6fjFTgnGkcLjmTYxBMLRWZbFTVFSwjH0+ct1WZYRJbv8bJ0P3wRoEo2aOtxKIosd&#10;1j6MqVNKrGVg1SmVNqPMbw7EjJ7s0mG0wrAdSNe86X4LzRGHcjDu21u+6rD0mvnwzBwuGOdA0YYn&#10;PKSCvqZwsihpwf38mz/mI+8YpaRHwdTUoKIpUd8N7iNqKxnFbV7meHOTezsZZq/vAWVY4IuwPJkx&#10;L6jJlA70K8p5GQthiBmO5WoaJvM+jMrF58DFcpmSUEaWhbXZWB6hI12Ry5fhlTl7Ijzgph5hUhOr&#10;3vE+5sY/vV3uA7KflhKpHYk8MY4STGs9PZeo8bf3lHV51ItfAAAA//8DAFBLAwQUAAYACAAAACEA&#10;w4kdd9oAAAADAQAADwAAAGRycy9kb3ducmV2LnhtbEyPQU/CQBCF7yb+h82YeJNtNSVQuyXEhAM3&#10;RPQ8dMe20J1pugtUfr2rF71M8vJe3vumWIyuU2cafCtsIJ0koIgrsS3XBnZvq4cZKB+QLXbCZOCL&#10;PCzK25sCcysXfqXzNtQqlrDP0UATQp9r7auGHPqJ9MTR+5TBYYhyqLUd8BLLXacfk2SqHbYcFxrs&#10;6aWh6rg9OQNttpSQ0vt6dfhwqaTXzTq7boy5vxuXz6ACjeEvDD/4ER3KyLSXE1uvOgPxkfB7ozeb&#10;zkHtDWTzJ9Blof+zl98AAAD//wMAUEsBAi0AFAAGAAgAAAAhALaDOJL+AAAA4QEAABMAAAAAAAAA&#10;AAAAAAAAAAAAAFtDb250ZW50X1R5cGVzXS54bWxQSwECLQAUAAYACAAAACEAOP0h/9YAAACUAQAA&#10;CwAAAAAAAAAAAAAAAAAvAQAAX3JlbHMvLnJlbHNQSwECLQAUAAYACAAAACEATzf7uwwCAAAcBAAA&#10;DgAAAAAAAAAAAAAAAAAuAgAAZHJzL2Uyb0RvYy54bWxQSwECLQAUAAYACAAAACEAw4kdd9oAAAAD&#10;AQAADwAAAAAAAAAAAAAAAABmBAAAZHJzL2Rvd25yZXYueG1sUEsFBgAAAAAEAAQA8wAAAG0FAAAA&#10;AA==&#10;" filled="f" stroked="f">
              <v:fill o:detectmouseclick="t"/>
              <v:textbox style="mso-fit-shape-to-text:t" inset="0,15pt,0,0">
                <w:txbxContent>
                  <w:p w14:paraId="280638F1" w14:textId="11C34E45" w:rsidR="00483B43" w:rsidRPr="00483B43" w:rsidRDefault="00483B43" w:rsidP="00483B43">
                    <w:pPr>
                      <w:rPr>
                        <w:rFonts w:eastAsia="Calibri" w:cs="Calibri"/>
                        <w:noProof/>
                        <w:color w:val="FF0000"/>
                      </w:rPr>
                    </w:pPr>
                    <w:r w:rsidRPr="00483B43">
                      <w:rPr>
                        <w:rFonts w:eastAsia="Calibri" w:cs="Calibri"/>
                        <w:noProof/>
                        <w:color w:val="FF0000"/>
                      </w:rPr>
                      <w:t>OFFICIAL</w:t>
                    </w:r>
                  </w:p>
                </w:txbxContent>
              </v:textbox>
              <w10:wrap anchorx="page" anchory="page"/>
            </v:shape>
          </w:pict>
        </mc:Fallback>
      </mc:AlternateContent>
    </w:r>
    <w:r w:rsidR="00427753">
      <w:rPr>
        <w:rFonts w:asciiTheme="minorHAnsi" w:hAnsiTheme="minorHAnsi"/>
        <w:iCs w:val="0"/>
        <w:color w:val="808080"/>
      </w:rPr>
      <w:t>Public Summary Document</w:t>
    </w:r>
    <w:r w:rsidR="00732136" w:rsidRPr="002A0FF0">
      <w:rPr>
        <w:rFonts w:asciiTheme="minorHAnsi" w:hAnsiTheme="minorHAnsi"/>
        <w:iCs w:val="0"/>
        <w:color w:val="808080"/>
      </w:rPr>
      <w:t xml:space="preserve"> – </w:t>
    </w:r>
    <w:r w:rsidR="00590BFF" w:rsidRPr="002A0FF0">
      <w:rPr>
        <w:rFonts w:asciiTheme="minorHAnsi" w:hAnsiTheme="minorHAnsi"/>
        <w:iCs w:val="0"/>
        <w:color w:val="808080"/>
      </w:rPr>
      <w:t>May 2025</w:t>
    </w:r>
    <w:r w:rsidR="00D843F2" w:rsidRPr="002A0FF0">
      <w:rPr>
        <w:rFonts w:asciiTheme="minorHAnsi" w:hAnsiTheme="minorHAnsi"/>
        <w:iCs w:val="0"/>
        <w:color w:val="808080"/>
      </w:rPr>
      <w:t xml:space="preserve"> PBAC Meeting</w:t>
    </w:r>
  </w:p>
  <w:p w14:paraId="03AF943B" w14:textId="77777777" w:rsidR="00D843F2" w:rsidRPr="000A6914" w:rsidRDefault="00D843F2">
    <w:pPr>
      <w:pStyle w:val="Header"/>
      <w:rPr>
        <w:i w:val="0"/>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FA1B82F" w14:textId="4BE9CFB1" w:rsidR="00EC5F4F" w:rsidRDefault="00483B43">
    <w:pPr>
      <w:pStyle w:val="Header"/>
    </w:pPr>
    <w:r>
      <w:rPr>
        <w:noProof/>
      </w:rPr>
      <mc:AlternateContent>
        <mc:Choice Requires="wps">
          <w:drawing>
            <wp:anchor distT="0" distB="0" distL="0" distR="0" simplePos="0" relativeHeight="251664384" behindDoc="0" locked="0" layoutInCell="1" allowOverlap="1" wp14:anchorId="63D19277" wp14:editId="3EBACCF2">
              <wp:simplePos x="635" y="635"/>
              <wp:positionH relativeFrom="page">
                <wp:align>center</wp:align>
              </wp:positionH>
              <wp:positionV relativeFrom="page">
                <wp:align>top</wp:align>
              </wp:positionV>
              <wp:extent cx="551815" cy="376555"/>
              <wp:effectExtent l="0" t="0" r="635" b="4445"/>
              <wp:wrapNone/>
              <wp:docPr id="1652459147" name="Text Box 7"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51815" cy="376555"/>
                      </a:xfrm>
                      <a:prstGeom prst="rect">
                        <a:avLst/>
                      </a:prstGeom>
                      <a:noFill/>
                      <a:ln>
                        <a:noFill/>
                      </a:ln>
                    </wps:spPr>
                    <wps:txbx>
                      <w:txbxContent>
                        <w:p w14:paraId="0DD7676D" w14:textId="1BA765FD" w:rsidR="00483B43" w:rsidRPr="00483B43" w:rsidRDefault="00483B43" w:rsidP="00483B43">
                          <w:pPr>
                            <w:rPr>
                              <w:rFonts w:eastAsia="Calibri" w:cs="Calibri"/>
                              <w:noProof/>
                              <w:color w:val="FF0000"/>
                            </w:rPr>
                          </w:pPr>
                          <w:r w:rsidRPr="00483B43">
                            <w:rPr>
                              <w:rFonts w:eastAsia="Calibri" w:cs="Calibri"/>
                              <w:noProof/>
                              <w:color w:val="FF0000"/>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63D19277" id="_x0000_t202" coordsize="21600,21600" o:spt="202" path="m,l,21600r21600,l21600,xe">
              <v:stroke joinstyle="miter"/>
              <v:path gradientshapeok="t" o:connecttype="rect"/>
            </v:shapetype>
            <v:shape id="Text Box 7" o:spid="_x0000_s1030" type="#_x0000_t202" alt="OFFICIAL" style="position:absolute;left:0;text-align:left;margin-left:0;margin-top:0;width:43.45pt;height:29.65pt;z-index:251664384;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dYNwDgIAABwEAAAOAAAAZHJzL2Uyb0RvYy54bWysU8Fu2zAMvQ/YPwi6L7a7ueuMOEXWIsOA&#10;oC2QDj0rshQbkERBUmJnXz9KjpOu22nYRaZI+pF8fJrfDlqRg3C+A1PTYpZTIgyHpjO7mv54Xn24&#10;ocQHZhqmwIiaHoWnt4v37+a9rcQVtKAa4QiCGF/1tqZtCLbKMs9boZmfgRUGgxKcZgGvbpc1jvWI&#10;rlV2lefXWQ+usQ648B6992OQLhK+lIKHRym9CETVFHsL6XTp3MYzW8xZtXPMth0/tcH+oQvNOoNF&#10;z1D3LDCyd90fULrjDjzIMOOgM5Cy4yLNgNMU+ZtpNi2zIs2C5Hh7psn/P1j+cNjYJ0fC8BUGXGAk&#10;pLe+8uiM8wzS6fjFTgnGkcLjmTYxBMLRWZbFTVFSwjH08fN1WZYRJbv8bJ0P3wRoEo2aOtxKIosd&#10;1j6MqVNKrGVg1SmVNqPMbw7EjJ7s0mG0wrAdSNfU9NPU/RaaIw7lYNy3t3zVYek18+GJOVwwzoGi&#10;DY94SAV9TeFkUdKC+/k3f8xH3jFKSY+CqalBRVOivhvcR9RWMooveZnjzU3u7WSYvb4DlGGBL8Ly&#10;ZMa8oCZTOtAvKOdlLIQhZjiWq2mYzLswKhefAxfLZUpCGVkW1mZjeYSOdEUun4cX5uyJ8ICbeoBJ&#10;Tax6w/uYG//0drkPyH5aSqR2JPLEOEowrfX0XKLGX99T1uVRL34BAAD//wMAUEsDBBQABgAIAAAA&#10;IQDDiR132gAAAAMBAAAPAAAAZHJzL2Rvd25yZXYueG1sTI9BT8JAEIXvJv6HzZh4k201JVC7JcSE&#10;AzdE9Dx0x7bQnWm6C1R+vasXvUzy8l7e+6ZYjK5TZxp8K2wgnSSgiCuxLdcGdm+rhxkoH5AtdsJk&#10;4Is8LMrbmwJzKxd+pfM21CqWsM/RQBNCn2vtq4Yc+on0xNH7lMFhiHKotR3wEstdpx+TZKodthwX&#10;GuzppaHquD05A222lJDS+3p1+HCppNfNOrtujLm/G5fPoAKN4S8MP/gRHcrItJcTW686A/GR8Huj&#10;N5vOQe0NZPMn0GWh/7OX3wAAAP//AwBQSwECLQAUAAYACAAAACEAtoM4kv4AAADhAQAAEwAAAAAA&#10;AAAAAAAAAAAAAAAAW0NvbnRlbnRfVHlwZXNdLnhtbFBLAQItABQABgAIAAAAIQA4/SH/1gAAAJQB&#10;AAALAAAAAAAAAAAAAAAAAC8BAABfcmVscy8ucmVsc1BLAQItABQABgAIAAAAIQCWdYNwDgIAABwE&#10;AAAOAAAAAAAAAAAAAAAAAC4CAABkcnMvZTJvRG9jLnhtbFBLAQItABQABgAIAAAAIQDDiR132gAA&#10;AAMBAAAPAAAAAAAAAAAAAAAAAGgEAABkcnMvZG93bnJldi54bWxQSwUGAAAAAAQABADzAAAAbwUA&#10;AAAA&#10;" filled="f" stroked="f">
              <v:fill o:detectmouseclick="t"/>
              <v:textbox style="mso-fit-shape-to-text:t" inset="0,15pt,0,0">
                <w:txbxContent>
                  <w:p w14:paraId="0DD7676D" w14:textId="1BA765FD" w:rsidR="00483B43" w:rsidRPr="00483B43" w:rsidRDefault="00483B43" w:rsidP="00483B43">
                    <w:pPr>
                      <w:rPr>
                        <w:rFonts w:eastAsia="Calibri" w:cs="Calibri"/>
                        <w:noProof/>
                        <w:color w:val="FF0000"/>
                      </w:rPr>
                    </w:pPr>
                    <w:r w:rsidRPr="00483B43">
                      <w:rPr>
                        <w:rFonts w:eastAsia="Calibri" w:cs="Calibri"/>
                        <w:noProof/>
                        <w:color w:val="FF0000"/>
                      </w:rPr>
                      <w:t>OFFICIAL</w:t>
                    </w:r>
                  </w:p>
                </w:txbxContent>
              </v:textbox>
              <w10:wrap anchorx="page" anchory="page"/>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9"/>
    <w:multiLevelType w:val="singleLevel"/>
    <w:tmpl w:val="0C92B93E"/>
    <w:lvl w:ilvl="0">
      <w:start w:val="1"/>
      <w:numFmt w:val="bullet"/>
      <w:pStyle w:val="ListBullet"/>
      <w:lvlText w:val=""/>
      <w:lvlJc w:val="left"/>
      <w:pPr>
        <w:tabs>
          <w:tab w:val="num" w:pos="360"/>
        </w:tabs>
        <w:ind w:left="360" w:hanging="360"/>
      </w:pPr>
      <w:rPr>
        <w:rFonts w:ascii="Symbol" w:hAnsi="Symbol" w:hint="default"/>
      </w:rPr>
    </w:lvl>
  </w:abstractNum>
  <w:abstractNum w:abstractNumId="1" w15:restartNumberingAfterBreak="0">
    <w:nsid w:val="008D60B2"/>
    <w:multiLevelType w:val="multilevel"/>
    <w:tmpl w:val="0C09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 w15:restartNumberingAfterBreak="0">
    <w:nsid w:val="04BB1E1E"/>
    <w:multiLevelType w:val="hybridMultilevel"/>
    <w:tmpl w:val="7AF20AC8"/>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209AF71C">
      <w:numFmt w:val="bullet"/>
      <w:lvlText w:val="•"/>
      <w:lvlJc w:val="left"/>
      <w:pPr>
        <w:ind w:left="2520" w:hanging="720"/>
      </w:pPr>
      <w:rPr>
        <w:rFonts w:ascii="Calibri" w:eastAsiaTheme="minorHAnsi" w:hAnsi="Calibri" w:cs="Calibri"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 w15:restartNumberingAfterBreak="0">
    <w:nsid w:val="072B2D0C"/>
    <w:multiLevelType w:val="hybridMultilevel"/>
    <w:tmpl w:val="B0EE0ACE"/>
    <w:lvl w:ilvl="0" w:tplc="E6C265CC">
      <w:start w:val="1"/>
      <w:numFmt w:val="decimal"/>
      <w:lvlText w:val="%1."/>
      <w:lvlJc w:val="left"/>
      <w:pPr>
        <w:ind w:left="720" w:hanging="360"/>
      </w:pPr>
    </w:lvl>
    <w:lvl w:ilvl="1" w:tplc="DEC028AE">
      <w:start w:val="1"/>
      <w:numFmt w:val="decimal"/>
      <w:lvlText w:val="%2."/>
      <w:lvlJc w:val="left"/>
      <w:pPr>
        <w:ind w:left="720" w:hanging="360"/>
      </w:pPr>
    </w:lvl>
    <w:lvl w:ilvl="2" w:tplc="E9C23754">
      <w:start w:val="1"/>
      <w:numFmt w:val="decimal"/>
      <w:lvlText w:val="%3."/>
      <w:lvlJc w:val="left"/>
      <w:pPr>
        <w:ind w:left="720" w:hanging="360"/>
      </w:pPr>
    </w:lvl>
    <w:lvl w:ilvl="3" w:tplc="DFBCC920">
      <w:start w:val="1"/>
      <w:numFmt w:val="decimal"/>
      <w:lvlText w:val="%4."/>
      <w:lvlJc w:val="left"/>
      <w:pPr>
        <w:ind w:left="720" w:hanging="360"/>
      </w:pPr>
    </w:lvl>
    <w:lvl w:ilvl="4" w:tplc="8AD0F1E2">
      <w:start w:val="1"/>
      <w:numFmt w:val="decimal"/>
      <w:lvlText w:val="%5."/>
      <w:lvlJc w:val="left"/>
      <w:pPr>
        <w:ind w:left="720" w:hanging="360"/>
      </w:pPr>
    </w:lvl>
    <w:lvl w:ilvl="5" w:tplc="25F6CA3C">
      <w:start w:val="1"/>
      <w:numFmt w:val="decimal"/>
      <w:lvlText w:val="%6."/>
      <w:lvlJc w:val="left"/>
      <w:pPr>
        <w:ind w:left="720" w:hanging="360"/>
      </w:pPr>
    </w:lvl>
    <w:lvl w:ilvl="6" w:tplc="DF2E705E">
      <w:start w:val="1"/>
      <w:numFmt w:val="decimal"/>
      <w:lvlText w:val="%7."/>
      <w:lvlJc w:val="left"/>
      <w:pPr>
        <w:ind w:left="720" w:hanging="360"/>
      </w:pPr>
    </w:lvl>
    <w:lvl w:ilvl="7" w:tplc="39363486">
      <w:start w:val="1"/>
      <w:numFmt w:val="decimal"/>
      <w:lvlText w:val="%8."/>
      <w:lvlJc w:val="left"/>
      <w:pPr>
        <w:ind w:left="720" w:hanging="360"/>
      </w:pPr>
    </w:lvl>
    <w:lvl w:ilvl="8" w:tplc="7F6824E4">
      <w:start w:val="1"/>
      <w:numFmt w:val="decimal"/>
      <w:lvlText w:val="%9."/>
      <w:lvlJc w:val="left"/>
      <w:pPr>
        <w:ind w:left="720" w:hanging="360"/>
      </w:pPr>
    </w:lvl>
  </w:abstractNum>
  <w:abstractNum w:abstractNumId="4" w15:restartNumberingAfterBreak="0">
    <w:nsid w:val="08D4654B"/>
    <w:multiLevelType w:val="hybridMultilevel"/>
    <w:tmpl w:val="81F2B3E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 w15:restartNumberingAfterBreak="0">
    <w:nsid w:val="0AAF0EBA"/>
    <w:multiLevelType w:val="multilevel"/>
    <w:tmpl w:val="642C45D8"/>
    <w:lvl w:ilvl="0">
      <w:start w:val="1"/>
      <w:numFmt w:val="decimal"/>
      <w:lvlText w:val="%1"/>
      <w:lvlJc w:val="left"/>
      <w:pPr>
        <w:ind w:left="720" w:hanging="720"/>
      </w:pPr>
      <w:rPr>
        <w:rFonts w:hint="default"/>
        <w:b/>
      </w:rPr>
    </w:lvl>
    <w:lvl w:ilvl="1">
      <w:start w:val="1"/>
      <w:numFmt w:val="bullet"/>
      <w:lvlText w:val=""/>
      <w:lvlJc w:val="left"/>
      <w:pPr>
        <w:ind w:left="720" w:hanging="720"/>
      </w:pPr>
      <w:rPr>
        <w:rFonts w:ascii="Symbol" w:hAnsi="Symbol" w:hint="default"/>
        <w:b w:val="0"/>
        <w:i w:val="0"/>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6" w15:restartNumberingAfterBreak="0">
    <w:nsid w:val="0FFF556F"/>
    <w:multiLevelType w:val="hybridMultilevel"/>
    <w:tmpl w:val="6BC035C4"/>
    <w:lvl w:ilvl="0" w:tplc="FB942214">
      <w:start w:val="1"/>
      <w:numFmt w:val="bullet"/>
      <w:pStyle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7" w15:restartNumberingAfterBreak="0">
    <w:nsid w:val="11D65FFB"/>
    <w:multiLevelType w:val="hybridMultilevel"/>
    <w:tmpl w:val="C444F850"/>
    <w:lvl w:ilvl="0" w:tplc="0C09001B">
      <w:start w:val="1"/>
      <w:numFmt w:val="lowerRoman"/>
      <w:lvlText w:val="%1."/>
      <w:lvlJc w:val="right"/>
      <w:pPr>
        <w:ind w:left="1778" w:hanging="360"/>
      </w:pPr>
      <w:rPr>
        <w:rFonts w:hint="default"/>
        <w:color w:val="auto"/>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8" w15:restartNumberingAfterBreak="0">
    <w:nsid w:val="1B63526B"/>
    <w:multiLevelType w:val="hybridMultilevel"/>
    <w:tmpl w:val="14320FC2"/>
    <w:lvl w:ilvl="0" w:tplc="F3965094">
      <w:start w:val="1"/>
      <w:numFmt w:val="decimal"/>
      <w:lvlText w:val="%1."/>
      <w:lvlJc w:val="left"/>
      <w:pPr>
        <w:ind w:left="720" w:hanging="360"/>
      </w:pPr>
    </w:lvl>
    <w:lvl w:ilvl="1" w:tplc="BCCA3B6C">
      <w:start w:val="1"/>
      <w:numFmt w:val="decimal"/>
      <w:lvlText w:val="%2."/>
      <w:lvlJc w:val="left"/>
      <w:pPr>
        <w:ind w:left="720" w:hanging="360"/>
      </w:pPr>
    </w:lvl>
    <w:lvl w:ilvl="2" w:tplc="25FE0E18">
      <w:start w:val="1"/>
      <w:numFmt w:val="decimal"/>
      <w:lvlText w:val="%3."/>
      <w:lvlJc w:val="left"/>
      <w:pPr>
        <w:ind w:left="720" w:hanging="360"/>
      </w:pPr>
    </w:lvl>
    <w:lvl w:ilvl="3" w:tplc="22E297E8">
      <w:start w:val="1"/>
      <w:numFmt w:val="decimal"/>
      <w:lvlText w:val="%4."/>
      <w:lvlJc w:val="left"/>
      <w:pPr>
        <w:ind w:left="720" w:hanging="360"/>
      </w:pPr>
    </w:lvl>
    <w:lvl w:ilvl="4" w:tplc="3E522D56">
      <w:start w:val="1"/>
      <w:numFmt w:val="decimal"/>
      <w:lvlText w:val="%5."/>
      <w:lvlJc w:val="left"/>
      <w:pPr>
        <w:ind w:left="720" w:hanging="360"/>
      </w:pPr>
    </w:lvl>
    <w:lvl w:ilvl="5" w:tplc="B7E08578">
      <w:start w:val="1"/>
      <w:numFmt w:val="decimal"/>
      <w:lvlText w:val="%6."/>
      <w:lvlJc w:val="left"/>
      <w:pPr>
        <w:ind w:left="720" w:hanging="360"/>
      </w:pPr>
    </w:lvl>
    <w:lvl w:ilvl="6" w:tplc="E264A696">
      <w:start w:val="1"/>
      <w:numFmt w:val="decimal"/>
      <w:lvlText w:val="%7."/>
      <w:lvlJc w:val="left"/>
      <w:pPr>
        <w:ind w:left="720" w:hanging="360"/>
      </w:pPr>
    </w:lvl>
    <w:lvl w:ilvl="7" w:tplc="545EFC26">
      <w:start w:val="1"/>
      <w:numFmt w:val="decimal"/>
      <w:lvlText w:val="%8."/>
      <w:lvlJc w:val="left"/>
      <w:pPr>
        <w:ind w:left="720" w:hanging="360"/>
      </w:pPr>
    </w:lvl>
    <w:lvl w:ilvl="8" w:tplc="0768813C">
      <w:start w:val="1"/>
      <w:numFmt w:val="decimal"/>
      <w:lvlText w:val="%9."/>
      <w:lvlJc w:val="left"/>
      <w:pPr>
        <w:ind w:left="720" w:hanging="360"/>
      </w:pPr>
    </w:lvl>
  </w:abstractNum>
  <w:abstractNum w:abstractNumId="9" w15:restartNumberingAfterBreak="0">
    <w:nsid w:val="1C437169"/>
    <w:multiLevelType w:val="hybridMultilevel"/>
    <w:tmpl w:val="1F4A9D5C"/>
    <w:lvl w:ilvl="0" w:tplc="63F05656">
      <w:start w:val="1"/>
      <w:numFmt w:val="bullet"/>
      <w:lvlText w:val="•"/>
      <w:lvlJc w:val="left"/>
      <w:pPr>
        <w:tabs>
          <w:tab w:val="num" w:pos="720"/>
        </w:tabs>
        <w:ind w:left="720" w:hanging="360"/>
      </w:pPr>
      <w:rPr>
        <w:rFonts w:ascii="Arial" w:hAnsi="Arial" w:hint="default"/>
      </w:rPr>
    </w:lvl>
    <w:lvl w:ilvl="1" w:tplc="B686DB84" w:tentative="1">
      <w:start w:val="1"/>
      <w:numFmt w:val="bullet"/>
      <w:lvlText w:val="•"/>
      <w:lvlJc w:val="left"/>
      <w:pPr>
        <w:tabs>
          <w:tab w:val="num" w:pos="1440"/>
        </w:tabs>
        <w:ind w:left="1440" w:hanging="360"/>
      </w:pPr>
      <w:rPr>
        <w:rFonts w:ascii="Arial" w:hAnsi="Arial" w:hint="default"/>
      </w:rPr>
    </w:lvl>
    <w:lvl w:ilvl="2" w:tplc="0840D210" w:tentative="1">
      <w:start w:val="1"/>
      <w:numFmt w:val="bullet"/>
      <w:lvlText w:val="•"/>
      <w:lvlJc w:val="left"/>
      <w:pPr>
        <w:tabs>
          <w:tab w:val="num" w:pos="2160"/>
        </w:tabs>
        <w:ind w:left="2160" w:hanging="360"/>
      </w:pPr>
      <w:rPr>
        <w:rFonts w:ascii="Arial" w:hAnsi="Arial" w:hint="default"/>
      </w:rPr>
    </w:lvl>
    <w:lvl w:ilvl="3" w:tplc="28D62248" w:tentative="1">
      <w:start w:val="1"/>
      <w:numFmt w:val="bullet"/>
      <w:lvlText w:val="•"/>
      <w:lvlJc w:val="left"/>
      <w:pPr>
        <w:tabs>
          <w:tab w:val="num" w:pos="2880"/>
        </w:tabs>
        <w:ind w:left="2880" w:hanging="360"/>
      </w:pPr>
      <w:rPr>
        <w:rFonts w:ascii="Arial" w:hAnsi="Arial" w:hint="default"/>
      </w:rPr>
    </w:lvl>
    <w:lvl w:ilvl="4" w:tplc="813080B8" w:tentative="1">
      <w:start w:val="1"/>
      <w:numFmt w:val="bullet"/>
      <w:lvlText w:val="•"/>
      <w:lvlJc w:val="left"/>
      <w:pPr>
        <w:tabs>
          <w:tab w:val="num" w:pos="3600"/>
        </w:tabs>
        <w:ind w:left="3600" w:hanging="360"/>
      </w:pPr>
      <w:rPr>
        <w:rFonts w:ascii="Arial" w:hAnsi="Arial" w:hint="default"/>
      </w:rPr>
    </w:lvl>
    <w:lvl w:ilvl="5" w:tplc="959C080A" w:tentative="1">
      <w:start w:val="1"/>
      <w:numFmt w:val="bullet"/>
      <w:lvlText w:val="•"/>
      <w:lvlJc w:val="left"/>
      <w:pPr>
        <w:tabs>
          <w:tab w:val="num" w:pos="4320"/>
        </w:tabs>
        <w:ind w:left="4320" w:hanging="360"/>
      </w:pPr>
      <w:rPr>
        <w:rFonts w:ascii="Arial" w:hAnsi="Arial" w:hint="default"/>
      </w:rPr>
    </w:lvl>
    <w:lvl w:ilvl="6" w:tplc="D682F27C" w:tentative="1">
      <w:start w:val="1"/>
      <w:numFmt w:val="bullet"/>
      <w:lvlText w:val="•"/>
      <w:lvlJc w:val="left"/>
      <w:pPr>
        <w:tabs>
          <w:tab w:val="num" w:pos="5040"/>
        </w:tabs>
        <w:ind w:left="5040" w:hanging="360"/>
      </w:pPr>
      <w:rPr>
        <w:rFonts w:ascii="Arial" w:hAnsi="Arial" w:hint="default"/>
      </w:rPr>
    </w:lvl>
    <w:lvl w:ilvl="7" w:tplc="39D292E4" w:tentative="1">
      <w:start w:val="1"/>
      <w:numFmt w:val="bullet"/>
      <w:lvlText w:val="•"/>
      <w:lvlJc w:val="left"/>
      <w:pPr>
        <w:tabs>
          <w:tab w:val="num" w:pos="5760"/>
        </w:tabs>
        <w:ind w:left="5760" w:hanging="360"/>
      </w:pPr>
      <w:rPr>
        <w:rFonts w:ascii="Arial" w:hAnsi="Arial" w:hint="default"/>
      </w:rPr>
    </w:lvl>
    <w:lvl w:ilvl="8" w:tplc="C660FA5C" w:tentative="1">
      <w:start w:val="1"/>
      <w:numFmt w:val="bullet"/>
      <w:lvlText w:val="•"/>
      <w:lvlJc w:val="left"/>
      <w:pPr>
        <w:tabs>
          <w:tab w:val="num" w:pos="6480"/>
        </w:tabs>
        <w:ind w:left="6480" w:hanging="360"/>
      </w:pPr>
      <w:rPr>
        <w:rFonts w:ascii="Arial" w:hAnsi="Arial" w:hint="default"/>
      </w:rPr>
    </w:lvl>
  </w:abstractNum>
  <w:abstractNum w:abstractNumId="10" w15:restartNumberingAfterBreak="0">
    <w:nsid w:val="23924B96"/>
    <w:multiLevelType w:val="hybridMultilevel"/>
    <w:tmpl w:val="FC18D9B0"/>
    <w:lvl w:ilvl="0" w:tplc="0C090001">
      <w:start w:val="1"/>
      <w:numFmt w:val="bullet"/>
      <w:lvlText w:val=""/>
      <w:lvlJc w:val="left"/>
      <w:pPr>
        <w:ind w:left="1440" w:hanging="360"/>
      </w:pPr>
      <w:rPr>
        <w:rFonts w:ascii="Symbol" w:hAnsi="Symbol" w:hint="default"/>
      </w:rPr>
    </w:lvl>
    <w:lvl w:ilvl="1" w:tplc="0C090003" w:tentative="1">
      <w:start w:val="1"/>
      <w:numFmt w:val="bullet"/>
      <w:lvlText w:val="o"/>
      <w:lvlJc w:val="left"/>
      <w:pPr>
        <w:ind w:left="2160" w:hanging="360"/>
      </w:pPr>
      <w:rPr>
        <w:rFonts w:ascii="Courier New" w:hAnsi="Courier New" w:cs="Courier New" w:hint="default"/>
      </w:rPr>
    </w:lvl>
    <w:lvl w:ilvl="2" w:tplc="0C090005" w:tentative="1">
      <w:start w:val="1"/>
      <w:numFmt w:val="bullet"/>
      <w:lvlText w:val=""/>
      <w:lvlJc w:val="left"/>
      <w:pPr>
        <w:ind w:left="2880" w:hanging="360"/>
      </w:pPr>
      <w:rPr>
        <w:rFonts w:ascii="Wingdings" w:hAnsi="Wingdings" w:hint="default"/>
      </w:rPr>
    </w:lvl>
    <w:lvl w:ilvl="3" w:tplc="0C090001" w:tentative="1">
      <w:start w:val="1"/>
      <w:numFmt w:val="bullet"/>
      <w:lvlText w:val=""/>
      <w:lvlJc w:val="left"/>
      <w:pPr>
        <w:ind w:left="3600" w:hanging="360"/>
      </w:pPr>
      <w:rPr>
        <w:rFonts w:ascii="Symbol" w:hAnsi="Symbol" w:hint="default"/>
      </w:rPr>
    </w:lvl>
    <w:lvl w:ilvl="4" w:tplc="0C090003" w:tentative="1">
      <w:start w:val="1"/>
      <w:numFmt w:val="bullet"/>
      <w:lvlText w:val="o"/>
      <w:lvlJc w:val="left"/>
      <w:pPr>
        <w:ind w:left="4320" w:hanging="360"/>
      </w:pPr>
      <w:rPr>
        <w:rFonts w:ascii="Courier New" w:hAnsi="Courier New" w:cs="Courier New" w:hint="default"/>
      </w:rPr>
    </w:lvl>
    <w:lvl w:ilvl="5" w:tplc="0C090005" w:tentative="1">
      <w:start w:val="1"/>
      <w:numFmt w:val="bullet"/>
      <w:lvlText w:val=""/>
      <w:lvlJc w:val="left"/>
      <w:pPr>
        <w:ind w:left="5040" w:hanging="360"/>
      </w:pPr>
      <w:rPr>
        <w:rFonts w:ascii="Wingdings" w:hAnsi="Wingdings" w:hint="default"/>
      </w:rPr>
    </w:lvl>
    <w:lvl w:ilvl="6" w:tplc="0C090001" w:tentative="1">
      <w:start w:val="1"/>
      <w:numFmt w:val="bullet"/>
      <w:lvlText w:val=""/>
      <w:lvlJc w:val="left"/>
      <w:pPr>
        <w:ind w:left="5760" w:hanging="360"/>
      </w:pPr>
      <w:rPr>
        <w:rFonts w:ascii="Symbol" w:hAnsi="Symbol" w:hint="default"/>
      </w:rPr>
    </w:lvl>
    <w:lvl w:ilvl="7" w:tplc="0C090003" w:tentative="1">
      <w:start w:val="1"/>
      <w:numFmt w:val="bullet"/>
      <w:lvlText w:val="o"/>
      <w:lvlJc w:val="left"/>
      <w:pPr>
        <w:ind w:left="6480" w:hanging="360"/>
      </w:pPr>
      <w:rPr>
        <w:rFonts w:ascii="Courier New" w:hAnsi="Courier New" w:cs="Courier New" w:hint="default"/>
      </w:rPr>
    </w:lvl>
    <w:lvl w:ilvl="8" w:tplc="0C090005" w:tentative="1">
      <w:start w:val="1"/>
      <w:numFmt w:val="bullet"/>
      <w:lvlText w:val=""/>
      <w:lvlJc w:val="left"/>
      <w:pPr>
        <w:ind w:left="7200" w:hanging="360"/>
      </w:pPr>
      <w:rPr>
        <w:rFonts w:ascii="Wingdings" w:hAnsi="Wingdings" w:hint="default"/>
      </w:rPr>
    </w:lvl>
  </w:abstractNum>
  <w:abstractNum w:abstractNumId="11" w15:restartNumberingAfterBreak="0">
    <w:nsid w:val="23FB11E2"/>
    <w:multiLevelType w:val="multilevel"/>
    <w:tmpl w:val="0C09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2" w15:restartNumberingAfterBreak="0">
    <w:nsid w:val="2C975E3F"/>
    <w:multiLevelType w:val="hybridMultilevel"/>
    <w:tmpl w:val="E624A8C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3" w15:restartNumberingAfterBreak="0">
    <w:nsid w:val="30346AD7"/>
    <w:multiLevelType w:val="hybridMultilevel"/>
    <w:tmpl w:val="B7E8F79C"/>
    <w:lvl w:ilvl="0" w:tplc="CFBE442A">
      <w:start w:val="1"/>
      <w:numFmt w:val="bullet"/>
      <w:pStyle w:val="ListParagraph"/>
      <w:lvlText w:val=""/>
      <w:lvlJc w:val="left"/>
      <w:pPr>
        <w:ind w:left="1440" w:hanging="360"/>
      </w:pPr>
      <w:rPr>
        <w:rFonts w:ascii="Symbol" w:hAnsi="Symbol" w:hint="default"/>
      </w:rPr>
    </w:lvl>
    <w:lvl w:ilvl="1" w:tplc="0C090003" w:tentative="1">
      <w:start w:val="1"/>
      <w:numFmt w:val="bullet"/>
      <w:lvlText w:val="o"/>
      <w:lvlJc w:val="left"/>
      <w:pPr>
        <w:ind w:left="2160" w:hanging="360"/>
      </w:pPr>
      <w:rPr>
        <w:rFonts w:ascii="Courier New" w:hAnsi="Courier New" w:cs="Courier New" w:hint="default"/>
      </w:rPr>
    </w:lvl>
    <w:lvl w:ilvl="2" w:tplc="0C090005" w:tentative="1">
      <w:start w:val="1"/>
      <w:numFmt w:val="bullet"/>
      <w:lvlText w:val=""/>
      <w:lvlJc w:val="left"/>
      <w:pPr>
        <w:ind w:left="2880" w:hanging="360"/>
      </w:pPr>
      <w:rPr>
        <w:rFonts w:ascii="Wingdings" w:hAnsi="Wingdings" w:hint="default"/>
      </w:rPr>
    </w:lvl>
    <w:lvl w:ilvl="3" w:tplc="0C090001">
      <w:start w:val="1"/>
      <w:numFmt w:val="bullet"/>
      <w:lvlText w:val=""/>
      <w:lvlJc w:val="left"/>
      <w:pPr>
        <w:ind w:left="3600" w:hanging="360"/>
      </w:pPr>
      <w:rPr>
        <w:rFonts w:ascii="Symbol" w:hAnsi="Symbol" w:hint="default"/>
      </w:rPr>
    </w:lvl>
    <w:lvl w:ilvl="4" w:tplc="0C090003" w:tentative="1">
      <w:start w:val="1"/>
      <w:numFmt w:val="bullet"/>
      <w:lvlText w:val="o"/>
      <w:lvlJc w:val="left"/>
      <w:pPr>
        <w:ind w:left="4320" w:hanging="360"/>
      </w:pPr>
      <w:rPr>
        <w:rFonts w:ascii="Courier New" w:hAnsi="Courier New" w:cs="Courier New" w:hint="default"/>
      </w:rPr>
    </w:lvl>
    <w:lvl w:ilvl="5" w:tplc="0C090005" w:tentative="1">
      <w:start w:val="1"/>
      <w:numFmt w:val="bullet"/>
      <w:lvlText w:val=""/>
      <w:lvlJc w:val="left"/>
      <w:pPr>
        <w:ind w:left="5040" w:hanging="360"/>
      </w:pPr>
      <w:rPr>
        <w:rFonts w:ascii="Wingdings" w:hAnsi="Wingdings" w:hint="default"/>
      </w:rPr>
    </w:lvl>
    <w:lvl w:ilvl="6" w:tplc="0C090001" w:tentative="1">
      <w:start w:val="1"/>
      <w:numFmt w:val="bullet"/>
      <w:lvlText w:val=""/>
      <w:lvlJc w:val="left"/>
      <w:pPr>
        <w:ind w:left="5760" w:hanging="360"/>
      </w:pPr>
      <w:rPr>
        <w:rFonts w:ascii="Symbol" w:hAnsi="Symbol" w:hint="default"/>
      </w:rPr>
    </w:lvl>
    <w:lvl w:ilvl="7" w:tplc="0C090003" w:tentative="1">
      <w:start w:val="1"/>
      <w:numFmt w:val="bullet"/>
      <w:lvlText w:val="o"/>
      <w:lvlJc w:val="left"/>
      <w:pPr>
        <w:ind w:left="6480" w:hanging="360"/>
      </w:pPr>
      <w:rPr>
        <w:rFonts w:ascii="Courier New" w:hAnsi="Courier New" w:cs="Courier New" w:hint="default"/>
      </w:rPr>
    </w:lvl>
    <w:lvl w:ilvl="8" w:tplc="0C090005" w:tentative="1">
      <w:start w:val="1"/>
      <w:numFmt w:val="bullet"/>
      <w:lvlText w:val=""/>
      <w:lvlJc w:val="left"/>
      <w:pPr>
        <w:ind w:left="7200" w:hanging="360"/>
      </w:pPr>
      <w:rPr>
        <w:rFonts w:ascii="Wingdings" w:hAnsi="Wingdings" w:hint="default"/>
      </w:rPr>
    </w:lvl>
  </w:abstractNum>
  <w:abstractNum w:abstractNumId="14" w15:restartNumberingAfterBreak="0">
    <w:nsid w:val="313E5A5A"/>
    <w:multiLevelType w:val="hybridMultilevel"/>
    <w:tmpl w:val="ECC63140"/>
    <w:lvl w:ilvl="0" w:tplc="DD98AB8A">
      <w:start w:val="1"/>
      <w:numFmt w:val="bullet"/>
      <w:lvlText w:val=""/>
      <w:lvlJc w:val="left"/>
      <w:pPr>
        <w:ind w:left="720" w:hanging="360"/>
      </w:pPr>
      <w:rPr>
        <w:rFonts w:ascii="Symbol" w:hAnsi="Symbol"/>
      </w:rPr>
    </w:lvl>
    <w:lvl w:ilvl="1" w:tplc="387C7354">
      <w:start w:val="1"/>
      <w:numFmt w:val="bullet"/>
      <w:lvlText w:val=""/>
      <w:lvlJc w:val="left"/>
      <w:pPr>
        <w:ind w:left="720" w:hanging="360"/>
      </w:pPr>
      <w:rPr>
        <w:rFonts w:ascii="Symbol" w:hAnsi="Symbol"/>
      </w:rPr>
    </w:lvl>
    <w:lvl w:ilvl="2" w:tplc="DA94F5E0">
      <w:start w:val="1"/>
      <w:numFmt w:val="bullet"/>
      <w:lvlText w:val=""/>
      <w:lvlJc w:val="left"/>
      <w:pPr>
        <w:ind w:left="720" w:hanging="360"/>
      </w:pPr>
      <w:rPr>
        <w:rFonts w:ascii="Symbol" w:hAnsi="Symbol"/>
      </w:rPr>
    </w:lvl>
    <w:lvl w:ilvl="3" w:tplc="3A9868A2">
      <w:start w:val="1"/>
      <w:numFmt w:val="bullet"/>
      <w:lvlText w:val=""/>
      <w:lvlJc w:val="left"/>
      <w:pPr>
        <w:ind w:left="720" w:hanging="360"/>
      </w:pPr>
      <w:rPr>
        <w:rFonts w:ascii="Symbol" w:hAnsi="Symbol"/>
      </w:rPr>
    </w:lvl>
    <w:lvl w:ilvl="4" w:tplc="90EE6FDE">
      <w:start w:val="1"/>
      <w:numFmt w:val="bullet"/>
      <w:lvlText w:val=""/>
      <w:lvlJc w:val="left"/>
      <w:pPr>
        <w:ind w:left="720" w:hanging="360"/>
      </w:pPr>
      <w:rPr>
        <w:rFonts w:ascii="Symbol" w:hAnsi="Symbol"/>
      </w:rPr>
    </w:lvl>
    <w:lvl w:ilvl="5" w:tplc="1B2E070A">
      <w:start w:val="1"/>
      <w:numFmt w:val="bullet"/>
      <w:lvlText w:val=""/>
      <w:lvlJc w:val="left"/>
      <w:pPr>
        <w:ind w:left="720" w:hanging="360"/>
      </w:pPr>
      <w:rPr>
        <w:rFonts w:ascii="Symbol" w:hAnsi="Symbol"/>
      </w:rPr>
    </w:lvl>
    <w:lvl w:ilvl="6" w:tplc="6662326A">
      <w:start w:val="1"/>
      <w:numFmt w:val="bullet"/>
      <w:lvlText w:val=""/>
      <w:lvlJc w:val="left"/>
      <w:pPr>
        <w:ind w:left="720" w:hanging="360"/>
      </w:pPr>
      <w:rPr>
        <w:rFonts w:ascii="Symbol" w:hAnsi="Symbol"/>
      </w:rPr>
    </w:lvl>
    <w:lvl w:ilvl="7" w:tplc="563A4092">
      <w:start w:val="1"/>
      <w:numFmt w:val="bullet"/>
      <w:lvlText w:val=""/>
      <w:lvlJc w:val="left"/>
      <w:pPr>
        <w:ind w:left="720" w:hanging="360"/>
      </w:pPr>
      <w:rPr>
        <w:rFonts w:ascii="Symbol" w:hAnsi="Symbol"/>
      </w:rPr>
    </w:lvl>
    <w:lvl w:ilvl="8" w:tplc="759C803E">
      <w:start w:val="1"/>
      <w:numFmt w:val="bullet"/>
      <w:lvlText w:val=""/>
      <w:lvlJc w:val="left"/>
      <w:pPr>
        <w:ind w:left="720" w:hanging="360"/>
      </w:pPr>
      <w:rPr>
        <w:rFonts w:ascii="Symbol" w:hAnsi="Symbol"/>
      </w:rPr>
    </w:lvl>
  </w:abstractNum>
  <w:abstractNum w:abstractNumId="15" w15:restartNumberingAfterBreak="0">
    <w:nsid w:val="344F7B4A"/>
    <w:multiLevelType w:val="hybridMultilevel"/>
    <w:tmpl w:val="873EF4A6"/>
    <w:lvl w:ilvl="0" w:tplc="399A347A">
      <w:start w:val="1"/>
      <w:numFmt w:val="decimal"/>
      <w:lvlText w:val="%1."/>
      <w:lvlJc w:val="left"/>
      <w:pPr>
        <w:ind w:left="720" w:hanging="360"/>
      </w:pPr>
      <w:rPr>
        <w:i w:val="0"/>
        <w:iCs w:val="0"/>
        <w:strike w:val="0"/>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6" w15:restartNumberingAfterBreak="0">
    <w:nsid w:val="37225F7C"/>
    <w:multiLevelType w:val="hybridMultilevel"/>
    <w:tmpl w:val="C8A4EFA6"/>
    <w:lvl w:ilvl="0" w:tplc="0C090001">
      <w:start w:val="1"/>
      <w:numFmt w:val="bullet"/>
      <w:lvlText w:val=""/>
      <w:lvlJc w:val="left"/>
      <w:pPr>
        <w:ind w:left="1440" w:hanging="360"/>
      </w:pPr>
      <w:rPr>
        <w:rFonts w:ascii="Symbol" w:hAnsi="Symbol" w:hint="default"/>
      </w:rPr>
    </w:lvl>
    <w:lvl w:ilvl="1" w:tplc="0C090003" w:tentative="1">
      <w:start w:val="1"/>
      <w:numFmt w:val="bullet"/>
      <w:lvlText w:val="o"/>
      <w:lvlJc w:val="left"/>
      <w:pPr>
        <w:ind w:left="2160" w:hanging="360"/>
      </w:pPr>
      <w:rPr>
        <w:rFonts w:ascii="Courier New" w:hAnsi="Courier New" w:cs="Courier New" w:hint="default"/>
      </w:rPr>
    </w:lvl>
    <w:lvl w:ilvl="2" w:tplc="0C090005" w:tentative="1">
      <w:start w:val="1"/>
      <w:numFmt w:val="bullet"/>
      <w:lvlText w:val=""/>
      <w:lvlJc w:val="left"/>
      <w:pPr>
        <w:ind w:left="2880" w:hanging="360"/>
      </w:pPr>
      <w:rPr>
        <w:rFonts w:ascii="Wingdings" w:hAnsi="Wingdings" w:hint="default"/>
      </w:rPr>
    </w:lvl>
    <w:lvl w:ilvl="3" w:tplc="0C090001" w:tentative="1">
      <w:start w:val="1"/>
      <w:numFmt w:val="bullet"/>
      <w:lvlText w:val=""/>
      <w:lvlJc w:val="left"/>
      <w:pPr>
        <w:ind w:left="3600" w:hanging="360"/>
      </w:pPr>
      <w:rPr>
        <w:rFonts w:ascii="Symbol" w:hAnsi="Symbol" w:hint="default"/>
      </w:rPr>
    </w:lvl>
    <w:lvl w:ilvl="4" w:tplc="0C090003" w:tentative="1">
      <w:start w:val="1"/>
      <w:numFmt w:val="bullet"/>
      <w:lvlText w:val="o"/>
      <w:lvlJc w:val="left"/>
      <w:pPr>
        <w:ind w:left="4320" w:hanging="360"/>
      </w:pPr>
      <w:rPr>
        <w:rFonts w:ascii="Courier New" w:hAnsi="Courier New" w:cs="Courier New" w:hint="default"/>
      </w:rPr>
    </w:lvl>
    <w:lvl w:ilvl="5" w:tplc="0C090005" w:tentative="1">
      <w:start w:val="1"/>
      <w:numFmt w:val="bullet"/>
      <w:lvlText w:val=""/>
      <w:lvlJc w:val="left"/>
      <w:pPr>
        <w:ind w:left="5040" w:hanging="360"/>
      </w:pPr>
      <w:rPr>
        <w:rFonts w:ascii="Wingdings" w:hAnsi="Wingdings" w:hint="default"/>
      </w:rPr>
    </w:lvl>
    <w:lvl w:ilvl="6" w:tplc="0C090001" w:tentative="1">
      <w:start w:val="1"/>
      <w:numFmt w:val="bullet"/>
      <w:lvlText w:val=""/>
      <w:lvlJc w:val="left"/>
      <w:pPr>
        <w:ind w:left="5760" w:hanging="360"/>
      </w:pPr>
      <w:rPr>
        <w:rFonts w:ascii="Symbol" w:hAnsi="Symbol" w:hint="default"/>
      </w:rPr>
    </w:lvl>
    <w:lvl w:ilvl="7" w:tplc="0C090003" w:tentative="1">
      <w:start w:val="1"/>
      <w:numFmt w:val="bullet"/>
      <w:lvlText w:val="o"/>
      <w:lvlJc w:val="left"/>
      <w:pPr>
        <w:ind w:left="6480" w:hanging="360"/>
      </w:pPr>
      <w:rPr>
        <w:rFonts w:ascii="Courier New" w:hAnsi="Courier New" w:cs="Courier New" w:hint="default"/>
      </w:rPr>
    </w:lvl>
    <w:lvl w:ilvl="8" w:tplc="0C090005" w:tentative="1">
      <w:start w:val="1"/>
      <w:numFmt w:val="bullet"/>
      <w:lvlText w:val=""/>
      <w:lvlJc w:val="left"/>
      <w:pPr>
        <w:ind w:left="7200" w:hanging="360"/>
      </w:pPr>
      <w:rPr>
        <w:rFonts w:ascii="Wingdings" w:hAnsi="Wingdings" w:hint="default"/>
      </w:rPr>
    </w:lvl>
  </w:abstractNum>
  <w:abstractNum w:abstractNumId="17" w15:restartNumberingAfterBreak="0">
    <w:nsid w:val="44442297"/>
    <w:multiLevelType w:val="hybridMultilevel"/>
    <w:tmpl w:val="E6FE4E00"/>
    <w:lvl w:ilvl="0" w:tplc="C324F4FC">
      <w:start w:val="1"/>
      <w:numFmt w:val="bullet"/>
      <w:pStyle w:val="Bulletpoints"/>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8" w15:restartNumberingAfterBreak="0">
    <w:nsid w:val="45BA40E5"/>
    <w:multiLevelType w:val="hybridMultilevel"/>
    <w:tmpl w:val="C3D40F7C"/>
    <w:lvl w:ilvl="0" w:tplc="0C090001">
      <w:start w:val="1"/>
      <w:numFmt w:val="bullet"/>
      <w:lvlText w:val=""/>
      <w:lvlJc w:val="left"/>
      <w:pPr>
        <w:ind w:left="780" w:hanging="360"/>
      </w:pPr>
      <w:rPr>
        <w:rFonts w:ascii="Symbol" w:hAnsi="Symbol" w:hint="default"/>
      </w:rPr>
    </w:lvl>
    <w:lvl w:ilvl="1" w:tplc="0C090003" w:tentative="1">
      <w:start w:val="1"/>
      <w:numFmt w:val="bullet"/>
      <w:lvlText w:val="o"/>
      <w:lvlJc w:val="left"/>
      <w:pPr>
        <w:ind w:left="1500" w:hanging="360"/>
      </w:pPr>
      <w:rPr>
        <w:rFonts w:ascii="Courier New" w:hAnsi="Courier New" w:cs="Courier New" w:hint="default"/>
      </w:rPr>
    </w:lvl>
    <w:lvl w:ilvl="2" w:tplc="0C090005" w:tentative="1">
      <w:start w:val="1"/>
      <w:numFmt w:val="bullet"/>
      <w:lvlText w:val=""/>
      <w:lvlJc w:val="left"/>
      <w:pPr>
        <w:ind w:left="2220" w:hanging="360"/>
      </w:pPr>
      <w:rPr>
        <w:rFonts w:ascii="Wingdings" w:hAnsi="Wingdings" w:hint="default"/>
      </w:rPr>
    </w:lvl>
    <w:lvl w:ilvl="3" w:tplc="0C090001" w:tentative="1">
      <w:start w:val="1"/>
      <w:numFmt w:val="bullet"/>
      <w:lvlText w:val=""/>
      <w:lvlJc w:val="left"/>
      <w:pPr>
        <w:ind w:left="2940" w:hanging="360"/>
      </w:pPr>
      <w:rPr>
        <w:rFonts w:ascii="Symbol" w:hAnsi="Symbol" w:hint="default"/>
      </w:rPr>
    </w:lvl>
    <w:lvl w:ilvl="4" w:tplc="0C090003" w:tentative="1">
      <w:start w:val="1"/>
      <w:numFmt w:val="bullet"/>
      <w:lvlText w:val="o"/>
      <w:lvlJc w:val="left"/>
      <w:pPr>
        <w:ind w:left="3660" w:hanging="360"/>
      </w:pPr>
      <w:rPr>
        <w:rFonts w:ascii="Courier New" w:hAnsi="Courier New" w:cs="Courier New" w:hint="default"/>
      </w:rPr>
    </w:lvl>
    <w:lvl w:ilvl="5" w:tplc="0C090005" w:tentative="1">
      <w:start w:val="1"/>
      <w:numFmt w:val="bullet"/>
      <w:lvlText w:val=""/>
      <w:lvlJc w:val="left"/>
      <w:pPr>
        <w:ind w:left="4380" w:hanging="360"/>
      </w:pPr>
      <w:rPr>
        <w:rFonts w:ascii="Wingdings" w:hAnsi="Wingdings" w:hint="default"/>
      </w:rPr>
    </w:lvl>
    <w:lvl w:ilvl="6" w:tplc="0C090001" w:tentative="1">
      <w:start w:val="1"/>
      <w:numFmt w:val="bullet"/>
      <w:lvlText w:val=""/>
      <w:lvlJc w:val="left"/>
      <w:pPr>
        <w:ind w:left="5100" w:hanging="360"/>
      </w:pPr>
      <w:rPr>
        <w:rFonts w:ascii="Symbol" w:hAnsi="Symbol" w:hint="default"/>
      </w:rPr>
    </w:lvl>
    <w:lvl w:ilvl="7" w:tplc="0C090003" w:tentative="1">
      <w:start w:val="1"/>
      <w:numFmt w:val="bullet"/>
      <w:lvlText w:val="o"/>
      <w:lvlJc w:val="left"/>
      <w:pPr>
        <w:ind w:left="5820" w:hanging="360"/>
      </w:pPr>
      <w:rPr>
        <w:rFonts w:ascii="Courier New" w:hAnsi="Courier New" w:cs="Courier New" w:hint="default"/>
      </w:rPr>
    </w:lvl>
    <w:lvl w:ilvl="8" w:tplc="0C090005" w:tentative="1">
      <w:start w:val="1"/>
      <w:numFmt w:val="bullet"/>
      <w:lvlText w:val=""/>
      <w:lvlJc w:val="left"/>
      <w:pPr>
        <w:ind w:left="6540" w:hanging="360"/>
      </w:pPr>
      <w:rPr>
        <w:rFonts w:ascii="Wingdings" w:hAnsi="Wingdings" w:hint="default"/>
      </w:rPr>
    </w:lvl>
  </w:abstractNum>
  <w:abstractNum w:abstractNumId="19" w15:restartNumberingAfterBreak="0">
    <w:nsid w:val="47F30938"/>
    <w:multiLevelType w:val="hybridMultilevel"/>
    <w:tmpl w:val="93FEF766"/>
    <w:lvl w:ilvl="0" w:tplc="ACDE41AE">
      <w:start w:val="1"/>
      <w:numFmt w:val="bullet"/>
      <w:lvlText w:val=""/>
      <w:lvlJc w:val="left"/>
      <w:pPr>
        <w:ind w:left="1080" w:hanging="360"/>
      </w:pPr>
      <w:rPr>
        <w:rFonts w:ascii="Symbol" w:hAnsi="Symbol"/>
      </w:rPr>
    </w:lvl>
    <w:lvl w:ilvl="1" w:tplc="0DACC56A">
      <w:start w:val="1"/>
      <w:numFmt w:val="bullet"/>
      <w:lvlText w:val=""/>
      <w:lvlJc w:val="left"/>
      <w:pPr>
        <w:ind w:left="1080" w:hanging="360"/>
      </w:pPr>
      <w:rPr>
        <w:rFonts w:ascii="Symbol" w:hAnsi="Symbol"/>
      </w:rPr>
    </w:lvl>
    <w:lvl w:ilvl="2" w:tplc="E84EA818">
      <w:start w:val="1"/>
      <w:numFmt w:val="bullet"/>
      <w:lvlText w:val=""/>
      <w:lvlJc w:val="left"/>
      <w:pPr>
        <w:ind w:left="1080" w:hanging="360"/>
      </w:pPr>
      <w:rPr>
        <w:rFonts w:ascii="Symbol" w:hAnsi="Symbol"/>
      </w:rPr>
    </w:lvl>
    <w:lvl w:ilvl="3" w:tplc="54884878">
      <w:start w:val="1"/>
      <w:numFmt w:val="bullet"/>
      <w:lvlText w:val=""/>
      <w:lvlJc w:val="left"/>
      <w:pPr>
        <w:ind w:left="1080" w:hanging="360"/>
      </w:pPr>
      <w:rPr>
        <w:rFonts w:ascii="Symbol" w:hAnsi="Symbol"/>
      </w:rPr>
    </w:lvl>
    <w:lvl w:ilvl="4" w:tplc="AEE86774">
      <w:start w:val="1"/>
      <w:numFmt w:val="bullet"/>
      <w:lvlText w:val=""/>
      <w:lvlJc w:val="left"/>
      <w:pPr>
        <w:ind w:left="1080" w:hanging="360"/>
      </w:pPr>
      <w:rPr>
        <w:rFonts w:ascii="Symbol" w:hAnsi="Symbol"/>
      </w:rPr>
    </w:lvl>
    <w:lvl w:ilvl="5" w:tplc="5EC4FF6C">
      <w:start w:val="1"/>
      <w:numFmt w:val="bullet"/>
      <w:lvlText w:val=""/>
      <w:lvlJc w:val="left"/>
      <w:pPr>
        <w:ind w:left="1080" w:hanging="360"/>
      </w:pPr>
      <w:rPr>
        <w:rFonts w:ascii="Symbol" w:hAnsi="Symbol"/>
      </w:rPr>
    </w:lvl>
    <w:lvl w:ilvl="6" w:tplc="5888B460">
      <w:start w:val="1"/>
      <w:numFmt w:val="bullet"/>
      <w:lvlText w:val=""/>
      <w:lvlJc w:val="left"/>
      <w:pPr>
        <w:ind w:left="1080" w:hanging="360"/>
      </w:pPr>
      <w:rPr>
        <w:rFonts w:ascii="Symbol" w:hAnsi="Symbol"/>
      </w:rPr>
    </w:lvl>
    <w:lvl w:ilvl="7" w:tplc="586803E0">
      <w:start w:val="1"/>
      <w:numFmt w:val="bullet"/>
      <w:lvlText w:val=""/>
      <w:lvlJc w:val="left"/>
      <w:pPr>
        <w:ind w:left="1080" w:hanging="360"/>
      </w:pPr>
      <w:rPr>
        <w:rFonts w:ascii="Symbol" w:hAnsi="Symbol"/>
      </w:rPr>
    </w:lvl>
    <w:lvl w:ilvl="8" w:tplc="161A51D8">
      <w:start w:val="1"/>
      <w:numFmt w:val="bullet"/>
      <w:lvlText w:val=""/>
      <w:lvlJc w:val="left"/>
      <w:pPr>
        <w:ind w:left="1080" w:hanging="360"/>
      </w:pPr>
      <w:rPr>
        <w:rFonts w:ascii="Symbol" w:hAnsi="Symbol"/>
      </w:rPr>
    </w:lvl>
  </w:abstractNum>
  <w:abstractNum w:abstractNumId="20" w15:restartNumberingAfterBreak="0">
    <w:nsid w:val="480931F9"/>
    <w:multiLevelType w:val="hybridMultilevel"/>
    <w:tmpl w:val="B9126E2E"/>
    <w:lvl w:ilvl="0" w:tplc="4FD05A76">
      <w:start w:val="1"/>
      <w:numFmt w:val="bullet"/>
      <w:lvlText w:val=""/>
      <w:lvlJc w:val="left"/>
      <w:pPr>
        <w:ind w:left="720" w:hanging="360"/>
      </w:pPr>
      <w:rPr>
        <w:rFonts w:ascii="Symbol" w:hAnsi="Symbol"/>
      </w:rPr>
    </w:lvl>
    <w:lvl w:ilvl="1" w:tplc="F634B962">
      <w:start w:val="1"/>
      <w:numFmt w:val="bullet"/>
      <w:lvlText w:val=""/>
      <w:lvlJc w:val="left"/>
      <w:pPr>
        <w:ind w:left="720" w:hanging="360"/>
      </w:pPr>
      <w:rPr>
        <w:rFonts w:ascii="Symbol" w:hAnsi="Symbol"/>
      </w:rPr>
    </w:lvl>
    <w:lvl w:ilvl="2" w:tplc="6CE85C98">
      <w:start w:val="1"/>
      <w:numFmt w:val="bullet"/>
      <w:lvlText w:val=""/>
      <w:lvlJc w:val="left"/>
      <w:pPr>
        <w:ind w:left="720" w:hanging="360"/>
      </w:pPr>
      <w:rPr>
        <w:rFonts w:ascii="Symbol" w:hAnsi="Symbol"/>
      </w:rPr>
    </w:lvl>
    <w:lvl w:ilvl="3" w:tplc="A90817C6">
      <w:start w:val="1"/>
      <w:numFmt w:val="bullet"/>
      <w:lvlText w:val=""/>
      <w:lvlJc w:val="left"/>
      <w:pPr>
        <w:ind w:left="720" w:hanging="360"/>
      </w:pPr>
      <w:rPr>
        <w:rFonts w:ascii="Symbol" w:hAnsi="Symbol"/>
      </w:rPr>
    </w:lvl>
    <w:lvl w:ilvl="4" w:tplc="4D449B3E">
      <w:start w:val="1"/>
      <w:numFmt w:val="bullet"/>
      <w:lvlText w:val=""/>
      <w:lvlJc w:val="left"/>
      <w:pPr>
        <w:ind w:left="720" w:hanging="360"/>
      </w:pPr>
      <w:rPr>
        <w:rFonts w:ascii="Symbol" w:hAnsi="Symbol"/>
      </w:rPr>
    </w:lvl>
    <w:lvl w:ilvl="5" w:tplc="286C0990">
      <w:start w:val="1"/>
      <w:numFmt w:val="bullet"/>
      <w:lvlText w:val=""/>
      <w:lvlJc w:val="left"/>
      <w:pPr>
        <w:ind w:left="720" w:hanging="360"/>
      </w:pPr>
      <w:rPr>
        <w:rFonts w:ascii="Symbol" w:hAnsi="Symbol"/>
      </w:rPr>
    </w:lvl>
    <w:lvl w:ilvl="6" w:tplc="3AC4CD02">
      <w:start w:val="1"/>
      <w:numFmt w:val="bullet"/>
      <w:lvlText w:val=""/>
      <w:lvlJc w:val="left"/>
      <w:pPr>
        <w:ind w:left="720" w:hanging="360"/>
      </w:pPr>
      <w:rPr>
        <w:rFonts w:ascii="Symbol" w:hAnsi="Symbol"/>
      </w:rPr>
    </w:lvl>
    <w:lvl w:ilvl="7" w:tplc="592AFB8C">
      <w:start w:val="1"/>
      <w:numFmt w:val="bullet"/>
      <w:lvlText w:val=""/>
      <w:lvlJc w:val="left"/>
      <w:pPr>
        <w:ind w:left="720" w:hanging="360"/>
      </w:pPr>
      <w:rPr>
        <w:rFonts w:ascii="Symbol" w:hAnsi="Symbol"/>
      </w:rPr>
    </w:lvl>
    <w:lvl w:ilvl="8" w:tplc="B14A06F8">
      <w:start w:val="1"/>
      <w:numFmt w:val="bullet"/>
      <w:lvlText w:val=""/>
      <w:lvlJc w:val="left"/>
      <w:pPr>
        <w:ind w:left="720" w:hanging="360"/>
      </w:pPr>
      <w:rPr>
        <w:rFonts w:ascii="Symbol" w:hAnsi="Symbol"/>
      </w:rPr>
    </w:lvl>
  </w:abstractNum>
  <w:abstractNum w:abstractNumId="21" w15:restartNumberingAfterBreak="0">
    <w:nsid w:val="49336EB4"/>
    <w:multiLevelType w:val="hybridMultilevel"/>
    <w:tmpl w:val="5D5033C8"/>
    <w:lvl w:ilvl="0" w:tplc="E856DD2E">
      <w:start w:val="1"/>
      <w:numFmt w:val="bullet"/>
      <w:lvlText w:val=""/>
      <w:lvlJc w:val="left"/>
      <w:pPr>
        <w:ind w:left="720" w:hanging="360"/>
      </w:pPr>
      <w:rPr>
        <w:rFonts w:ascii="Symbol" w:hAnsi="Symbol"/>
      </w:rPr>
    </w:lvl>
    <w:lvl w:ilvl="1" w:tplc="F25EC85A">
      <w:start w:val="1"/>
      <w:numFmt w:val="bullet"/>
      <w:lvlText w:val=""/>
      <w:lvlJc w:val="left"/>
      <w:pPr>
        <w:ind w:left="720" w:hanging="360"/>
      </w:pPr>
      <w:rPr>
        <w:rFonts w:ascii="Symbol" w:hAnsi="Symbol"/>
      </w:rPr>
    </w:lvl>
    <w:lvl w:ilvl="2" w:tplc="9B3AAF04">
      <w:start w:val="1"/>
      <w:numFmt w:val="bullet"/>
      <w:lvlText w:val=""/>
      <w:lvlJc w:val="left"/>
      <w:pPr>
        <w:ind w:left="720" w:hanging="360"/>
      </w:pPr>
      <w:rPr>
        <w:rFonts w:ascii="Symbol" w:hAnsi="Symbol"/>
      </w:rPr>
    </w:lvl>
    <w:lvl w:ilvl="3" w:tplc="CAF6BDDA">
      <w:start w:val="1"/>
      <w:numFmt w:val="bullet"/>
      <w:lvlText w:val=""/>
      <w:lvlJc w:val="left"/>
      <w:pPr>
        <w:ind w:left="720" w:hanging="360"/>
      </w:pPr>
      <w:rPr>
        <w:rFonts w:ascii="Symbol" w:hAnsi="Symbol"/>
      </w:rPr>
    </w:lvl>
    <w:lvl w:ilvl="4" w:tplc="ECBA2BF6">
      <w:start w:val="1"/>
      <w:numFmt w:val="bullet"/>
      <w:lvlText w:val=""/>
      <w:lvlJc w:val="left"/>
      <w:pPr>
        <w:ind w:left="720" w:hanging="360"/>
      </w:pPr>
      <w:rPr>
        <w:rFonts w:ascii="Symbol" w:hAnsi="Symbol"/>
      </w:rPr>
    </w:lvl>
    <w:lvl w:ilvl="5" w:tplc="007850CA">
      <w:start w:val="1"/>
      <w:numFmt w:val="bullet"/>
      <w:lvlText w:val=""/>
      <w:lvlJc w:val="left"/>
      <w:pPr>
        <w:ind w:left="720" w:hanging="360"/>
      </w:pPr>
      <w:rPr>
        <w:rFonts w:ascii="Symbol" w:hAnsi="Symbol"/>
      </w:rPr>
    </w:lvl>
    <w:lvl w:ilvl="6" w:tplc="B7AE0054">
      <w:start w:val="1"/>
      <w:numFmt w:val="bullet"/>
      <w:lvlText w:val=""/>
      <w:lvlJc w:val="left"/>
      <w:pPr>
        <w:ind w:left="720" w:hanging="360"/>
      </w:pPr>
      <w:rPr>
        <w:rFonts w:ascii="Symbol" w:hAnsi="Symbol"/>
      </w:rPr>
    </w:lvl>
    <w:lvl w:ilvl="7" w:tplc="D550164A">
      <w:start w:val="1"/>
      <w:numFmt w:val="bullet"/>
      <w:lvlText w:val=""/>
      <w:lvlJc w:val="left"/>
      <w:pPr>
        <w:ind w:left="720" w:hanging="360"/>
      </w:pPr>
      <w:rPr>
        <w:rFonts w:ascii="Symbol" w:hAnsi="Symbol"/>
      </w:rPr>
    </w:lvl>
    <w:lvl w:ilvl="8" w:tplc="56B6D53C">
      <w:start w:val="1"/>
      <w:numFmt w:val="bullet"/>
      <w:lvlText w:val=""/>
      <w:lvlJc w:val="left"/>
      <w:pPr>
        <w:ind w:left="720" w:hanging="360"/>
      </w:pPr>
      <w:rPr>
        <w:rFonts w:ascii="Symbol" w:hAnsi="Symbol"/>
      </w:rPr>
    </w:lvl>
  </w:abstractNum>
  <w:abstractNum w:abstractNumId="22" w15:restartNumberingAfterBreak="0">
    <w:nsid w:val="4A3174AF"/>
    <w:multiLevelType w:val="hybridMultilevel"/>
    <w:tmpl w:val="6B5AD366"/>
    <w:lvl w:ilvl="0" w:tplc="B0BEF0A2">
      <w:start w:val="1"/>
      <w:numFmt w:val="bullet"/>
      <w:lvlText w:val=""/>
      <w:lvlJc w:val="left"/>
      <w:pPr>
        <w:ind w:left="1080" w:hanging="360"/>
      </w:pPr>
      <w:rPr>
        <w:rFonts w:ascii="Symbol" w:hAnsi="Symbol"/>
      </w:rPr>
    </w:lvl>
    <w:lvl w:ilvl="1" w:tplc="31284148">
      <w:start w:val="1"/>
      <w:numFmt w:val="bullet"/>
      <w:lvlText w:val=""/>
      <w:lvlJc w:val="left"/>
      <w:pPr>
        <w:ind w:left="1080" w:hanging="360"/>
      </w:pPr>
      <w:rPr>
        <w:rFonts w:ascii="Symbol" w:hAnsi="Symbol"/>
      </w:rPr>
    </w:lvl>
    <w:lvl w:ilvl="2" w:tplc="EB08227C">
      <w:start w:val="1"/>
      <w:numFmt w:val="bullet"/>
      <w:lvlText w:val=""/>
      <w:lvlJc w:val="left"/>
      <w:pPr>
        <w:ind w:left="1080" w:hanging="360"/>
      </w:pPr>
      <w:rPr>
        <w:rFonts w:ascii="Symbol" w:hAnsi="Symbol"/>
      </w:rPr>
    </w:lvl>
    <w:lvl w:ilvl="3" w:tplc="6BA890C8">
      <w:start w:val="1"/>
      <w:numFmt w:val="bullet"/>
      <w:lvlText w:val=""/>
      <w:lvlJc w:val="left"/>
      <w:pPr>
        <w:ind w:left="1080" w:hanging="360"/>
      </w:pPr>
      <w:rPr>
        <w:rFonts w:ascii="Symbol" w:hAnsi="Symbol"/>
      </w:rPr>
    </w:lvl>
    <w:lvl w:ilvl="4" w:tplc="CA62A320">
      <w:start w:val="1"/>
      <w:numFmt w:val="bullet"/>
      <w:lvlText w:val=""/>
      <w:lvlJc w:val="left"/>
      <w:pPr>
        <w:ind w:left="1080" w:hanging="360"/>
      </w:pPr>
      <w:rPr>
        <w:rFonts w:ascii="Symbol" w:hAnsi="Symbol"/>
      </w:rPr>
    </w:lvl>
    <w:lvl w:ilvl="5" w:tplc="7F6CD8E8">
      <w:start w:val="1"/>
      <w:numFmt w:val="bullet"/>
      <w:lvlText w:val=""/>
      <w:lvlJc w:val="left"/>
      <w:pPr>
        <w:ind w:left="1080" w:hanging="360"/>
      </w:pPr>
      <w:rPr>
        <w:rFonts w:ascii="Symbol" w:hAnsi="Symbol"/>
      </w:rPr>
    </w:lvl>
    <w:lvl w:ilvl="6" w:tplc="C088A74C">
      <w:start w:val="1"/>
      <w:numFmt w:val="bullet"/>
      <w:lvlText w:val=""/>
      <w:lvlJc w:val="left"/>
      <w:pPr>
        <w:ind w:left="1080" w:hanging="360"/>
      </w:pPr>
      <w:rPr>
        <w:rFonts w:ascii="Symbol" w:hAnsi="Symbol"/>
      </w:rPr>
    </w:lvl>
    <w:lvl w:ilvl="7" w:tplc="9FC6EFC2">
      <w:start w:val="1"/>
      <w:numFmt w:val="bullet"/>
      <w:lvlText w:val=""/>
      <w:lvlJc w:val="left"/>
      <w:pPr>
        <w:ind w:left="1080" w:hanging="360"/>
      </w:pPr>
      <w:rPr>
        <w:rFonts w:ascii="Symbol" w:hAnsi="Symbol"/>
      </w:rPr>
    </w:lvl>
    <w:lvl w:ilvl="8" w:tplc="838E5816">
      <w:start w:val="1"/>
      <w:numFmt w:val="bullet"/>
      <w:lvlText w:val=""/>
      <w:lvlJc w:val="left"/>
      <w:pPr>
        <w:ind w:left="1080" w:hanging="360"/>
      </w:pPr>
      <w:rPr>
        <w:rFonts w:ascii="Symbol" w:hAnsi="Symbol"/>
      </w:rPr>
    </w:lvl>
  </w:abstractNum>
  <w:abstractNum w:abstractNumId="23" w15:restartNumberingAfterBreak="0">
    <w:nsid w:val="54C430CE"/>
    <w:multiLevelType w:val="hybridMultilevel"/>
    <w:tmpl w:val="16A6223C"/>
    <w:lvl w:ilvl="0" w:tplc="BC6C023C">
      <w:start w:val="1"/>
      <w:numFmt w:val="decimal"/>
      <w:lvlText w:val="%1."/>
      <w:lvlJc w:val="left"/>
      <w:pPr>
        <w:tabs>
          <w:tab w:val="num" w:pos="360"/>
        </w:tabs>
        <w:ind w:left="360" w:hanging="360"/>
      </w:pPr>
      <w:rPr>
        <w:rFonts w:ascii="Arial" w:hAnsi="Arial" w:cs="Arial" w:hint="default"/>
        <w:sz w:val="22"/>
        <w:szCs w:val="22"/>
      </w:rPr>
    </w:lvl>
    <w:lvl w:ilvl="1" w:tplc="0C090019">
      <w:start w:val="1"/>
      <w:numFmt w:val="lowerLetter"/>
      <w:lvlText w:val="%2."/>
      <w:lvlJc w:val="left"/>
      <w:pPr>
        <w:tabs>
          <w:tab w:val="num" w:pos="1080"/>
        </w:tabs>
        <w:ind w:left="1080" w:hanging="360"/>
      </w:pPr>
      <w:rPr>
        <w:rFonts w:cs="Times New Roman"/>
      </w:rPr>
    </w:lvl>
    <w:lvl w:ilvl="2" w:tplc="0C09001B">
      <w:start w:val="1"/>
      <w:numFmt w:val="lowerRoman"/>
      <w:lvlText w:val="%3."/>
      <w:lvlJc w:val="right"/>
      <w:pPr>
        <w:tabs>
          <w:tab w:val="num" w:pos="1800"/>
        </w:tabs>
        <w:ind w:left="1800" w:hanging="180"/>
      </w:pPr>
      <w:rPr>
        <w:rFonts w:cs="Times New Roman"/>
      </w:rPr>
    </w:lvl>
    <w:lvl w:ilvl="3" w:tplc="0C09000F">
      <w:start w:val="1"/>
      <w:numFmt w:val="decimal"/>
      <w:lvlText w:val="%4."/>
      <w:lvlJc w:val="left"/>
      <w:pPr>
        <w:tabs>
          <w:tab w:val="num" w:pos="2520"/>
        </w:tabs>
        <w:ind w:left="2520" w:hanging="360"/>
      </w:pPr>
      <w:rPr>
        <w:rFonts w:cs="Times New Roman"/>
      </w:rPr>
    </w:lvl>
    <w:lvl w:ilvl="4" w:tplc="0C090019">
      <w:start w:val="1"/>
      <w:numFmt w:val="lowerLetter"/>
      <w:lvlText w:val="%5."/>
      <w:lvlJc w:val="left"/>
      <w:pPr>
        <w:tabs>
          <w:tab w:val="num" w:pos="3240"/>
        </w:tabs>
        <w:ind w:left="3240" w:hanging="360"/>
      </w:pPr>
      <w:rPr>
        <w:rFonts w:cs="Times New Roman"/>
      </w:rPr>
    </w:lvl>
    <w:lvl w:ilvl="5" w:tplc="0C09001B">
      <w:start w:val="1"/>
      <w:numFmt w:val="lowerRoman"/>
      <w:lvlText w:val="%6."/>
      <w:lvlJc w:val="right"/>
      <w:pPr>
        <w:tabs>
          <w:tab w:val="num" w:pos="3960"/>
        </w:tabs>
        <w:ind w:left="3960" w:hanging="180"/>
      </w:pPr>
      <w:rPr>
        <w:rFonts w:cs="Times New Roman"/>
      </w:rPr>
    </w:lvl>
    <w:lvl w:ilvl="6" w:tplc="0C09000F">
      <w:start w:val="1"/>
      <w:numFmt w:val="decimal"/>
      <w:lvlText w:val="%7."/>
      <w:lvlJc w:val="left"/>
      <w:pPr>
        <w:tabs>
          <w:tab w:val="num" w:pos="4680"/>
        </w:tabs>
        <w:ind w:left="4680" w:hanging="360"/>
      </w:pPr>
      <w:rPr>
        <w:rFonts w:cs="Times New Roman"/>
      </w:rPr>
    </w:lvl>
    <w:lvl w:ilvl="7" w:tplc="0C090019">
      <w:start w:val="1"/>
      <w:numFmt w:val="lowerLetter"/>
      <w:lvlText w:val="%8."/>
      <w:lvlJc w:val="left"/>
      <w:pPr>
        <w:tabs>
          <w:tab w:val="num" w:pos="5400"/>
        </w:tabs>
        <w:ind w:left="5400" w:hanging="360"/>
      </w:pPr>
      <w:rPr>
        <w:rFonts w:cs="Times New Roman"/>
      </w:rPr>
    </w:lvl>
    <w:lvl w:ilvl="8" w:tplc="0C09001B">
      <w:start w:val="1"/>
      <w:numFmt w:val="lowerRoman"/>
      <w:lvlText w:val="%9."/>
      <w:lvlJc w:val="right"/>
      <w:pPr>
        <w:tabs>
          <w:tab w:val="num" w:pos="6120"/>
        </w:tabs>
        <w:ind w:left="6120" w:hanging="180"/>
      </w:pPr>
      <w:rPr>
        <w:rFonts w:cs="Times New Roman"/>
      </w:rPr>
    </w:lvl>
  </w:abstractNum>
  <w:abstractNum w:abstractNumId="24" w15:restartNumberingAfterBreak="0">
    <w:nsid w:val="55031277"/>
    <w:multiLevelType w:val="hybridMultilevel"/>
    <w:tmpl w:val="25882BD8"/>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5" w15:restartNumberingAfterBreak="0">
    <w:nsid w:val="55683FC0"/>
    <w:multiLevelType w:val="hybridMultilevel"/>
    <w:tmpl w:val="D160EFB4"/>
    <w:lvl w:ilvl="0" w:tplc="0C090001">
      <w:start w:val="1"/>
      <w:numFmt w:val="bullet"/>
      <w:lvlText w:val=""/>
      <w:lvlJc w:val="left"/>
      <w:pPr>
        <w:ind w:left="1713" w:hanging="360"/>
      </w:pPr>
      <w:rPr>
        <w:rFonts w:ascii="Symbol" w:hAnsi="Symbol" w:hint="default"/>
      </w:rPr>
    </w:lvl>
    <w:lvl w:ilvl="1" w:tplc="0C090003" w:tentative="1">
      <w:start w:val="1"/>
      <w:numFmt w:val="bullet"/>
      <w:lvlText w:val="o"/>
      <w:lvlJc w:val="left"/>
      <w:pPr>
        <w:ind w:left="2433" w:hanging="360"/>
      </w:pPr>
      <w:rPr>
        <w:rFonts w:ascii="Courier New" w:hAnsi="Courier New" w:cs="Courier New" w:hint="default"/>
      </w:rPr>
    </w:lvl>
    <w:lvl w:ilvl="2" w:tplc="0C090005" w:tentative="1">
      <w:start w:val="1"/>
      <w:numFmt w:val="bullet"/>
      <w:lvlText w:val=""/>
      <w:lvlJc w:val="left"/>
      <w:pPr>
        <w:ind w:left="3153" w:hanging="360"/>
      </w:pPr>
      <w:rPr>
        <w:rFonts w:ascii="Wingdings" w:hAnsi="Wingdings" w:hint="default"/>
      </w:rPr>
    </w:lvl>
    <w:lvl w:ilvl="3" w:tplc="0C090001" w:tentative="1">
      <w:start w:val="1"/>
      <w:numFmt w:val="bullet"/>
      <w:lvlText w:val=""/>
      <w:lvlJc w:val="left"/>
      <w:pPr>
        <w:ind w:left="3873" w:hanging="360"/>
      </w:pPr>
      <w:rPr>
        <w:rFonts w:ascii="Symbol" w:hAnsi="Symbol" w:hint="default"/>
      </w:rPr>
    </w:lvl>
    <w:lvl w:ilvl="4" w:tplc="0C090003" w:tentative="1">
      <w:start w:val="1"/>
      <w:numFmt w:val="bullet"/>
      <w:lvlText w:val="o"/>
      <w:lvlJc w:val="left"/>
      <w:pPr>
        <w:ind w:left="4593" w:hanging="360"/>
      </w:pPr>
      <w:rPr>
        <w:rFonts w:ascii="Courier New" w:hAnsi="Courier New" w:cs="Courier New" w:hint="default"/>
      </w:rPr>
    </w:lvl>
    <w:lvl w:ilvl="5" w:tplc="0C090005" w:tentative="1">
      <w:start w:val="1"/>
      <w:numFmt w:val="bullet"/>
      <w:lvlText w:val=""/>
      <w:lvlJc w:val="left"/>
      <w:pPr>
        <w:ind w:left="5313" w:hanging="360"/>
      </w:pPr>
      <w:rPr>
        <w:rFonts w:ascii="Wingdings" w:hAnsi="Wingdings" w:hint="default"/>
      </w:rPr>
    </w:lvl>
    <w:lvl w:ilvl="6" w:tplc="0C090001" w:tentative="1">
      <w:start w:val="1"/>
      <w:numFmt w:val="bullet"/>
      <w:lvlText w:val=""/>
      <w:lvlJc w:val="left"/>
      <w:pPr>
        <w:ind w:left="6033" w:hanging="360"/>
      </w:pPr>
      <w:rPr>
        <w:rFonts w:ascii="Symbol" w:hAnsi="Symbol" w:hint="default"/>
      </w:rPr>
    </w:lvl>
    <w:lvl w:ilvl="7" w:tplc="0C090003" w:tentative="1">
      <w:start w:val="1"/>
      <w:numFmt w:val="bullet"/>
      <w:lvlText w:val="o"/>
      <w:lvlJc w:val="left"/>
      <w:pPr>
        <w:ind w:left="6753" w:hanging="360"/>
      </w:pPr>
      <w:rPr>
        <w:rFonts w:ascii="Courier New" w:hAnsi="Courier New" w:cs="Courier New" w:hint="default"/>
      </w:rPr>
    </w:lvl>
    <w:lvl w:ilvl="8" w:tplc="0C090005" w:tentative="1">
      <w:start w:val="1"/>
      <w:numFmt w:val="bullet"/>
      <w:lvlText w:val=""/>
      <w:lvlJc w:val="left"/>
      <w:pPr>
        <w:ind w:left="7473" w:hanging="360"/>
      </w:pPr>
      <w:rPr>
        <w:rFonts w:ascii="Wingdings" w:hAnsi="Wingdings" w:hint="default"/>
      </w:rPr>
    </w:lvl>
  </w:abstractNum>
  <w:abstractNum w:abstractNumId="26" w15:restartNumberingAfterBreak="0">
    <w:nsid w:val="599907C1"/>
    <w:multiLevelType w:val="hybridMultilevel"/>
    <w:tmpl w:val="4060050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7" w15:restartNumberingAfterBreak="0">
    <w:nsid w:val="5A152932"/>
    <w:multiLevelType w:val="hybridMultilevel"/>
    <w:tmpl w:val="5F604D9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8" w15:restartNumberingAfterBreak="0">
    <w:nsid w:val="5C4D47B3"/>
    <w:multiLevelType w:val="hybridMultilevel"/>
    <w:tmpl w:val="A8D2166A"/>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start w:val="1"/>
      <w:numFmt w:val="bullet"/>
      <w:lvlText w:val=""/>
      <w:lvlJc w:val="left"/>
      <w:pPr>
        <w:ind w:left="2880" w:hanging="360"/>
      </w:pPr>
      <w:rPr>
        <w:rFonts w:ascii="Symbol" w:hAnsi="Symbol" w:hint="default"/>
      </w:rPr>
    </w:lvl>
    <w:lvl w:ilvl="4" w:tplc="0C090003">
      <w:start w:val="1"/>
      <w:numFmt w:val="bullet"/>
      <w:lvlText w:val="o"/>
      <w:lvlJc w:val="left"/>
      <w:pPr>
        <w:ind w:left="3600" w:hanging="360"/>
      </w:pPr>
      <w:rPr>
        <w:rFonts w:ascii="Courier New" w:hAnsi="Courier New" w:cs="Courier New" w:hint="default"/>
      </w:rPr>
    </w:lvl>
    <w:lvl w:ilvl="5" w:tplc="0C090005">
      <w:start w:val="1"/>
      <w:numFmt w:val="bullet"/>
      <w:lvlText w:val=""/>
      <w:lvlJc w:val="left"/>
      <w:pPr>
        <w:ind w:left="4320" w:hanging="360"/>
      </w:pPr>
      <w:rPr>
        <w:rFonts w:ascii="Wingdings" w:hAnsi="Wingdings" w:hint="default"/>
      </w:rPr>
    </w:lvl>
    <w:lvl w:ilvl="6" w:tplc="0C090001">
      <w:start w:val="1"/>
      <w:numFmt w:val="bullet"/>
      <w:lvlText w:val=""/>
      <w:lvlJc w:val="left"/>
      <w:pPr>
        <w:ind w:left="5040" w:hanging="360"/>
      </w:pPr>
      <w:rPr>
        <w:rFonts w:ascii="Symbol" w:hAnsi="Symbol" w:hint="default"/>
      </w:rPr>
    </w:lvl>
    <w:lvl w:ilvl="7" w:tplc="0C090003">
      <w:start w:val="1"/>
      <w:numFmt w:val="bullet"/>
      <w:lvlText w:val="o"/>
      <w:lvlJc w:val="left"/>
      <w:pPr>
        <w:ind w:left="5760" w:hanging="360"/>
      </w:pPr>
      <w:rPr>
        <w:rFonts w:ascii="Courier New" w:hAnsi="Courier New" w:cs="Courier New" w:hint="default"/>
      </w:rPr>
    </w:lvl>
    <w:lvl w:ilvl="8" w:tplc="0C090005">
      <w:start w:val="1"/>
      <w:numFmt w:val="bullet"/>
      <w:lvlText w:val=""/>
      <w:lvlJc w:val="left"/>
      <w:pPr>
        <w:ind w:left="6480" w:hanging="360"/>
      </w:pPr>
      <w:rPr>
        <w:rFonts w:ascii="Wingdings" w:hAnsi="Wingdings" w:hint="default"/>
      </w:rPr>
    </w:lvl>
  </w:abstractNum>
  <w:abstractNum w:abstractNumId="29" w15:restartNumberingAfterBreak="0">
    <w:nsid w:val="5FFA4976"/>
    <w:multiLevelType w:val="hybridMultilevel"/>
    <w:tmpl w:val="B32407CA"/>
    <w:lvl w:ilvl="0" w:tplc="0C090019">
      <w:start w:val="2"/>
      <w:numFmt w:val="lowerLetter"/>
      <w:lvlText w:val="%1."/>
      <w:lvlJc w:val="left"/>
      <w:pPr>
        <w:ind w:left="720" w:hanging="360"/>
      </w:pPr>
    </w:lvl>
    <w:lvl w:ilvl="1" w:tplc="0C090019">
      <w:start w:val="1"/>
      <w:numFmt w:val="lowerLetter"/>
      <w:lvlText w:val="%2."/>
      <w:lvlJc w:val="left"/>
      <w:pPr>
        <w:ind w:left="1440" w:hanging="360"/>
      </w:pPr>
    </w:lvl>
    <w:lvl w:ilvl="2" w:tplc="0C09001B">
      <w:start w:val="1"/>
      <w:numFmt w:val="lowerRoman"/>
      <w:lvlText w:val="%3."/>
      <w:lvlJc w:val="right"/>
      <w:pPr>
        <w:ind w:left="2160" w:hanging="180"/>
      </w:pPr>
    </w:lvl>
    <w:lvl w:ilvl="3" w:tplc="0C09000F">
      <w:start w:val="1"/>
      <w:numFmt w:val="decimal"/>
      <w:lvlText w:val="%4."/>
      <w:lvlJc w:val="left"/>
      <w:pPr>
        <w:ind w:left="2880" w:hanging="360"/>
      </w:pPr>
    </w:lvl>
    <w:lvl w:ilvl="4" w:tplc="0C090019">
      <w:start w:val="1"/>
      <w:numFmt w:val="lowerLetter"/>
      <w:lvlText w:val="%5."/>
      <w:lvlJc w:val="left"/>
      <w:pPr>
        <w:ind w:left="3600" w:hanging="360"/>
      </w:pPr>
    </w:lvl>
    <w:lvl w:ilvl="5" w:tplc="0C09001B">
      <w:start w:val="1"/>
      <w:numFmt w:val="lowerRoman"/>
      <w:lvlText w:val="%6."/>
      <w:lvlJc w:val="right"/>
      <w:pPr>
        <w:ind w:left="4320" w:hanging="180"/>
      </w:pPr>
    </w:lvl>
    <w:lvl w:ilvl="6" w:tplc="0C09000F">
      <w:start w:val="1"/>
      <w:numFmt w:val="decimal"/>
      <w:lvlText w:val="%7."/>
      <w:lvlJc w:val="left"/>
      <w:pPr>
        <w:ind w:left="5040" w:hanging="360"/>
      </w:pPr>
    </w:lvl>
    <w:lvl w:ilvl="7" w:tplc="0C090019">
      <w:start w:val="1"/>
      <w:numFmt w:val="lowerLetter"/>
      <w:lvlText w:val="%8."/>
      <w:lvlJc w:val="left"/>
      <w:pPr>
        <w:ind w:left="5760" w:hanging="360"/>
      </w:pPr>
    </w:lvl>
    <w:lvl w:ilvl="8" w:tplc="0C09001B">
      <w:start w:val="1"/>
      <w:numFmt w:val="lowerRoman"/>
      <w:lvlText w:val="%9."/>
      <w:lvlJc w:val="right"/>
      <w:pPr>
        <w:ind w:left="6480" w:hanging="180"/>
      </w:pPr>
    </w:lvl>
  </w:abstractNum>
  <w:abstractNum w:abstractNumId="30" w15:restartNumberingAfterBreak="0">
    <w:nsid w:val="632E2DA7"/>
    <w:multiLevelType w:val="hybridMultilevel"/>
    <w:tmpl w:val="3B78EB6A"/>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1" w15:restartNumberingAfterBreak="0">
    <w:nsid w:val="646E195B"/>
    <w:multiLevelType w:val="hybridMultilevel"/>
    <w:tmpl w:val="66FA0E62"/>
    <w:lvl w:ilvl="0" w:tplc="4ACCC8F0">
      <w:start w:val="1"/>
      <w:numFmt w:val="lowerRoman"/>
      <w:pStyle w:val="bullet0"/>
      <w:lvlText w:val="%1."/>
      <w:lvlJc w:val="right"/>
      <w:pPr>
        <w:ind w:left="1440" w:hanging="360"/>
      </w:pPr>
    </w:lvl>
    <w:lvl w:ilvl="1" w:tplc="0C090019" w:tentative="1">
      <w:start w:val="1"/>
      <w:numFmt w:val="lowerLetter"/>
      <w:lvlText w:val="%2."/>
      <w:lvlJc w:val="left"/>
      <w:pPr>
        <w:ind w:left="2160" w:hanging="360"/>
      </w:pPr>
    </w:lvl>
    <w:lvl w:ilvl="2" w:tplc="0C09001B" w:tentative="1">
      <w:start w:val="1"/>
      <w:numFmt w:val="lowerRoman"/>
      <w:lvlText w:val="%3."/>
      <w:lvlJc w:val="right"/>
      <w:pPr>
        <w:ind w:left="2880" w:hanging="180"/>
      </w:pPr>
    </w:lvl>
    <w:lvl w:ilvl="3" w:tplc="0C09000F" w:tentative="1">
      <w:start w:val="1"/>
      <w:numFmt w:val="decimal"/>
      <w:lvlText w:val="%4."/>
      <w:lvlJc w:val="left"/>
      <w:pPr>
        <w:ind w:left="3600" w:hanging="360"/>
      </w:pPr>
    </w:lvl>
    <w:lvl w:ilvl="4" w:tplc="0C090019" w:tentative="1">
      <w:start w:val="1"/>
      <w:numFmt w:val="lowerLetter"/>
      <w:lvlText w:val="%5."/>
      <w:lvlJc w:val="left"/>
      <w:pPr>
        <w:ind w:left="4320" w:hanging="360"/>
      </w:pPr>
    </w:lvl>
    <w:lvl w:ilvl="5" w:tplc="0C09001B" w:tentative="1">
      <w:start w:val="1"/>
      <w:numFmt w:val="lowerRoman"/>
      <w:lvlText w:val="%6."/>
      <w:lvlJc w:val="right"/>
      <w:pPr>
        <w:ind w:left="5040" w:hanging="180"/>
      </w:pPr>
    </w:lvl>
    <w:lvl w:ilvl="6" w:tplc="0C09000F" w:tentative="1">
      <w:start w:val="1"/>
      <w:numFmt w:val="decimal"/>
      <w:lvlText w:val="%7."/>
      <w:lvlJc w:val="left"/>
      <w:pPr>
        <w:ind w:left="5760" w:hanging="360"/>
      </w:pPr>
    </w:lvl>
    <w:lvl w:ilvl="7" w:tplc="0C090019" w:tentative="1">
      <w:start w:val="1"/>
      <w:numFmt w:val="lowerLetter"/>
      <w:lvlText w:val="%8."/>
      <w:lvlJc w:val="left"/>
      <w:pPr>
        <w:ind w:left="6480" w:hanging="360"/>
      </w:pPr>
    </w:lvl>
    <w:lvl w:ilvl="8" w:tplc="0C09001B" w:tentative="1">
      <w:start w:val="1"/>
      <w:numFmt w:val="lowerRoman"/>
      <w:lvlText w:val="%9."/>
      <w:lvlJc w:val="right"/>
      <w:pPr>
        <w:ind w:left="7200" w:hanging="180"/>
      </w:pPr>
    </w:lvl>
  </w:abstractNum>
  <w:abstractNum w:abstractNumId="32" w15:restartNumberingAfterBreak="0">
    <w:nsid w:val="65B10769"/>
    <w:multiLevelType w:val="hybridMultilevel"/>
    <w:tmpl w:val="06147B96"/>
    <w:lvl w:ilvl="0" w:tplc="CAF01496">
      <w:start w:val="1"/>
      <w:numFmt w:val="decimal"/>
      <w:lvlText w:val="%1."/>
      <w:lvlJc w:val="left"/>
      <w:pPr>
        <w:ind w:left="720" w:hanging="360"/>
      </w:pPr>
    </w:lvl>
    <w:lvl w:ilvl="1" w:tplc="3050E364">
      <w:start w:val="1"/>
      <w:numFmt w:val="decimal"/>
      <w:lvlText w:val="%2."/>
      <w:lvlJc w:val="left"/>
      <w:pPr>
        <w:ind w:left="720" w:hanging="360"/>
      </w:pPr>
    </w:lvl>
    <w:lvl w:ilvl="2" w:tplc="325AF994">
      <w:start w:val="1"/>
      <w:numFmt w:val="decimal"/>
      <w:lvlText w:val="%3."/>
      <w:lvlJc w:val="left"/>
      <w:pPr>
        <w:ind w:left="720" w:hanging="360"/>
      </w:pPr>
    </w:lvl>
    <w:lvl w:ilvl="3" w:tplc="2926DF52">
      <w:start w:val="1"/>
      <w:numFmt w:val="decimal"/>
      <w:lvlText w:val="%4."/>
      <w:lvlJc w:val="left"/>
      <w:pPr>
        <w:ind w:left="720" w:hanging="360"/>
      </w:pPr>
    </w:lvl>
    <w:lvl w:ilvl="4" w:tplc="F5AC65E6">
      <w:start w:val="1"/>
      <w:numFmt w:val="decimal"/>
      <w:lvlText w:val="%5."/>
      <w:lvlJc w:val="left"/>
      <w:pPr>
        <w:ind w:left="720" w:hanging="360"/>
      </w:pPr>
    </w:lvl>
    <w:lvl w:ilvl="5" w:tplc="B0A2CF1C">
      <w:start w:val="1"/>
      <w:numFmt w:val="decimal"/>
      <w:lvlText w:val="%6."/>
      <w:lvlJc w:val="left"/>
      <w:pPr>
        <w:ind w:left="720" w:hanging="360"/>
      </w:pPr>
    </w:lvl>
    <w:lvl w:ilvl="6" w:tplc="EABCDAEE">
      <w:start w:val="1"/>
      <w:numFmt w:val="decimal"/>
      <w:lvlText w:val="%7."/>
      <w:lvlJc w:val="left"/>
      <w:pPr>
        <w:ind w:left="720" w:hanging="360"/>
      </w:pPr>
    </w:lvl>
    <w:lvl w:ilvl="7" w:tplc="66CC12F8">
      <w:start w:val="1"/>
      <w:numFmt w:val="decimal"/>
      <w:lvlText w:val="%8."/>
      <w:lvlJc w:val="left"/>
      <w:pPr>
        <w:ind w:left="720" w:hanging="360"/>
      </w:pPr>
    </w:lvl>
    <w:lvl w:ilvl="8" w:tplc="15863E10">
      <w:start w:val="1"/>
      <w:numFmt w:val="decimal"/>
      <w:lvlText w:val="%9."/>
      <w:lvlJc w:val="left"/>
      <w:pPr>
        <w:ind w:left="720" w:hanging="360"/>
      </w:pPr>
    </w:lvl>
  </w:abstractNum>
  <w:abstractNum w:abstractNumId="33" w15:restartNumberingAfterBreak="0">
    <w:nsid w:val="6D5D538F"/>
    <w:multiLevelType w:val="multilevel"/>
    <w:tmpl w:val="0C09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34" w15:restartNumberingAfterBreak="0">
    <w:nsid w:val="6FC82C5E"/>
    <w:multiLevelType w:val="hybridMultilevel"/>
    <w:tmpl w:val="7D70C00A"/>
    <w:lvl w:ilvl="0" w:tplc="0C090001">
      <w:start w:val="1"/>
      <w:numFmt w:val="bullet"/>
      <w:lvlText w:val=""/>
      <w:lvlJc w:val="left"/>
      <w:pPr>
        <w:ind w:left="1440" w:hanging="360"/>
      </w:pPr>
      <w:rPr>
        <w:rFonts w:ascii="Symbol" w:hAnsi="Symbol" w:hint="default"/>
      </w:rPr>
    </w:lvl>
    <w:lvl w:ilvl="1" w:tplc="0C090003">
      <w:start w:val="1"/>
      <w:numFmt w:val="bullet"/>
      <w:lvlText w:val="o"/>
      <w:lvlJc w:val="left"/>
      <w:pPr>
        <w:ind w:left="2160" w:hanging="360"/>
      </w:pPr>
      <w:rPr>
        <w:rFonts w:ascii="Courier New" w:hAnsi="Courier New" w:cs="Courier New" w:hint="default"/>
      </w:rPr>
    </w:lvl>
    <w:lvl w:ilvl="2" w:tplc="0C090005">
      <w:start w:val="1"/>
      <w:numFmt w:val="bullet"/>
      <w:lvlText w:val=""/>
      <w:lvlJc w:val="left"/>
      <w:pPr>
        <w:ind w:left="2880" w:hanging="360"/>
      </w:pPr>
      <w:rPr>
        <w:rFonts w:ascii="Wingdings" w:hAnsi="Wingdings" w:hint="default"/>
      </w:rPr>
    </w:lvl>
    <w:lvl w:ilvl="3" w:tplc="0C090001">
      <w:start w:val="1"/>
      <w:numFmt w:val="bullet"/>
      <w:lvlText w:val=""/>
      <w:lvlJc w:val="left"/>
      <w:pPr>
        <w:ind w:left="3600" w:hanging="360"/>
      </w:pPr>
      <w:rPr>
        <w:rFonts w:ascii="Symbol" w:hAnsi="Symbol" w:hint="default"/>
      </w:rPr>
    </w:lvl>
    <w:lvl w:ilvl="4" w:tplc="0C090003">
      <w:start w:val="1"/>
      <w:numFmt w:val="bullet"/>
      <w:lvlText w:val="o"/>
      <w:lvlJc w:val="left"/>
      <w:pPr>
        <w:ind w:left="4320" w:hanging="360"/>
      </w:pPr>
      <w:rPr>
        <w:rFonts w:ascii="Courier New" w:hAnsi="Courier New" w:cs="Courier New" w:hint="default"/>
      </w:rPr>
    </w:lvl>
    <w:lvl w:ilvl="5" w:tplc="0C090005">
      <w:start w:val="1"/>
      <w:numFmt w:val="bullet"/>
      <w:lvlText w:val=""/>
      <w:lvlJc w:val="left"/>
      <w:pPr>
        <w:ind w:left="5040" w:hanging="360"/>
      </w:pPr>
      <w:rPr>
        <w:rFonts w:ascii="Wingdings" w:hAnsi="Wingdings" w:hint="default"/>
      </w:rPr>
    </w:lvl>
    <w:lvl w:ilvl="6" w:tplc="0C090001">
      <w:start w:val="1"/>
      <w:numFmt w:val="bullet"/>
      <w:lvlText w:val=""/>
      <w:lvlJc w:val="left"/>
      <w:pPr>
        <w:ind w:left="5760" w:hanging="360"/>
      </w:pPr>
      <w:rPr>
        <w:rFonts w:ascii="Symbol" w:hAnsi="Symbol" w:hint="default"/>
      </w:rPr>
    </w:lvl>
    <w:lvl w:ilvl="7" w:tplc="0C090003">
      <w:start w:val="1"/>
      <w:numFmt w:val="bullet"/>
      <w:lvlText w:val="o"/>
      <w:lvlJc w:val="left"/>
      <w:pPr>
        <w:ind w:left="6480" w:hanging="360"/>
      </w:pPr>
      <w:rPr>
        <w:rFonts w:ascii="Courier New" w:hAnsi="Courier New" w:cs="Courier New" w:hint="default"/>
      </w:rPr>
    </w:lvl>
    <w:lvl w:ilvl="8" w:tplc="0C090005">
      <w:start w:val="1"/>
      <w:numFmt w:val="bullet"/>
      <w:lvlText w:val=""/>
      <w:lvlJc w:val="left"/>
      <w:pPr>
        <w:ind w:left="7200" w:hanging="360"/>
      </w:pPr>
      <w:rPr>
        <w:rFonts w:ascii="Wingdings" w:hAnsi="Wingdings" w:hint="default"/>
      </w:rPr>
    </w:lvl>
  </w:abstractNum>
  <w:abstractNum w:abstractNumId="35" w15:restartNumberingAfterBreak="0">
    <w:nsid w:val="784D033C"/>
    <w:multiLevelType w:val="multilevel"/>
    <w:tmpl w:val="320409CE"/>
    <w:lvl w:ilvl="0">
      <w:start w:val="1"/>
      <w:numFmt w:val="decimal"/>
      <w:pStyle w:val="2-SectionHeading"/>
      <w:lvlText w:val="%1"/>
      <w:lvlJc w:val="left"/>
      <w:pPr>
        <w:ind w:left="720" w:hanging="720"/>
      </w:pPr>
      <w:rPr>
        <w:rFonts w:hint="default"/>
        <w:b/>
      </w:rPr>
    </w:lvl>
    <w:lvl w:ilvl="1">
      <w:start w:val="1"/>
      <w:numFmt w:val="decimal"/>
      <w:pStyle w:val="3-BodyText"/>
      <w:lvlText w:val="%1.%2"/>
      <w:lvlJc w:val="left"/>
      <w:pPr>
        <w:ind w:left="720" w:hanging="720"/>
      </w:pPr>
      <w:rPr>
        <w:rFonts w:hint="default"/>
        <w:b w:val="0"/>
        <w:bCs w:val="0"/>
        <w:i w:val="0"/>
        <w:color w:val="auto"/>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36" w15:restartNumberingAfterBreak="0">
    <w:nsid w:val="799E6992"/>
    <w:multiLevelType w:val="hybridMultilevel"/>
    <w:tmpl w:val="C802899A"/>
    <w:lvl w:ilvl="0" w:tplc="0C090001">
      <w:start w:val="1"/>
      <w:numFmt w:val="bullet"/>
      <w:lvlText w:val=""/>
      <w:lvlJc w:val="left"/>
      <w:pPr>
        <w:ind w:left="1854" w:hanging="360"/>
      </w:pPr>
      <w:rPr>
        <w:rFonts w:ascii="Symbol" w:hAnsi="Symbol" w:hint="default"/>
      </w:rPr>
    </w:lvl>
    <w:lvl w:ilvl="1" w:tplc="0C090003" w:tentative="1">
      <w:start w:val="1"/>
      <w:numFmt w:val="bullet"/>
      <w:lvlText w:val="o"/>
      <w:lvlJc w:val="left"/>
      <w:pPr>
        <w:ind w:left="2574" w:hanging="360"/>
      </w:pPr>
      <w:rPr>
        <w:rFonts w:ascii="Courier New" w:hAnsi="Courier New" w:cs="Courier New" w:hint="default"/>
      </w:rPr>
    </w:lvl>
    <w:lvl w:ilvl="2" w:tplc="0C090005" w:tentative="1">
      <w:start w:val="1"/>
      <w:numFmt w:val="bullet"/>
      <w:lvlText w:val=""/>
      <w:lvlJc w:val="left"/>
      <w:pPr>
        <w:ind w:left="3294" w:hanging="360"/>
      </w:pPr>
      <w:rPr>
        <w:rFonts w:ascii="Wingdings" w:hAnsi="Wingdings" w:hint="default"/>
      </w:rPr>
    </w:lvl>
    <w:lvl w:ilvl="3" w:tplc="0C090001" w:tentative="1">
      <w:start w:val="1"/>
      <w:numFmt w:val="bullet"/>
      <w:lvlText w:val=""/>
      <w:lvlJc w:val="left"/>
      <w:pPr>
        <w:ind w:left="4014" w:hanging="360"/>
      </w:pPr>
      <w:rPr>
        <w:rFonts w:ascii="Symbol" w:hAnsi="Symbol" w:hint="default"/>
      </w:rPr>
    </w:lvl>
    <w:lvl w:ilvl="4" w:tplc="0C090003" w:tentative="1">
      <w:start w:val="1"/>
      <w:numFmt w:val="bullet"/>
      <w:lvlText w:val="o"/>
      <w:lvlJc w:val="left"/>
      <w:pPr>
        <w:ind w:left="4734" w:hanging="360"/>
      </w:pPr>
      <w:rPr>
        <w:rFonts w:ascii="Courier New" w:hAnsi="Courier New" w:cs="Courier New" w:hint="default"/>
      </w:rPr>
    </w:lvl>
    <w:lvl w:ilvl="5" w:tplc="0C090005" w:tentative="1">
      <w:start w:val="1"/>
      <w:numFmt w:val="bullet"/>
      <w:lvlText w:val=""/>
      <w:lvlJc w:val="left"/>
      <w:pPr>
        <w:ind w:left="5454" w:hanging="360"/>
      </w:pPr>
      <w:rPr>
        <w:rFonts w:ascii="Wingdings" w:hAnsi="Wingdings" w:hint="default"/>
      </w:rPr>
    </w:lvl>
    <w:lvl w:ilvl="6" w:tplc="0C090001" w:tentative="1">
      <w:start w:val="1"/>
      <w:numFmt w:val="bullet"/>
      <w:lvlText w:val=""/>
      <w:lvlJc w:val="left"/>
      <w:pPr>
        <w:ind w:left="6174" w:hanging="360"/>
      </w:pPr>
      <w:rPr>
        <w:rFonts w:ascii="Symbol" w:hAnsi="Symbol" w:hint="default"/>
      </w:rPr>
    </w:lvl>
    <w:lvl w:ilvl="7" w:tplc="0C090003" w:tentative="1">
      <w:start w:val="1"/>
      <w:numFmt w:val="bullet"/>
      <w:lvlText w:val="o"/>
      <w:lvlJc w:val="left"/>
      <w:pPr>
        <w:ind w:left="6894" w:hanging="360"/>
      </w:pPr>
      <w:rPr>
        <w:rFonts w:ascii="Courier New" w:hAnsi="Courier New" w:cs="Courier New" w:hint="default"/>
      </w:rPr>
    </w:lvl>
    <w:lvl w:ilvl="8" w:tplc="0C090005" w:tentative="1">
      <w:start w:val="1"/>
      <w:numFmt w:val="bullet"/>
      <w:lvlText w:val=""/>
      <w:lvlJc w:val="left"/>
      <w:pPr>
        <w:ind w:left="7614" w:hanging="360"/>
      </w:pPr>
      <w:rPr>
        <w:rFonts w:ascii="Wingdings" w:hAnsi="Wingdings" w:hint="default"/>
      </w:rPr>
    </w:lvl>
  </w:abstractNum>
  <w:num w:numId="1" w16cid:durableId="816186631">
    <w:abstractNumId w:val="35"/>
  </w:num>
  <w:num w:numId="2" w16cid:durableId="917793048">
    <w:abstractNumId w:val="17"/>
  </w:num>
  <w:num w:numId="3" w16cid:durableId="263461728">
    <w:abstractNumId w:val="0"/>
  </w:num>
  <w:num w:numId="4" w16cid:durableId="220360847">
    <w:abstractNumId w:val="31"/>
  </w:num>
  <w:num w:numId="5" w16cid:durableId="268196418">
    <w:abstractNumId w:val="13"/>
  </w:num>
  <w:num w:numId="6" w16cid:durableId="1048839230">
    <w:abstractNumId w:val="35"/>
  </w:num>
  <w:num w:numId="7" w16cid:durableId="1099062700">
    <w:abstractNumId w:val="34"/>
  </w:num>
  <w:num w:numId="8" w16cid:durableId="1297640781">
    <w:abstractNumId w:val="2"/>
  </w:num>
  <w:num w:numId="9" w16cid:durableId="949511506">
    <w:abstractNumId w:val="18"/>
  </w:num>
  <w:num w:numId="10" w16cid:durableId="366150918">
    <w:abstractNumId w:val="26"/>
  </w:num>
  <w:num w:numId="11" w16cid:durableId="359014237">
    <w:abstractNumId w:val="27"/>
  </w:num>
  <w:num w:numId="12" w16cid:durableId="1313097498">
    <w:abstractNumId w:val="30"/>
  </w:num>
  <w:num w:numId="13" w16cid:durableId="144783781">
    <w:abstractNumId w:val="6"/>
  </w:num>
  <w:num w:numId="14" w16cid:durableId="852954325">
    <w:abstractNumId w:val="36"/>
  </w:num>
  <w:num w:numId="15" w16cid:durableId="1392534599">
    <w:abstractNumId w:val="25"/>
  </w:num>
  <w:num w:numId="16" w16cid:durableId="1044060749">
    <w:abstractNumId w:val="15"/>
  </w:num>
  <w:num w:numId="17" w16cid:durableId="745616395">
    <w:abstractNumId w:val="7"/>
  </w:num>
  <w:num w:numId="18" w16cid:durableId="1796437176">
    <w:abstractNumId w:val="22"/>
  </w:num>
  <w:num w:numId="19" w16cid:durableId="582565308">
    <w:abstractNumId w:val="19"/>
  </w:num>
  <w:num w:numId="20" w16cid:durableId="607078969">
    <w:abstractNumId w:val="16"/>
  </w:num>
  <w:num w:numId="21" w16cid:durableId="811602192">
    <w:abstractNumId w:val="9"/>
  </w:num>
  <w:num w:numId="22" w16cid:durableId="1735424596">
    <w:abstractNumId w:val="13"/>
  </w:num>
  <w:num w:numId="23" w16cid:durableId="1660116426">
    <w:abstractNumId w:val="4"/>
  </w:num>
  <w:num w:numId="24" w16cid:durableId="1573005167">
    <w:abstractNumId w:val="23"/>
  </w:num>
  <w:num w:numId="25" w16cid:durableId="408699874">
    <w:abstractNumId w:val="24"/>
  </w:num>
  <w:num w:numId="26" w16cid:durableId="1569418770">
    <w:abstractNumId w:val="5"/>
  </w:num>
  <w:num w:numId="27" w16cid:durableId="705176722">
    <w:abstractNumId w:val="1"/>
  </w:num>
  <w:num w:numId="28" w16cid:durableId="1926569401">
    <w:abstractNumId w:val="11"/>
  </w:num>
  <w:num w:numId="29" w16cid:durableId="1979457665">
    <w:abstractNumId w:val="12"/>
  </w:num>
  <w:num w:numId="30" w16cid:durableId="2038313566">
    <w:abstractNumId w:val="10"/>
  </w:num>
  <w:num w:numId="31" w16cid:durableId="1297443176">
    <w:abstractNumId w:val="29"/>
    <w:lvlOverride w:ilvl="0">
      <w:startOverride w:val="2"/>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2" w16cid:durableId="209997201">
    <w:abstractNumId w:val="33"/>
  </w:num>
  <w:num w:numId="33" w16cid:durableId="90125772">
    <w:abstractNumId w:val="21"/>
  </w:num>
  <w:num w:numId="34" w16cid:durableId="539980587">
    <w:abstractNumId w:val="8"/>
  </w:num>
  <w:num w:numId="35" w16cid:durableId="1222982621">
    <w:abstractNumId w:val="3"/>
  </w:num>
  <w:num w:numId="36" w16cid:durableId="617104881">
    <w:abstractNumId w:val="32"/>
  </w:num>
  <w:num w:numId="37" w16cid:durableId="1214928802">
    <w:abstractNumId w:val="35"/>
  </w:num>
  <w:num w:numId="38" w16cid:durableId="2085176793">
    <w:abstractNumId w:val="35"/>
  </w:num>
  <w:num w:numId="39" w16cid:durableId="652610424">
    <w:abstractNumId w:val="14"/>
  </w:num>
  <w:num w:numId="40" w16cid:durableId="1225140333">
    <w:abstractNumId w:val="20"/>
  </w:num>
  <w:num w:numId="41" w16cid:durableId="1717120169">
    <w:abstractNumId w:val="28"/>
  </w:num>
  <w:numIdMacAtCleanup w:val="1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75"/>
  <w:removePersonalInformation/>
  <w:removeDateAndTime/>
  <w:proofState w:spelling="clean" w:grammar="clean"/>
  <w:stylePaneFormatFilter w:val="1021" w:allStyles="1" w:customStyles="0" w:latentStyles="0" w:stylesInUse="0" w:headingStyles="1" w:numberingStyles="0" w:tableStyles="0" w:directFormattingOnRuns="0" w:directFormattingOnParagraphs="0" w:directFormattingOnNumbering="0" w:directFormattingOnTables="0" w:clearFormatting="1" w:top3HeadingStyles="0" w:visibleStyles="0" w:alternateStyleNames="0"/>
  <w:doNotTrackFormatting/>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E65E79"/>
    <w:rsid w:val="000000BE"/>
    <w:rsid w:val="00000790"/>
    <w:rsid w:val="00000EEB"/>
    <w:rsid w:val="0000110B"/>
    <w:rsid w:val="0000195F"/>
    <w:rsid w:val="000026DB"/>
    <w:rsid w:val="00002855"/>
    <w:rsid w:val="00003499"/>
    <w:rsid w:val="000036F8"/>
    <w:rsid w:val="000039B7"/>
    <w:rsid w:val="00003C5F"/>
    <w:rsid w:val="00004330"/>
    <w:rsid w:val="000047A2"/>
    <w:rsid w:val="00004A9F"/>
    <w:rsid w:val="00004C49"/>
    <w:rsid w:val="000056B9"/>
    <w:rsid w:val="00005C97"/>
    <w:rsid w:val="0000639A"/>
    <w:rsid w:val="00006872"/>
    <w:rsid w:val="0000702C"/>
    <w:rsid w:val="00007B19"/>
    <w:rsid w:val="00007D0A"/>
    <w:rsid w:val="0001044A"/>
    <w:rsid w:val="00011262"/>
    <w:rsid w:val="00011699"/>
    <w:rsid w:val="000117DD"/>
    <w:rsid w:val="000119CE"/>
    <w:rsid w:val="000122F3"/>
    <w:rsid w:val="00012670"/>
    <w:rsid w:val="00012C39"/>
    <w:rsid w:val="000130B4"/>
    <w:rsid w:val="00013247"/>
    <w:rsid w:val="00013A0F"/>
    <w:rsid w:val="00014C55"/>
    <w:rsid w:val="00014E0F"/>
    <w:rsid w:val="00015807"/>
    <w:rsid w:val="00015886"/>
    <w:rsid w:val="000162EF"/>
    <w:rsid w:val="00016E0D"/>
    <w:rsid w:val="00016FE3"/>
    <w:rsid w:val="00017F8D"/>
    <w:rsid w:val="000207C9"/>
    <w:rsid w:val="0002080E"/>
    <w:rsid w:val="00020C01"/>
    <w:rsid w:val="00020DAA"/>
    <w:rsid w:val="00020F9B"/>
    <w:rsid w:val="00021113"/>
    <w:rsid w:val="00021440"/>
    <w:rsid w:val="0002225F"/>
    <w:rsid w:val="0002249E"/>
    <w:rsid w:val="00022F89"/>
    <w:rsid w:val="00022FA3"/>
    <w:rsid w:val="00023763"/>
    <w:rsid w:val="00023BE6"/>
    <w:rsid w:val="000242E6"/>
    <w:rsid w:val="00024679"/>
    <w:rsid w:val="00024751"/>
    <w:rsid w:val="00024EB5"/>
    <w:rsid w:val="00025E7E"/>
    <w:rsid w:val="00025FE9"/>
    <w:rsid w:val="00026667"/>
    <w:rsid w:val="000269C0"/>
    <w:rsid w:val="00026F06"/>
    <w:rsid w:val="00027083"/>
    <w:rsid w:val="000274B8"/>
    <w:rsid w:val="0002786F"/>
    <w:rsid w:val="0002795F"/>
    <w:rsid w:val="000304D2"/>
    <w:rsid w:val="000307EE"/>
    <w:rsid w:val="00030C9A"/>
    <w:rsid w:val="000312D8"/>
    <w:rsid w:val="00031511"/>
    <w:rsid w:val="00031C30"/>
    <w:rsid w:val="00031E12"/>
    <w:rsid w:val="00032308"/>
    <w:rsid w:val="000333CA"/>
    <w:rsid w:val="00033556"/>
    <w:rsid w:val="00033618"/>
    <w:rsid w:val="00033863"/>
    <w:rsid w:val="000339F6"/>
    <w:rsid w:val="00034284"/>
    <w:rsid w:val="00034FC1"/>
    <w:rsid w:val="00035A2D"/>
    <w:rsid w:val="00035DC0"/>
    <w:rsid w:val="00036421"/>
    <w:rsid w:val="0003652E"/>
    <w:rsid w:val="00036829"/>
    <w:rsid w:val="00036CC4"/>
    <w:rsid w:val="000374E6"/>
    <w:rsid w:val="0003780D"/>
    <w:rsid w:val="00037B1B"/>
    <w:rsid w:val="00040895"/>
    <w:rsid w:val="000410A0"/>
    <w:rsid w:val="00041572"/>
    <w:rsid w:val="000423A1"/>
    <w:rsid w:val="000424CE"/>
    <w:rsid w:val="00042975"/>
    <w:rsid w:val="00043450"/>
    <w:rsid w:val="000435EE"/>
    <w:rsid w:val="00043622"/>
    <w:rsid w:val="0004365D"/>
    <w:rsid w:val="00043685"/>
    <w:rsid w:val="000437C2"/>
    <w:rsid w:val="00043A5E"/>
    <w:rsid w:val="00043C37"/>
    <w:rsid w:val="00043EA1"/>
    <w:rsid w:val="0004431A"/>
    <w:rsid w:val="00044D1D"/>
    <w:rsid w:val="00045017"/>
    <w:rsid w:val="00045046"/>
    <w:rsid w:val="00045A2B"/>
    <w:rsid w:val="000463B3"/>
    <w:rsid w:val="0004698F"/>
    <w:rsid w:val="00046CE2"/>
    <w:rsid w:val="00046D64"/>
    <w:rsid w:val="00047538"/>
    <w:rsid w:val="000479D0"/>
    <w:rsid w:val="000503CD"/>
    <w:rsid w:val="000503E6"/>
    <w:rsid w:val="000508C2"/>
    <w:rsid w:val="00051A8C"/>
    <w:rsid w:val="00051CED"/>
    <w:rsid w:val="0005244B"/>
    <w:rsid w:val="0005259D"/>
    <w:rsid w:val="000526BF"/>
    <w:rsid w:val="000539D0"/>
    <w:rsid w:val="00054317"/>
    <w:rsid w:val="00054621"/>
    <w:rsid w:val="000546D7"/>
    <w:rsid w:val="000549E7"/>
    <w:rsid w:val="00054A8D"/>
    <w:rsid w:val="0005507A"/>
    <w:rsid w:val="000555F4"/>
    <w:rsid w:val="0005581A"/>
    <w:rsid w:val="00055B3F"/>
    <w:rsid w:val="00055DDD"/>
    <w:rsid w:val="00055DFE"/>
    <w:rsid w:val="00055E99"/>
    <w:rsid w:val="00055F4F"/>
    <w:rsid w:val="0005601E"/>
    <w:rsid w:val="000563F3"/>
    <w:rsid w:val="000565A3"/>
    <w:rsid w:val="00056710"/>
    <w:rsid w:val="00056845"/>
    <w:rsid w:val="00056ECF"/>
    <w:rsid w:val="0005732A"/>
    <w:rsid w:val="000578B4"/>
    <w:rsid w:val="00057917"/>
    <w:rsid w:val="00057E7E"/>
    <w:rsid w:val="0006047D"/>
    <w:rsid w:val="000604DF"/>
    <w:rsid w:val="000609EC"/>
    <w:rsid w:val="00060C7B"/>
    <w:rsid w:val="000610F5"/>
    <w:rsid w:val="000612C5"/>
    <w:rsid w:val="00061CC5"/>
    <w:rsid w:val="00062256"/>
    <w:rsid w:val="000622A2"/>
    <w:rsid w:val="00062324"/>
    <w:rsid w:val="00062D03"/>
    <w:rsid w:val="00063BBA"/>
    <w:rsid w:val="0006426A"/>
    <w:rsid w:val="0006507C"/>
    <w:rsid w:val="0006530C"/>
    <w:rsid w:val="000653B5"/>
    <w:rsid w:val="00065406"/>
    <w:rsid w:val="00065C50"/>
    <w:rsid w:val="0006609E"/>
    <w:rsid w:val="00066360"/>
    <w:rsid w:val="0006643D"/>
    <w:rsid w:val="00066AF8"/>
    <w:rsid w:val="00066B82"/>
    <w:rsid w:val="00066E02"/>
    <w:rsid w:val="000679F9"/>
    <w:rsid w:val="00067C35"/>
    <w:rsid w:val="00067E82"/>
    <w:rsid w:val="00070328"/>
    <w:rsid w:val="00070349"/>
    <w:rsid w:val="0007035C"/>
    <w:rsid w:val="000707CF"/>
    <w:rsid w:val="000708A2"/>
    <w:rsid w:val="00070CD5"/>
    <w:rsid w:val="00070F6F"/>
    <w:rsid w:val="00071248"/>
    <w:rsid w:val="00071DE7"/>
    <w:rsid w:val="000720B9"/>
    <w:rsid w:val="000729AA"/>
    <w:rsid w:val="00072B03"/>
    <w:rsid w:val="00073217"/>
    <w:rsid w:val="000737F7"/>
    <w:rsid w:val="00073923"/>
    <w:rsid w:val="000739FE"/>
    <w:rsid w:val="00073EED"/>
    <w:rsid w:val="0007427E"/>
    <w:rsid w:val="00074C38"/>
    <w:rsid w:val="00074D04"/>
    <w:rsid w:val="00075909"/>
    <w:rsid w:val="00075CD8"/>
    <w:rsid w:val="00075CF4"/>
    <w:rsid w:val="00076355"/>
    <w:rsid w:val="000763BA"/>
    <w:rsid w:val="0007672F"/>
    <w:rsid w:val="00076B54"/>
    <w:rsid w:val="00076B7B"/>
    <w:rsid w:val="0007711A"/>
    <w:rsid w:val="0007724C"/>
    <w:rsid w:val="000774F0"/>
    <w:rsid w:val="00077788"/>
    <w:rsid w:val="00080074"/>
    <w:rsid w:val="00080909"/>
    <w:rsid w:val="00080BA3"/>
    <w:rsid w:val="00080ECC"/>
    <w:rsid w:val="00081087"/>
    <w:rsid w:val="000812CA"/>
    <w:rsid w:val="0008170C"/>
    <w:rsid w:val="00081966"/>
    <w:rsid w:val="00081E63"/>
    <w:rsid w:val="000822C9"/>
    <w:rsid w:val="0008258D"/>
    <w:rsid w:val="00082EC3"/>
    <w:rsid w:val="00083032"/>
    <w:rsid w:val="00083579"/>
    <w:rsid w:val="00083656"/>
    <w:rsid w:val="00083E99"/>
    <w:rsid w:val="00083F2E"/>
    <w:rsid w:val="0008402A"/>
    <w:rsid w:val="000843F6"/>
    <w:rsid w:val="00084A3A"/>
    <w:rsid w:val="00084FA8"/>
    <w:rsid w:val="000856C5"/>
    <w:rsid w:val="00085C31"/>
    <w:rsid w:val="00086DC0"/>
    <w:rsid w:val="00087B32"/>
    <w:rsid w:val="000902D9"/>
    <w:rsid w:val="00090C7E"/>
    <w:rsid w:val="00090E73"/>
    <w:rsid w:val="000911AC"/>
    <w:rsid w:val="0009170B"/>
    <w:rsid w:val="00091897"/>
    <w:rsid w:val="00091EC5"/>
    <w:rsid w:val="0009245A"/>
    <w:rsid w:val="000924F7"/>
    <w:rsid w:val="00092600"/>
    <w:rsid w:val="0009262B"/>
    <w:rsid w:val="00092C4F"/>
    <w:rsid w:val="00092DEC"/>
    <w:rsid w:val="0009309C"/>
    <w:rsid w:val="00093163"/>
    <w:rsid w:val="00093310"/>
    <w:rsid w:val="00093388"/>
    <w:rsid w:val="000933A7"/>
    <w:rsid w:val="00094168"/>
    <w:rsid w:val="00094457"/>
    <w:rsid w:val="0009445C"/>
    <w:rsid w:val="000949BA"/>
    <w:rsid w:val="00095198"/>
    <w:rsid w:val="00095200"/>
    <w:rsid w:val="000952D3"/>
    <w:rsid w:val="0009560E"/>
    <w:rsid w:val="00095EC5"/>
    <w:rsid w:val="00095FE5"/>
    <w:rsid w:val="00096284"/>
    <w:rsid w:val="00096330"/>
    <w:rsid w:val="00096485"/>
    <w:rsid w:val="0009738B"/>
    <w:rsid w:val="00097398"/>
    <w:rsid w:val="000975C8"/>
    <w:rsid w:val="000976E6"/>
    <w:rsid w:val="000A002B"/>
    <w:rsid w:val="000A02F7"/>
    <w:rsid w:val="000A0444"/>
    <w:rsid w:val="000A0504"/>
    <w:rsid w:val="000A11BE"/>
    <w:rsid w:val="000A1640"/>
    <w:rsid w:val="000A169F"/>
    <w:rsid w:val="000A1BC0"/>
    <w:rsid w:val="000A2486"/>
    <w:rsid w:val="000A2F9E"/>
    <w:rsid w:val="000A339C"/>
    <w:rsid w:val="000A340C"/>
    <w:rsid w:val="000A37B1"/>
    <w:rsid w:val="000A3DE8"/>
    <w:rsid w:val="000A3E47"/>
    <w:rsid w:val="000A50F5"/>
    <w:rsid w:val="000A522B"/>
    <w:rsid w:val="000A6039"/>
    <w:rsid w:val="000A607A"/>
    <w:rsid w:val="000A6081"/>
    <w:rsid w:val="000A6914"/>
    <w:rsid w:val="000A7453"/>
    <w:rsid w:val="000A7D08"/>
    <w:rsid w:val="000A7F4F"/>
    <w:rsid w:val="000B0121"/>
    <w:rsid w:val="000B0279"/>
    <w:rsid w:val="000B04AD"/>
    <w:rsid w:val="000B0534"/>
    <w:rsid w:val="000B0670"/>
    <w:rsid w:val="000B0723"/>
    <w:rsid w:val="000B0DB6"/>
    <w:rsid w:val="000B0E75"/>
    <w:rsid w:val="000B1564"/>
    <w:rsid w:val="000B15C7"/>
    <w:rsid w:val="000B1939"/>
    <w:rsid w:val="000B1ACE"/>
    <w:rsid w:val="000B1BBC"/>
    <w:rsid w:val="000B1E76"/>
    <w:rsid w:val="000B20A8"/>
    <w:rsid w:val="000B21C5"/>
    <w:rsid w:val="000B264C"/>
    <w:rsid w:val="000B2650"/>
    <w:rsid w:val="000B2DCB"/>
    <w:rsid w:val="000B2F39"/>
    <w:rsid w:val="000B3044"/>
    <w:rsid w:val="000B32C3"/>
    <w:rsid w:val="000B35D4"/>
    <w:rsid w:val="000B3CD6"/>
    <w:rsid w:val="000B4029"/>
    <w:rsid w:val="000B40AE"/>
    <w:rsid w:val="000B4BE3"/>
    <w:rsid w:val="000B5A80"/>
    <w:rsid w:val="000B5CE0"/>
    <w:rsid w:val="000B6284"/>
    <w:rsid w:val="000B688E"/>
    <w:rsid w:val="000B698B"/>
    <w:rsid w:val="000B6CAC"/>
    <w:rsid w:val="000B6EBE"/>
    <w:rsid w:val="000B72B1"/>
    <w:rsid w:val="000B7612"/>
    <w:rsid w:val="000B78AE"/>
    <w:rsid w:val="000B7D5F"/>
    <w:rsid w:val="000BA333"/>
    <w:rsid w:val="000C0182"/>
    <w:rsid w:val="000C031A"/>
    <w:rsid w:val="000C04B4"/>
    <w:rsid w:val="000C0C39"/>
    <w:rsid w:val="000C150E"/>
    <w:rsid w:val="000C15FB"/>
    <w:rsid w:val="000C1A20"/>
    <w:rsid w:val="000C2F25"/>
    <w:rsid w:val="000C33AF"/>
    <w:rsid w:val="000C3A60"/>
    <w:rsid w:val="000C3DF9"/>
    <w:rsid w:val="000C3FB3"/>
    <w:rsid w:val="000C482C"/>
    <w:rsid w:val="000C4CF2"/>
    <w:rsid w:val="000C53FC"/>
    <w:rsid w:val="000C552E"/>
    <w:rsid w:val="000C5F95"/>
    <w:rsid w:val="000C6121"/>
    <w:rsid w:val="000C66E5"/>
    <w:rsid w:val="000C6713"/>
    <w:rsid w:val="000C6C47"/>
    <w:rsid w:val="000C6F37"/>
    <w:rsid w:val="000C7205"/>
    <w:rsid w:val="000C72E8"/>
    <w:rsid w:val="000C73C6"/>
    <w:rsid w:val="000C77C0"/>
    <w:rsid w:val="000C7A90"/>
    <w:rsid w:val="000D0610"/>
    <w:rsid w:val="000D096F"/>
    <w:rsid w:val="000D09D0"/>
    <w:rsid w:val="000D0E39"/>
    <w:rsid w:val="000D15DD"/>
    <w:rsid w:val="000D1BFC"/>
    <w:rsid w:val="000D1D5D"/>
    <w:rsid w:val="000D281A"/>
    <w:rsid w:val="000D2848"/>
    <w:rsid w:val="000D326A"/>
    <w:rsid w:val="000D4398"/>
    <w:rsid w:val="000D4696"/>
    <w:rsid w:val="000D47D8"/>
    <w:rsid w:val="000D49C4"/>
    <w:rsid w:val="000D51FB"/>
    <w:rsid w:val="000D60FF"/>
    <w:rsid w:val="000D755E"/>
    <w:rsid w:val="000D7B6F"/>
    <w:rsid w:val="000D7C2C"/>
    <w:rsid w:val="000E0640"/>
    <w:rsid w:val="000E0B7E"/>
    <w:rsid w:val="000E0D62"/>
    <w:rsid w:val="000E0DC9"/>
    <w:rsid w:val="000E10DF"/>
    <w:rsid w:val="000E135D"/>
    <w:rsid w:val="000E1528"/>
    <w:rsid w:val="000E182C"/>
    <w:rsid w:val="000E1905"/>
    <w:rsid w:val="000E1907"/>
    <w:rsid w:val="000E1981"/>
    <w:rsid w:val="000E1C0C"/>
    <w:rsid w:val="000E2061"/>
    <w:rsid w:val="000E2621"/>
    <w:rsid w:val="000E2E8C"/>
    <w:rsid w:val="000E3A9A"/>
    <w:rsid w:val="000E3C19"/>
    <w:rsid w:val="000E42C8"/>
    <w:rsid w:val="000E4991"/>
    <w:rsid w:val="000E4D5E"/>
    <w:rsid w:val="000E4EB7"/>
    <w:rsid w:val="000E56AC"/>
    <w:rsid w:val="000E5B4B"/>
    <w:rsid w:val="000E5FB9"/>
    <w:rsid w:val="000E6029"/>
    <w:rsid w:val="000E658D"/>
    <w:rsid w:val="000E7843"/>
    <w:rsid w:val="000E7B42"/>
    <w:rsid w:val="000E7C69"/>
    <w:rsid w:val="000F00BA"/>
    <w:rsid w:val="000F0415"/>
    <w:rsid w:val="000F0737"/>
    <w:rsid w:val="000F1545"/>
    <w:rsid w:val="000F1653"/>
    <w:rsid w:val="000F17FA"/>
    <w:rsid w:val="000F316A"/>
    <w:rsid w:val="000F32D2"/>
    <w:rsid w:val="000F36E3"/>
    <w:rsid w:val="000F3B07"/>
    <w:rsid w:val="000F3B57"/>
    <w:rsid w:val="000F3BC4"/>
    <w:rsid w:val="000F3C74"/>
    <w:rsid w:val="000F3D68"/>
    <w:rsid w:val="000F46B5"/>
    <w:rsid w:val="000F4BB8"/>
    <w:rsid w:val="000F4FA9"/>
    <w:rsid w:val="000F528C"/>
    <w:rsid w:val="000F53FB"/>
    <w:rsid w:val="000F5443"/>
    <w:rsid w:val="000F56B1"/>
    <w:rsid w:val="000F580A"/>
    <w:rsid w:val="000F5DB1"/>
    <w:rsid w:val="000F5E00"/>
    <w:rsid w:val="000F6170"/>
    <w:rsid w:val="000F66DB"/>
    <w:rsid w:val="000F708F"/>
    <w:rsid w:val="000F7127"/>
    <w:rsid w:val="000F71C3"/>
    <w:rsid w:val="000F756E"/>
    <w:rsid w:val="000F7B54"/>
    <w:rsid w:val="00100013"/>
    <w:rsid w:val="001000B3"/>
    <w:rsid w:val="001004E9"/>
    <w:rsid w:val="001007DF"/>
    <w:rsid w:val="001009E0"/>
    <w:rsid w:val="00100F8A"/>
    <w:rsid w:val="00101462"/>
    <w:rsid w:val="001014FD"/>
    <w:rsid w:val="00101D52"/>
    <w:rsid w:val="00101E0B"/>
    <w:rsid w:val="00102148"/>
    <w:rsid w:val="00102208"/>
    <w:rsid w:val="00104444"/>
    <w:rsid w:val="0010452E"/>
    <w:rsid w:val="001048F6"/>
    <w:rsid w:val="00105241"/>
    <w:rsid w:val="00105AE2"/>
    <w:rsid w:val="001060C6"/>
    <w:rsid w:val="00106289"/>
    <w:rsid w:val="001067EE"/>
    <w:rsid w:val="00106B80"/>
    <w:rsid w:val="001076A3"/>
    <w:rsid w:val="0011032E"/>
    <w:rsid w:val="001104F0"/>
    <w:rsid w:val="00110A95"/>
    <w:rsid w:val="00110DB0"/>
    <w:rsid w:val="0011127D"/>
    <w:rsid w:val="00111DB1"/>
    <w:rsid w:val="001127FA"/>
    <w:rsid w:val="00113172"/>
    <w:rsid w:val="00113462"/>
    <w:rsid w:val="0011348B"/>
    <w:rsid w:val="0011356A"/>
    <w:rsid w:val="001137AD"/>
    <w:rsid w:val="00113E9B"/>
    <w:rsid w:val="0011418A"/>
    <w:rsid w:val="00114567"/>
    <w:rsid w:val="00114627"/>
    <w:rsid w:val="00114AF0"/>
    <w:rsid w:val="00114C6E"/>
    <w:rsid w:val="00115781"/>
    <w:rsid w:val="00115982"/>
    <w:rsid w:val="00115CCB"/>
    <w:rsid w:val="00116765"/>
    <w:rsid w:val="00116C53"/>
    <w:rsid w:val="001174E6"/>
    <w:rsid w:val="00117906"/>
    <w:rsid w:val="00117D00"/>
    <w:rsid w:val="0012044E"/>
    <w:rsid w:val="0012084B"/>
    <w:rsid w:val="0012123F"/>
    <w:rsid w:val="00121799"/>
    <w:rsid w:val="0012218C"/>
    <w:rsid w:val="001222FC"/>
    <w:rsid w:val="00122AF8"/>
    <w:rsid w:val="00122F7E"/>
    <w:rsid w:val="001233AA"/>
    <w:rsid w:val="00123576"/>
    <w:rsid w:val="00123902"/>
    <w:rsid w:val="001239E6"/>
    <w:rsid w:val="001245DB"/>
    <w:rsid w:val="0012469F"/>
    <w:rsid w:val="00124A51"/>
    <w:rsid w:val="00125DBD"/>
    <w:rsid w:val="0012604C"/>
    <w:rsid w:val="00126162"/>
    <w:rsid w:val="00126621"/>
    <w:rsid w:val="00126B1D"/>
    <w:rsid w:val="001278D3"/>
    <w:rsid w:val="00127EDC"/>
    <w:rsid w:val="001300FB"/>
    <w:rsid w:val="001301E9"/>
    <w:rsid w:val="001305C8"/>
    <w:rsid w:val="00130B7F"/>
    <w:rsid w:val="001316AF"/>
    <w:rsid w:val="00131835"/>
    <w:rsid w:val="00131A2C"/>
    <w:rsid w:val="00131D82"/>
    <w:rsid w:val="00131E5A"/>
    <w:rsid w:val="001320DD"/>
    <w:rsid w:val="00132135"/>
    <w:rsid w:val="00132693"/>
    <w:rsid w:val="00132B22"/>
    <w:rsid w:val="00132C31"/>
    <w:rsid w:val="00132D51"/>
    <w:rsid w:val="0013324D"/>
    <w:rsid w:val="00133309"/>
    <w:rsid w:val="0013340F"/>
    <w:rsid w:val="00133C18"/>
    <w:rsid w:val="00133D36"/>
    <w:rsid w:val="00133FF8"/>
    <w:rsid w:val="0013436E"/>
    <w:rsid w:val="0013468E"/>
    <w:rsid w:val="001354EC"/>
    <w:rsid w:val="0013561E"/>
    <w:rsid w:val="00135C32"/>
    <w:rsid w:val="00136748"/>
    <w:rsid w:val="00137304"/>
    <w:rsid w:val="00137645"/>
    <w:rsid w:val="00137984"/>
    <w:rsid w:val="00137EA3"/>
    <w:rsid w:val="0014015A"/>
    <w:rsid w:val="0014025E"/>
    <w:rsid w:val="00140786"/>
    <w:rsid w:val="00140E99"/>
    <w:rsid w:val="00141268"/>
    <w:rsid w:val="00141E6D"/>
    <w:rsid w:val="00142232"/>
    <w:rsid w:val="00142482"/>
    <w:rsid w:val="00142D03"/>
    <w:rsid w:val="00142F95"/>
    <w:rsid w:val="00143586"/>
    <w:rsid w:val="00143E52"/>
    <w:rsid w:val="00143F67"/>
    <w:rsid w:val="00144CF2"/>
    <w:rsid w:val="00145234"/>
    <w:rsid w:val="00145540"/>
    <w:rsid w:val="001456B0"/>
    <w:rsid w:val="00146168"/>
    <w:rsid w:val="0014662F"/>
    <w:rsid w:val="00146A79"/>
    <w:rsid w:val="00146F93"/>
    <w:rsid w:val="00147F10"/>
    <w:rsid w:val="00150842"/>
    <w:rsid w:val="00150B3F"/>
    <w:rsid w:val="00150DC0"/>
    <w:rsid w:val="00151948"/>
    <w:rsid w:val="00151A16"/>
    <w:rsid w:val="001520EA"/>
    <w:rsid w:val="0015224A"/>
    <w:rsid w:val="00152731"/>
    <w:rsid w:val="00152AC0"/>
    <w:rsid w:val="001530D3"/>
    <w:rsid w:val="0015455A"/>
    <w:rsid w:val="00154588"/>
    <w:rsid w:val="001547AB"/>
    <w:rsid w:val="00154B2E"/>
    <w:rsid w:val="00154B34"/>
    <w:rsid w:val="0015501B"/>
    <w:rsid w:val="0015663A"/>
    <w:rsid w:val="00156EF9"/>
    <w:rsid w:val="00156F8B"/>
    <w:rsid w:val="00156F8F"/>
    <w:rsid w:val="00157130"/>
    <w:rsid w:val="001576B1"/>
    <w:rsid w:val="00157EEC"/>
    <w:rsid w:val="00157F70"/>
    <w:rsid w:val="0016047B"/>
    <w:rsid w:val="00160A4C"/>
    <w:rsid w:val="00160B74"/>
    <w:rsid w:val="001613A6"/>
    <w:rsid w:val="00161ACA"/>
    <w:rsid w:val="00161E5F"/>
    <w:rsid w:val="001623B1"/>
    <w:rsid w:val="00162913"/>
    <w:rsid w:val="00162D6F"/>
    <w:rsid w:val="0016361B"/>
    <w:rsid w:val="00163816"/>
    <w:rsid w:val="00163C0C"/>
    <w:rsid w:val="00163EFF"/>
    <w:rsid w:val="00163F66"/>
    <w:rsid w:val="0016478E"/>
    <w:rsid w:val="00164FCB"/>
    <w:rsid w:val="001654D5"/>
    <w:rsid w:val="00165762"/>
    <w:rsid w:val="00165EC4"/>
    <w:rsid w:val="001661FB"/>
    <w:rsid w:val="00166638"/>
    <w:rsid w:val="0016717D"/>
    <w:rsid w:val="001671A0"/>
    <w:rsid w:val="001671F4"/>
    <w:rsid w:val="0016767F"/>
    <w:rsid w:val="00167C1D"/>
    <w:rsid w:val="00167C21"/>
    <w:rsid w:val="00167C4B"/>
    <w:rsid w:val="00170AB1"/>
    <w:rsid w:val="001714AB"/>
    <w:rsid w:val="00171573"/>
    <w:rsid w:val="001717AD"/>
    <w:rsid w:val="001719C4"/>
    <w:rsid w:val="00171C5A"/>
    <w:rsid w:val="00172A52"/>
    <w:rsid w:val="001734A5"/>
    <w:rsid w:val="00173565"/>
    <w:rsid w:val="00173809"/>
    <w:rsid w:val="00173B07"/>
    <w:rsid w:val="00173EF5"/>
    <w:rsid w:val="001741D3"/>
    <w:rsid w:val="001747B7"/>
    <w:rsid w:val="0017502F"/>
    <w:rsid w:val="001751FA"/>
    <w:rsid w:val="0017620D"/>
    <w:rsid w:val="00176CAC"/>
    <w:rsid w:val="00176CE6"/>
    <w:rsid w:val="00176EC1"/>
    <w:rsid w:val="001771EB"/>
    <w:rsid w:val="001774C1"/>
    <w:rsid w:val="0018033C"/>
    <w:rsid w:val="00180503"/>
    <w:rsid w:val="001805D9"/>
    <w:rsid w:val="00180A9A"/>
    <w:rsid w:val="001811D9"/>
    <w:rsid w:val="0018162F"/>
    <w:rsid w:val="00181C10"/>
    <w:rsid w:val="00181C2F"/>
    <w:rsid w:val="00181D9C"/>
    <w:rsid w:val="001821A1"/>
    <w:rsid w:val="001826A0"/>
    <w:rsid w:val="00182939"/>
    <w:rsid w:val="00182A57"/>
    <w:rsid w:val="00183627"/>
    <w:rsid w:val="001837FF"/>
    <w:rsid w:val="00183BEE"/>
    <w:rsid w:val="00184B0E"/>
    <w:rsid w:val="00185B01"/>
    <w:rsid w:val="00185FDE"/>
    <w:rsid w:val="00186236"/>
    <w:rsid w:val="00186B15"/>
    <w:rsid w:val="00186C0B"/>
    <w:rsid w:val="00186C65"/>
    <w:rsid w:val="0018752F"/>
    <w:rsid w:val="00190064"/>
    <w:rsid w:val="0019020C"/>
    <w:rsid w:val="001913CC"/>
    <w:rsid w:val="001919CB"/>
    <w:rsid w:val="001922D9"/>
    <w:rsid w:val="00192ADF"/>
    <w:rsid w:val="00192BEC"/>
    <w:rsid w:val="00193838"/>
    <w:rsid w:val="00193BCE"/>
    <w:rsid w:val="00193E19"/>
    <w:rsid w:val="00194AD8"/>
    <w:rsid w:val="00194BB9"/>
    <w:rsid w:val="00194D9E"/>
    <w:rsid w:val="00195222"/>
    <w:rsid w:val="00195452"/>
    <w:rsid w:val="00195B21"/>
    <w:rsid w:val="00195B88"/>
    <w:rsid w:val="00196350"/>
    <w:rsid w:val="0019654B"/>
    <w:rsid w:val="001967CB"/>
    <w:rsid w:val="00196818"/>
    <w:rsid w:val="00196895"/>
    <w:rsid w:val="001975D8"/>
    <w:rsid w:val="001977D9"/>
    <w:rsid w:val="00197C09"/>
    <w:rsid w:val="00197F5E"/>
    <w:rsid w:val="001A007F"/>
    <w:rsid w:val="001A055C"/>
    <w:rsid w:val="001A0B64"/>
    <w:rsid w:val="001A135B"/>
    <w:rsid w:val="001A155A"/>
    <w:rsid w:val="001A178E"/>
    <w:rsid w:val="001A1821"/>
    <w:rsid w:val="001A19E0"/>
    <w:rsid w:val="001A1FFE"/>
    <w:rsid w:val="001A3534"/>
    <w:rsid w:val="001A389F"/>
    <w:rsid w:val="001A4080"/>
    <w:rsid w:val="001A4283"/>
    <w:rsid w:val="001A43FA"/>
    <w:rsid w:val="001A46AD"/>
    <w:rsid w:val="001A47C5"/>
    <w:rsid w:val="001A4ED9"/>
    <w:rsid w:val="001A506F"/>
    <w:rsid w:val="001A516A"/>
    <w:rsid w:val="001A59FB"/>
    <w:rsid w:val="001A5C89"/>
    <w:rsid w:val="001A5E9E"/>
    <w:rsid w:val="001A6354"/>
    <w:rsid w:val="001A6366"/>
    <w:rsid w:val="001A64AB"/>
    <w:rsid w:val="001A6634"/>
    <w:rsid w:val="001A6FCA"/>
    <w:rsid w:val="001A7244"/>
    <w:rsid w:val="001A7A8A"/>
    <w:rsid w:val="001A7AE8"/>
    <w:rsid w:val="001A7F30"/>
    <w:rsid w:val="001A7F81"/>
    <w:rsid w:val="001B02FF"/>
    <w:rsid w:val="001B0387"/>
    <w:rsid w:val="001B09D0"/>
    <w:rsid w:val="001B1D78"/>
    <w:rsid w:val="001B204E"/>
    <w:rsid w:val="001B2372"/>
    <w:rsid w:val="001B25E5"/>
    <w:rsid w:val="001B2A21"/>
    <w:rsid w:val="001B3377"/>
    <w:rsid w:val="001B3443"/>
    <w:rsid w:val="001B3CF2"/>
    <w:rsid w:val="001B438A"/>
    <w:rsid w:val="001B4B91"/>
    <w:rsid w:val="001B4D20"/>
    <w:rsid w:val="001B581A"/>
    <w:rsid w:val="001B59A4"/>
    <w:rsid w:val="001B5D53"/>
    <w:rsid w:val="001B6AE2"/>
    <w:rsid w:val="001B6B6F"/>
    <w:rsid w:val="001B6BAE"/>
    <w:rsid w:val="001B76F5"/>
    <w:rsid w:val="001B7855"/>
    <w:rsid w:val="001B7EA6"/>
    <w:rsid w:val="001B7F84"/>
    <w:rsid w:val="001C02F9"/>
    <w:rsid w:val="001C0BAB"/>
    <w:rsid w:val="001C0E6A"/>
    <w:rsid w:val="001C1262"/>
    <w:rsid w:val="001C151C"/>
    <w:rsid w:val="001C222C"/>
    <w:rsid w:val="001C28C4"/>
    <w:rsid w:val="001C2A9B"/>
    <w:rsid w:val="001C2B87"/>
    <w:rsid w:val="001C2FDB"/>
    <w:rsid w:val="001C3139"/>
    <w:rsid w:val="001C3765"/>
    <w:rsid w:val="001C3DD6"/>
    <w:rsid w:val="001C4299"/>
    <w:rsid w:val="001C477B"/>
    <w:rsid w:val="001C4874"/>
    <w:rsid w:val="001C4BD2"/>
    <w:rsid w:val="001C4BD8"/>
    <w:rsid w:val="001C4E1E"/>
    <w:rsid w:val="001C551E"/>
    <w:rsid w:val="001C5858"/>
    <w:rsid w:val="001C5F94"/>
    <w:rsid w:val="001C609A"/>
    <w:rsid w:val="001C6164"/>
    <w:rsid w:val="001C618C"/>
    <w:rsid w:val="001C6737"/>
    <w:rsid w:val="001C684B"/>
    <w:rsid w:val="001C6B7C"/>
    <w:rsid w:val="001C6E66"/>
    <w:rsid w:val="001C7552"/>
    <w:rsid w:val="001C7A8F"/>
    <w:rsid w:val="001D0548"/>
    <w:rsid w:val="001D10A2"/>
    <w:rsid w:val="001D1100"/>
    <w:rsid w:val="001D1391"/>
    <w:rsid w:val="001D14FE"/>
    <w:rsid w:val="001D1617"/>
    <w:rsid w:val="001D1A4E"/>
    <w:rsid w:val="001D1E56"/>
    <w:rsid w:val="001D25D7"/>
    <w:rsid w:val="001D2FC2"/>
    <w:rsid w:val="001D3508"/>
    <w:rsid w:val="001D36BB"/>
    <w:rsid w:val="001D3A88"/>
    <w:rsid w:val="001D4467"/>
    <w:rsid w:val="001D4C6C"/>
    <w:rsid w:val="001D50B2"/>
    <w:rsid w:val="001D51B8"/>
    <w:rsid w:val="001D5E08"/>
    <w:rsid w:val="001D62C0"/>
    <w:rsid w:val="001D63D2"/>
    <w:rsid w:val="001D6583"/>
    <w:rsid w:val="001D68FD"/>
    <w:rsid w:val="001D6AC6"/>
    <w:rsid w:val="001D6E70"/>
    <w:rsid w:val="001D6F09"/>
    <w:rsid w:val="001D71F4"/>
    <w:rsid w:val="001D7307"/>
    <w:rsid w:val="001D7606"/>
    <w:rsid w:val="001D7645"/>
    <w:rsid w:val="001E03F9"/>
    <w:rsid w:val="001E0555"/>
    <w:rsid w:val="001E0EC0"/>
    <w:rsid w:val="001E1DC3"/>
    <w:rsid w:val="001E1E86"/>
    <w:rsid w:val="001E1FA1"/>
    <w:rsid w:val="001E238E"/>
    <w:rsid w:val="001E2483"/>
    <w:rsid w:val="001E2484"/>
    <w:rsid w:val="001E27AA"/>
    <w:rsid w:val="001E2B1E"/>
    <w:rsid w:val="001E2CFF"/>
    <w:rsid w:val="001E2D00"/>
    <w:rsid w:val="001E2F06"/>
    <w:rsid w:val="001E2F24"/>
    <w:rsid w:val="001E30D4"/>
    <w:rsid w:val="001E32E2"/>
    <w:rsid w:val="001E3429"/>
    <w:rsid w:val="001E34DF"/>
    <w:rsid w:val="001E3DF0"/>
    <w:rsid w:val="001E4155"/>
    <w:rsid w:val="001E4242"/>
    <w:rsid w:val="001E497A"/>
    <w:rsid w:val="001E49DD"/>
    <w:rsid w:val="001E4F7F"/>
    <w:rsid w:val="001E52EB"/>
    <w:rsid w:val="001E5CB4"/>
    <w:rsid w:val="001E5D02"/>
    <w:rsid w:val="001E5D4D"/>
    <w:rsid w:val="001E5F6C"/>
    <w:rsid w:val="001E61D2"/>
    <w:rsid w:val="001E705F"/>
    <w:rsid w:val="001E7138"/>
    <w:rsid w:val="001E7158"/>
    <w:rsid w:val="001E740C"/>
    <w:rsid w:val="001E7523"/>
    <w:rsid w:val="001E7897"/>
    <w:rsid w:val="001E7CB2"/>
    <w:rsid w:val="001F0D90"/>
    <w:rsid w:val="001F1235"/>
    <w:rsid w:val="001F129B"/>
    <w:rsid w:val="001F167A"/>
    <w:rsid w:val="001F16A4"/>
    <w:rsid w:val="001F1CB3"/>
    <w:rsid w:val="001F1EF0"/>
    <w:rsid w:val="001F2E4B"/>
    <w:rsid w:val="001F3746"/>
    <w:rsid w:val="001F38B5"/>
    <w:rsid w:val="001F3E70"/>
    <w:rsid w:val="001F4081"/>
    <w:rsid w:val="001F40E0"/>
    <w:rsid w:val="001F5A62"/>
    <w:rsid w:val="001F5CE5"/>
    <w:rsid w:val="001F5F08"/>
    <w:rsid w:val="001F6578"/>
    <w:rsid w:val="001F6928"/>
    <w:rsid w:val="001F6A0D"/>
    <w:rsid w:val="001F7361"/>
    <w:rsid w:val="001F74C7"/>
    <w:rsid w:val="001F7BAF"/>
    <w:rsid w:val="002000D0"/>
    <w:rsid w:val="002000FC"/>
    <w:rsid w:val="002011B0"/>
    <w:rsid w:val="00201216"/>
    <w:rsid w:val="00201802"/>
    <w:rsid w:val="00201875"/>
    <w:rsid w:val="002018AC"/>
    <w:rsid w:val="00202022"/>
    <w:rsid w:val="00202A65"/>
    <w:rsid w:val="00202DA8"/>
    <w:rsid w:val="0020315C"/>
    <w:rsid w:val="00203181"/>
    <w:rsid w:val="00203215"/>
    <w:rsid w:val="0020367D"/>
    <w:rsid w:val="00203706"/>
    <w:rsid w:val="00203783"/>
    <w:rsid w:val="0020385F"/>
    <w:rsid w:val="00203DF9"/>
    <w:rsid w:val="00204063"/>
    <w:rsid w:val="002041DB"/>
    <w:rsid w:val="0020484C"/>
    <w:rsid w:val="0020498C"/>
    <w:rsid w:val="002049F9"/>
    <w:rsid w:val="00204B6C"/>
    <w:rsid w:val="002052A4"/>
    <w:rsid w:val="002059D0"/>
    <w:rsid w:val="00205F73"/>
    <w:rsid w:val="0020640A"/>
    <w:rsid w:val="002068A0"/>
    <w:rsid w:val="00207021"/>
    <w:rsid w:val="002071E2"/>
    <w:rsid w:val="002072A8"/>
    <w:rsid w:val="0020732F"/>
    <w:rsid w:val="002079C2"/>
    <w:rsid w:val="00207D00"/>
    <w:rsid w:val="00207EC8"/>
    <w:rsid w:val="00207F41"/>
    <w:rsid w:val="002105C1"/>
    <w:rsid w:val="00210B9E"/>
    <w:rsid w:val="00210E22"/>
    <w:rsid w:val="00210F9A"/>
    <w:rsid w:val="00210FC1"/>
    <w:rsid w:val="002110D5"/>
    <w:rsid w:val="002111CA"/>
    <w:rsid w:val="0021121A"/>
    <w:rsid w:val="002116FD"/>
    <w:rsid w:val="00211D23"/>
    <w:rsid w:val="002121E7"/>
    <w:rsid w:val="00212EAD"/>
    <w:rsid w:val="00213826"/>
    <w:rsid w:val="00213EF5"/>
    <w:rsid w:val="00215357"/>
    <w:rsid w:val="002153F8"/>
    <w:rsid w:val="00215CFC"/>
    <w:rsid w:val="00215D60"/>
    <w:rsid w:val="002167D4"/>
    <w:rsid w:val="00216A23"/>
    <w:rsid w:val="00216BF5"/>
    <w:rsid w:val="00216F1B"/>
    <w:rsid w:val="00217CC9"/>
    <w:rsid w:val="00217D3E"/>
    <w:rsid w:val="00217E3E"/>
    <w:rsid w:val="0022006F"/>
    <w:rsid w:val="0022152B"/>
    <w:rsid w:val="002216FD"/>
    <w:rsid w:val="00221C11"/>
    <w:rsid w:val="00222908"/>
    <w:rsid w:val="002229CE"/>
    <w:rsid w:val="0022378B"/>
    <w:rsid w:val="00223B49"/>
    <w:rsid w:val="00223D5A"/>
    <w:rsid w:val="00223D6E"/>
    <w:rsid w:val="00223EE0"/>
    <w:rsid w:val="0022407E"/>
    <w:rsid w:val="00224DD4"/>
    <w:rsid w:val="00224EA6"/>
    <w:rsid w:val="00224FBC"/>
    <w:rsid w:val="00225083"/>
    <w:rsid w:val="0022529A"/>
    <w:rsid w:val="00225CAC"/>
    <w:rsid w:val="0022670A"/>
    <w:rsid w:val="00226CC7"/>
    <w:rsid w:val="00227027"/>
    <w:rsid w:val="002274AB"/>
    <w:rsid w:val="00227876"/>
    <w:rsid w:val="002278A0"/>
    <w:rsid w:val="00227E74"/>
    <w:rsid w:val="00227FC3"/>
    <w:rsid w:val="00230944"/>
    <w:rsid w:val="002309CC"/>
    <w:rsid w:val="00231237"/>
    <w:rsid w:val="00231BA9"/>
    <w:rsid w:val="00231CCA"/>
    <w:rsid w:val="0023209F"/>
    <w:rsid w:val="00232A95"/>
    <w:rsid w:val="00233758"/>
    <w:rsid w:val="0023391C"/>
    <w:rsid w:val="00233C01"/>
    <w:rsid w:val="00233EED"/>
    <w:rsid w:val="0023413C"/>
    <w:rsid w:val="00234449"/>
    <w:rsid w:val="002346F0"/>
    <w:rsid w:val="00235422"/>
    <w:rsid w:val="00236134"/>
    <w:rsid w:val="0023614B"/>
    <w:rsid w:val="0023629D"/>
    <w:rsid w:val="002368AA"/>
    <w:rsid w:val="00236EE9"/>
    <w:rsid w:val="00237255"/>
    <w:rsid w:val="002376CE"/>
    <w:rsid w:val="002378D0"/>
    <w:rsid w:val="002378D3"/>
    <w:rsid w:val="002401B8"/>
    <w:rsid w:val="002403F2"/>
    <w:rsid w:val="002405A3"/>
    <w:rsid w:val="002406A4"/>
    <w:rsid w:val="00241003"/>
    <w:rsid w:val="002410F4"/>
    <w:rsid w:val="002424AF"/>
    <w:rsid w:val="00242A79"/>
    <w:rsid w:val="002439DC"/>
    <w:rsid w:val="00243E78"/>
    <w:rsid w:val="002441D2"/>
    <w:rsid w:val="002445C7"/>
    <w:rsid w:val="00244D16"/>
    <w:rsid w:val="00244DC8"/>
    <w:rsid w:val="002458BA"/>
    <w:rsid w:val="0024592C"/>
    <w:rsid w:val="00245A20"/>
    <w:rsid w:val="00245BBF"/>
    <w:rsid w:val="00245C53"/>
    <w:rsid w:val="00245CE9"/>
    <w:rsid w:val="00246147"/>
    <w:rsid w:val="002461F4"/>
    <w:rsid w:val="0024636C"/>
    <w:rsid w:val="0024699F"/>
    <w:rsid w:val="00246C27"/>
    <w:rsid w:val="002471A6"/>
    <w:rsid w:val="00247925"/>
    <w:rsid w:val="002479BB"/>
    <w:rsid w:val="00250614"/>
    <w:rsid w:val="00250BC7"/>
    <w:rsid w:val="00250CEA"/>
    <w:rsid w:val="00251006"/>
    <w:rsid w:val="00251DA9"/>
    <w:rsid w:val="00251F46"/>
    <w:rsid w:val="002524D5"/>
    <w:rsid w:val="00252FC2"/>
    <w:rsid w:val="0025322B"/>
    <w:rsid w:val="00253764"/>
    <w:rsid w:val="00253A03"/>
    <w:rsid w:val="00253B1D"/>
    <w:rsid w:val="00254360"/>
    <w:rsid w:val="0025495F"/>
    <w:rsid w:val="00254DCF"/>
    <w:rsid w:val="002550FA"/>
    <w:rsid w:val="0025534B"/>
    <w:rsid w:val="00255BB7"/>
    <w:rsid w:val="002567DA"/>
    <w:rsid w:val="00256918"/>
    <w:rsid w:val="0025697A"/>
    <w:rsid w:val="00256E0D"/>
    <w:rsid w:val="00256E9C"/>
    <w:rsid w:val="00256EBB"/>
    <w:rsid w:val="0025704D"/>
    <w:rsid w:val="00257541"/>
    <w:rsid w:val="00257689"/>
    <w:rsid w:val="00257A39"/>
    <w:rsid w:val="00257AC4"/>
    <w:rsid w:val="00257BBE"/>
    <w:rsid w:val="00257CC1"/>
    <w:rsid w:val="00260841"/>
    <w:rsid w:val="00261484"/>
    <w:rsid w:val="00261EEF"/>
    <w:rsid w:val="002621ED"/>
    <w:rsid w:val="002625AD"/>
    <w:rsid w:val="00262A1A"/>
    <w:rsid w:val="00262A87"/>
    <w:rsid w:val="00262E0B"/>
    <w:rsid w:val="00263569"/>
    <w:rsid w:val="00263D09"/>
    <w:rsid w:val="002640C7"/>
    <w:rsid w:val="00264638"/>
    <w:rsid w:val="002649CA"/>
    <w:rsid w:val="00264D19"/>
    <w:rsid w:val="00264D26"/>
    <w:rsid w:val="00265D73"/>
    <w:rsid w:val="0026616A"/>
    <w:rsid w:val="00266D1B"/>
    <w:rsid w:val="00267098"/>
    <w:rsid w:val="002673BB"/>
    <w:rsid w:val="00267642"/>
    <w:rsid w:val="0026772F"/>
    <w:rsid w:val="00267A5C"/>
    <w:rsid w:val="00267AEA"/>
    <w:rsid w:val="00267F17"/>
    <w:rsid w:val="00270076"/>
    <w:rsid w:val="002700E6"/>
    <w:rsid w:val="00270D01"/>
    <w:rsid w:val="002710DD"/>
    <w:rsid w:val="002716F8"/>
    <w:rsid w:val="00271C88"/>
    <w:rsid w:val="002722F0"/>
    <w:rsid w:val="0027281D"/>
    <w:rsid w:val="0027294B"/>
    <w:rsid w:val="002733D1"/>
    <w:rsid w:val="00273602"/>
    <w:rsid w:val="00273EB4"/>
    <w:rsid w:val="00274083"/>
    <w:rsid w:val="00274118"/>
    <w:rsid w:val="002743E5"/>
    <w:rsid w:val="0027458B"/>
    <w:rsid w:val="00274682"/>
    <w:rsid w:val="0027491F"/>
    <w:rsid w:val="00275084"/>
    <w:rsid w:val="00275158"/>
    <w:rsid w:val="00275C5A"/>
    <w:rsid w:val="00275CBD"/>
    <w:rsid w:val="002767DC"/>
    <w:rsid w:val="002768D6"/>
    <w:rsid w:val="00276CDD"/>
    <w:rsid w:val="0027786E"/>
    <w:rsid w:val="002803E7"/>
    <w:rsid w:val="00280D85"/>
    <w:rsid w:val="00280E69"/>
    <w:rsid w:val="00281014"/>
    <w:rsid w:val="0028187E"/>
    <w:rsid w:val="002819D6"/>
    <w:rsid w:val="00281F28"/>
    <w:rsid w:val="002826AB"/>
    <w:rsid w:val="002838CC"/>
    <w:rsid w:val="002841DA"/>
    <w:rsid w:val="0028500F"/>
    <w:rsid w:val="00285999"/>
    <w:rsid w:val="00285BCE"/>
    <w:rsid w:val="00285F87"/>
    <w:rsid w:val="0028665D"/>
    <w:rsid w:val="00286776"/>
    <w:rsid w:val="0028779D"/>
    <w:rsid w:val="00287CBF"/>
    <w:rsid w:val="00290633"/>
    <w:rsid w:val="0029085C"/>
    <w:rsid w:val="0029117E"/>
    <w:rsid w:val="002913DE"/>
    <w:rsid w:val="00291471"/>
    <w:rsid w:val="00291BF4"/>
    <w:rsid w:val="00291CC6"/>
    <w:rsid w:val="00291ED7"/>
    <w:rsid w:val="00291FA1"/>
    <w:rsid w:val="002920B0"/>
    <w:rsid w:val="00292821"/>
    <w:rsid w:val="00292B54"/>
    <w:rsid w:val="002943D3"/>
    <w:rsid w:val="00294543"/>
    <w:rsid w:val="00294C49"/>
    <w:rsid w:val="00294C59"/>
    <w:rsid w:val="00294F6C"/>
    <w:rsid w:val="0029500B"/>
    <w:rsid w:val="002954EB"/>
    <w:rsid w:val="00295561"/>
    <w:rsid w:val="00295567"/>
    <w:rsid w:val="00295F17"/>
    <w:rsid w:val="0029603B"/>
    <w:rsid w:val="00296395"/>
    <w:rsid w:val="00297489"/>
    <w:rsid w:val="002979CF"/>
    <w:rsid w:val="00297A36"/>
    <w:rsid w:val="00297BBE"/>
    <w:rsid w:val="00297E56"/>
    <w:rsid w:val="002A0E9F"/>
    <w:rsid w:val="002A0FF0"/>
    <w:rsid w:val="002A112E"/>
    <w:rsid w:val="002A1189"/>
    <w:rsid w:val="002A14AB"/>
    <w:rsid w:val="002A1733"/>
    <w:rsid w:val="002A2ADE"/>
    <w:rsid w:val="002A2E8B"/>
    <w:rsid w:val="002A2F50"/>
    <w:rsid w:val="002A3EBC"/>
    <w:rsid w:val="002A4444"/>
    <w:rsid w:val="002A4A42"/>
    <w:rsid w:val="002A5270"/>
    <w:rsid w:val="002A52EE"/>
    <w:rsid w:val="002A52F8"/>
    <w:rsid w:val="002A5AE2"/>
    <w:rsid w:val="002A73F7"/>
    <w:rsid w:val="002A7433"/>
    <w:rsid w:val="002A7781"/>
    <w:rsid w:val="002A781B"/>
    <w:rsid w:val="002A7940"/>
    <w:rsid w:val="002A7943"/>
    <w:rsid w:val="002A7949"/>
    <w:rsid w:val="002A7D38"/>
    <w:rsid w:val="002ADEA3"/>
    <w:rsid w:val="002B05A1"/>
    <w:rsid w:val="002B09A4"/>
    <w:rsid w:val="002B0A5E"/>
    <w:rsid w:val="002B0BFB"/>
    <w:rsid w:val="002B116A"/>
    <w:rsid w:val="002B1507"/>
    <w:rsid w:val="002B1660"/>
    <w:rsid w:val="002B1C1F"/>
    <w:rsid w:val="002B1DEF"/>
    <w:rsid w:val="002B1F2F"/>
    <w:rsid w:val="002B28ED"/>
    <w:rsid w:val="002B31D6"/>
    <w:rsid w:val="002B3515"/>
    <w:rsid w:val="002B3A3D"/>
    <w:rsid w:val="002B3DEE"/>
    <w:rsid w:val="002B432F"/>
    <w:rsid w:val="002B48FE"/>
    <w:rsid w:val="002B536E"/>
    <w:rsid w:val="002B54C5"/>
    <w:rsid w:val="002B59B2"/>
    <w:rsid w:val="002B5EE4"/>
    <w:rsid w:val="002B6036"/>
    <w:rsid w:val="002B6254"/>
    <w:rsid w:val="002B62B3"/>
    <w:rsid w:val="002B6754"/>
    <w:rsid w:val="002B6CCE"/>
    <w:rsid w:val="002C0DC1"/>
    <w:rsid w:val="002C173E"/>
    <w:rsid w:val="002C1F65"/>
    <w:rsid w:val="002C1F81"/>
    <w:rsid w:val="002C21BA"/>
    <w:rsid w:val="002C23FC"/>
    <w:rsid w:val="002C2510"/>
    <w:rsid w:val="002C2775"/>
    <w:rsid w:val="002C27C1"/>
    <w:rsid w:val="002C3114"/>
    <w:rsid w:val="002C36E3"/>
    <w:rsid w:val="002C37A1"/>
    <w:rsid w:val="002C3F2D"/>
    <w:rsid w:val="002C4278"/>
    <w:rsid w:val="002C43C4"/>
    <w:rsid w:val="002C4ADE"/>
    <w:rsid w:val="002C4B00"/>
    <w:rsid w:val="002C4B88"/>
    <w:rsid w:val="002C4C77"/>
    <w:rsid w:val="002C5099"/>
    <w:rsid w:val="002C5889"/>
    <w:rsid w:val="002C5CD2"/>
    <w:rsid w:val="002C71CE"/>
    <w:rsid w:val="002C7C34"/>
    <w:rsid w:val="002C7CBE"/>
    <w:rsid w:val="002D0187"/>
    <w:rsid w:val="002D067B"/>
    <w:rsid w:val="002D08F8"/>
    <w:rsid w:val="002D0D31"/>
    <w:rsid w:val="002D1938"/>
    <w:rsid w:val="002D1F01"/>
    <w:rsid w:val="002D1FE0"/>
    <w:rsid w:val="002D215F"/>
    <w:rsid w:val="002D23D7"/>
    <w:rsid w:val="002D23F2"/>
    <w:rsid w:val="002D2B41"/>
    <w:rsid w:val="002D2F7A"/>
    <w:rsid w:val="002D311E"/>
    <w:rsid w:val="002D329A"/>
    <w:rsid w:val="002D3488"/>
    <w:rsid w:val="002D3A5D"/>
    <w:rsid w:val="002D46A5"/>
    <w:rsid w:val="002D4B92"/>
    <w:rsid w:val="002D4F3F"/>
    <w:rsid w:val="002D55DE"/>
    <w:rsid w:val="002D577C"/>
    <w:rsid w:val="002D5BE6"/>
    <w:rsid w:val="002D5C4C"/>
    <w:rsid w:val="002D5D42"/>
    <w:rsid w:val="002D6021"/>
    <w:rsid w:val="002D698D"/>
    <w:rsid w:val="002D7023"/>
    <w:rsid w:val="002D72DE"/>
    <w:rsid w:val="002D73F3"/>
    <w:rsid w:val="002D7832"/>
    <w:rsid w:val="002D7F11"/>
    <w:rsid w:val="002E0048"/>
    <w:rsid w:val="002E0D89"/>
    <w:rsid w:val="002E0EF1"/>
    <w:rsid w:val="002E0FC9"/>
    <w:rsid w:val="002E1071"/>
    <w:rsid w:val="002E12C0"/>
    <w:rsid w:val="002E15B9"/>
    <w:rsid w:val="002E15FA"/>
    <w:rsid w:val="002E1824"/>
    <w:rsid w:val="002E205C"/>
    <w:rsid w:val="002E2158"/>
    <w:rsid w:val="002E21A3"/>
    <w:rsid w:val="002E2204"/>
    <w:rsid w:val="002E2339"/>
    <w:rsid w:val="002E25F0"/>
    <w:rsid w:val="002E34FE"/>
    <w:rsid w:val="002E3B3C"/>
    <w:rsid w:val="002E3CDE"/>
    <w:rsid w:val="002E4DBB"/>
    <w:rsid w:val="002E4F02"/>
    <w:rsid w:val="002E5CBE"/>
    <w:rsid w:val="002E5EF1"/>
    <w:rsid w:val="002E7351"/>
    <w:rsid w:val="002E74BE"/>
    <w:rsid w:val="002E7553"/>
    <w:rsid w:val="002E7722"/>
    <w:rsid w:val="002F05D8"/>
    <w:rsid w:val="002F07BA"/>
    <w:rsid w:val="002F08CF"/>
    <w:rsid w:val="002F0DA9"/>
    <w:rsid w:val="002F1014"/>
    <w:rsid w:val="002F1547"/>
    <w:rsid w:val="002F1B83"/>
    <w:rsid w:val="002F1CF6"/>
    <w:rsid w:val="002F1CFB"/>
    <w:rsid w:val="002F1E3B"/>
    <w:rsid w:val="002F230D"/>
    <w:rsid w:val="002F2364"/>
    <w:rsid w:val="002F26E2"/>
    <w:rsid w:val="002F30BF"/>
    <w:rsid w:val="002F372D"/>
    <w:rsid w:val="002F3B07"/>
    <w:rsid w:val="002F4112"/>
    <w:rsid w:val="002F42AF"/>
    <w:rsid w:val="002F5026"/>
    <w:rsid w:val="002F54B9"/>
    <w:rsid w:val="002F5ADA"/>
    <w:rsid w:val="002F62E0"/>
    <w:rsid w:val="002F643C"/>
    <w:rsid w:val="002F7163"/>
    <w:rsid w:val="002F71C0"/>
    <w:rsid w:val="002F74F1"/>
    <w:rsid w:val="002F77A4"/>
    <w:rsid w:val="00301017"/>
    <w:rsid w:val="003013A8"/>
    <w:rsid w:val="003013BF"/>
    <w:rsid w:val="003014E8"/>
    <w:rsid w:val="0030155F"/>
    <w:rsid w:val="00301BB3"/>
    <w:rsid w:val="00301C1C"/>
    <w:rsid w:val="00301E72"/>
    <w:rsid w:val="00302560"/>
    <w:rsid w:val="003031A7"/>
    <w:rsid w:val="00303435"/>
    <w:rsid w:val="003034E3"/>
    <w:rsid w:val="0030356B"/>
    <w:rsid w:val="00303B26"/>
    <w:rsid w:val="00303E2E"/>
    <w:rsid w:val="003040B1"/>
    <w:rsid w:val="00304B07"/>
    <w:rsid w:val="00304B23"/>
    <w:rsid w:val="00304BBC"/>
    <w:rsid w:val="00305242"/>
    <w:rsid w:val="003052A4"/>
    <w:rsid w:val="00305655"/>
    <w:rsid w:val="003057B8"/>
    <w:rsid w:val="0030587B"/>
    <w:rsid w:val="003061FF"/>
    <w:rsid w:val="00306305"/>
    <w:rsid w:val="00306698"/>
    <w:rsid w:val="00306D98"/>
    <w:rsid w:val="00306E14"/>
    <w:rsid w:val="0030786C"/>
    <w:rsid w:val="0031031A"/>
    <w:rsid w:val="0031064C"/>
    <w:rsid w:val="00310981"/>
    <w:rsid w:val="00311174"/>
    <w:rsid w:val="003116AB"/>
    <w:rsid w:val="00311D9B"/>
    <w:rsid w:val="0031226F"/>
    <w:rsid w:val="003124D9"/>
    <w:rsid w:val="00312594"/>
    <w:rsid w:val="00312F4C"/>
    <w:rsid w:val="00312FAD"/>
    <w:rsid w:val="003138D8"/>
    <w:rsid w:val="00313F77"/>
    <w:rsid w:val="00314408"/>
    <w:rsid w:val="00314C17"/>
    <w:rsid w:val="00314C4F"/>
    <w:rsid w:val="0031500D"/>
    <w:rsid w:val="00315052"/>
    <w:rsid w:val="003151C7"/>
    <w:rsid w:val="00315498"/>
    <w:rsid w:val="003156D3"/>
    <w:rsid w:val="00315D36"/>
    <w:rsid w:val="00315D43"/>
    <w:rsid w:val="0031645D"/>
    <w:rsid w:val="00316474"/>
    <w:rsid w:val="00316AAE"/>
    <w:rsid w:val="00316EAC"/>
    <w:rsid w:val="00316F9F"/>
    <w:rsid w:val="0031711B"/>
    <w:rsid w:val="00320134"/>
    <w:rsid w:val="0032129B"/>
    <w:rsid w:val="00321793"/>
    <w:rsid w:val="00321A59"/>
    <w:rsid w:val="00322107"/>
    <w:rsid w:val="00322327"/>
    <w:rsid w:val="00322355"/>
    <w:rsid w:val="003224B2"/>
    <w:rsid w:val="00322846"/>
    <w:rsid w:val="00322879"/>
    <w:rsid w:val="00322CF3"/>
    <w:rsid w:val="00323013"/>
    <w:rsid w:val="003236AA"/>
    <w:rsid w:val="00323785"/>
    <w:rsid w:val="00323A0F"/>
    <w:rsid w:val="00323E46"/>
    <w:rsid w:val="00324259"/>
    <w:rsid w:val="00324B05"/>
    <w:rsid w:val="00324E0F"/>
    <w:rsid w:val="00325027"/>
    <w:rsid w:val="003255E1"/>
    <w:rsid w:val="00325696"/>
    <w:rsid w:val="003263A7"/>
    <w:rsid w:val="0032677A"/>
    <w:rsid w:val="00326921"/>
    <w:rsid w:val="00326DA7"/>
    <w:rsid w:val="00326DCB"/>
    <w:rsid w:val="003270E4"/>
    <w:rsid w:val="00327CC7"/>
    <w:rsid w:val="00327E90"/>
    <w:rsid w:val="00330DAA"/>
    <w:rsid w:val="00330F5C"/>
    <w:rsid w:val="00331120"/>
    <w:rsid w:val="003313AE"/>
    <w:rsid w:val="00331B14"/>
    <w:rsid w:val="00331D2D"/>
    <w:rsid w:val="00332476"/>
    <w:rsid w:val="0033257C"/>
    <w:rsid w:val="003328A0"/>
    <w:rsid w:val="00333E0D"/>
    <w:rsid w:val="00334626"/>
    <w:rsid w:val="0033494C"/>
    <w:rsid w:val="00334D30"/>
    <w:rsid w:val="00334EDF"/>
    <w:rsid w:val="003357D3"/>
    <w:rsid w:val="0033615F"/>
    <w:rsid w:val="003361E7"/>
    <w:rsid w:val="00336404"/>
    <w:rsid w:val="003366C9"/>
    <w:rsid w:val="003366F4"/>
    <w:rsid w:val="00336993"/>
    <w:rsid w:val="00336C87"/>
    <w:rsid w:val="00336F58"/>
    <w:rsid w:val="003371B0"/>
    <w:rsid w:val="003372A7"/>
    <w:rsid w:val="00337D72"/>
    <w:rsid w:val="00340104"/>
    <w:rsid w:val="003405D4"/>
    <w:rsid w:val="003405F9"/>
    <w:rsid w:val="00340DF1"/>
    <w:rsid w:val="00340EF6"/>
    <w:rsid w:val="0034155E"/>
    <w:rsid w:val="00341B7E"/>
    <w:rsid w:val="00341D1C"/>
    <w:rsid w:val="003425EA"/>
    <w:rsid w:val="0034317F"/>
    <w:rsid w:val="003433FE"/>
    <w:rsid w:val="00343F40"/>
    <w:rsid w:val="00344058"/>
    <w:rsid w:val="00344375"/>
    <w:rsid w:val="00345352"/>
    <w:rsid w:val="003459EE"/>
    <w:rsid w:val="00346843"/>
    <w:rsid w:val="00346EAE"/>
    <w:rsid w:val="00346EF7"/>
    <w:rsid w:val="0034724C"/>
    <w:rsid w:val="003473B8"/>
    <w:rsid w:val="00347D7B"/>
    <w:rsid w:val="00350279"/>
    <w:rsid w:val="00350F2E"/>
    <w:rsid w:val="00351184"/>
    <w:rsid w:val="00351349"/>
    <w:rsid w:val="003517F9"/>
    <w:rsid w:val="00351BA9"/>
    <w:rsid w:val="003530F2"/>
    <w:rsid w:val="0035340B"/>
    <w:rsid w:val="00353C57"/>
    <w:rsid w:val="003541B2"/>
    <w:rsid w:val="003546AF"/>
    <w:rsid w:val="00354955"/>
    <w:rsid w:val="00354DCF"/>
    <w:rsid w:val="00354F64"/>
    <w:rsid w:val="00354F6E"/>
    <w:rsid w:val="00355440"/>
    <w:rsid w:val="00355570"/>
    <w:rsid w:val="00355618"/>
    <w:rsid w:val="00355EE9"/>
    <w:rsid w:val="003561B7"/>
    <w:rsid w:val="0035620E"/>
    <w:rsid w:val="00356609"/>
    <w:rsid w:val="00356A3E"/>
    <w:rsid w:val="003575BE"/>
    <w:rsid w:val="003576FE"/>
    <w:rsid w:val="00357828"/>
    <w:rsid w:val="003578C8"/>
    <w:rsid w:val="00357A24"/>
    <w:rsid w:val="00357A47"/>
    <w:rsid w:val="00357BFB"/>
    <w:rsid w:val="00357C27"/>
    <w:rsid w:val="00357EC8"/>
    <w:rsid w:val="00360216"/>
    <w:rsid w:val="00360345"/>
    <w:rsid w:val="0036131F"/>
    <w:rsid w:val="003615C7"/>
    <w:rsid w:val="00361A05"/>
    <w:rsid w:val="00361C41"/>
    <w:rsid w:val="003624C4"/>
    <w:rsid w:val="003626DF"/>
    <w:rsid w:val="00362B04"/>
    <w:rsid w:val="00362C59"/>
    <w:rsid w:val="00363352"/>
    <w:rsid w:val="00363A63"/>
    <w:rsid w:val="00363B00"/>
    <w:rsid w:val="0036472C"/>
    <w:rsid w:val="00364F9D"/>
    <w:rsid w:val="003654AC"/>
    <w:rsid w:val="00365A4F"/>
    <w:rsid w:val="0036610F"/>
    <w:rsid w:val="0036659C"/>
    <w:rsid w:val="00366851"/>
    <w:rsid w:val="00366998"/>
    <w:rsid w:val="003673F8"/>
    <w:rsid w:val="003674B0"/>
    <w:rsid w:val="00370743"/>
    <w:rsid w:val="00370923"/>
    <w:rsid w:val="00370DD8"/>
    <w:rsid w:val="00371004"/>
    <w:rsid w:val="003710CF"/>
    <w:rsid w:val="0037175D"/>
    <w:rsid w:val="00372016"/>
    <w:rsid w:val="003724BC"/>
    <w:rsid w:val="003726F4"/>
    <w:rsid w:val="00372AAE"/>
    <w:rsid w:val="00372E14"/>
    <w:rsid w:val="00372EF4"/>
    <w:rsid w:val="00373009"/>
    <w:rsid w:val="003732A9"/>
    <w:rsid w:val="0037358A"/>
    <w:rsid w:val="003749C8"/>
    <w:rsid w:val="003750F6"/>
    <w:rsid w:val="003754DC"/>
    <w:rsid w:val="003760FC"/>
    <w:rsid w:val="00376218"/>
    <w:rsid w:val="003764C1"/>
    <w:rsid w:val="003769DC"/>
    <w:rsid w:val="00376B37"/>
    <w:rsid w:val="00376BC0"/>
    <w:rsid w:val="00376D91"/>
    <w:rsid w:val="00377054"/>
    <w:rsid w:val="003774D5"/>
    <w:rsid w:val="003779D6"/>
    <w:rsid w:val="00377B0D"/>
    <w:rsid w:val="00377F3D"/>
    <w:rsid w:val="00380040"/>
    <w:rsid w:val="00380B0F"/>
    <w:rsid w:val="00380E69"/>
    <w:rsid w:val="00381444"/>
    <w:rsid w:val="003815D6"/>
    <w:rsid w:val="00382130"/>
    <w:rsid w:val="003821FA"/>
    <w:rsid w:val="00382B16"/>
    <w:rsid w:val="00382C8D"/>
    <w:rsid w:val="003830E8"/>
    <w:rsid w:val="00383243"/>
    <w:rsid w:val="0038365C"/>
    <w:rsid w:val="0038369B"/>
    <w:rsid w:val="00383B78"/>
    <w:rsid w:val="003842BA"/>
    <w:rsid w:val="00384302"/>
    <w:rsid w:val="00385614"/>
    <w:rsid w:val="00385A9D"/>
    <w:rsid w:val="003864AD"/>
    <w:rsid w:val="00386531"/>
    <w:rsid w:val="00387121"/>
    <w:rsid w:val="0038770E"/>
    <w:rsid w:val="0038E8B3"/>
    <w:rsid w:val="003902B1"/>
    <w:rsid w:val="00390492"/>
    <w:rsid w:val="0039087A"/>
    <w:rsid w:val="0039110B"/>
    <w:rsid w:val="0039179C"/>
    <w:rsid w:val="00391AA9"/>
    <w:rsid w:val="00391CA1"/>
    <w:rsid w:val="00392694"/>
    <w:rsid w:val="0039289B"/>
    <w:rsid w:val="00392BC6"/>
    <w:rsid w:val="00392CA3"/>
    <w:rsid w:val="00393222"/>
    <w:rsid w:val="003938CB"/>
    <w:rsid w:val="00393B79"/>
    <w:rsid w:val="00393C0F"/>
    <w:rsid w:val="003946D7"/>
    <w:rsid w:val="00395278"/>
    <w:rsid w:val="00395E6B"/>
    <w:rsid w:val="0039614D"/>
    <w:rsid w:val="00396256"/>
    <w:rsid w:val="0039649D"/>
    <w:rsid w:val="00396896"/>
    <w:rsid w:val="00396FD0"/>
    <w:rsid w:val="0039723E"/>
    <w:rsid w:val="0039755C"/>
    <w:rsid w:val="0039780D"/>
    <w:rsid w:val="00397946"/>
    <w:rsid w:val="003A0771"/>
    <w:rsid w:val="003A079E"/>
    <w:rsid w:val="003A1403"/>
    <w:rsid w:val="003A1A7A"/>
    <w:rsid w:val="003A2392"/>
    <w:rsid w:val="003A2541"/>
    <w:rsid w:val="003A2831"/>
    <w:rsid w:val="003A2F14"/>
    <w:rsid w:val="003A3372"/>
    <w:rsid w:val="003A343D"/>
    <w:rsid w:val="003A36AC"/>
    <w:rsid w:val="003A392B"/>
    <w:rsid w:val="003A39BA"/>
    <w:rsid w:val="003A3CB6"/>
    <w:rsid w:val="003A3ED1"/>
    <w:rsid w:val="003A44DB"/>
    <w:rsid w:val="003A4C14"/>
    <w:rsid w:val="003A4CDB"/>
    <w:rsid w:val="003A4E97"/>
    <w:rsid w:val="003A5065"/>
    <w:rsid w:val="003A528B"/>
    <w:rsid w:val="003A58C6"/>
    <w:rsid w:val="003A61DB"/>
    <w:rsid w:val="003A64A8"/>
    <w:rsid w:val="003A6A76"/>
    <w:rsid w:val="003A707D"/>
    <w:rsid w:val="003A7201"/>
    <w:rsid w:val="003A76F5"/>
    <w:rsid w:val="003A7728"/>
    <w:rsid w:val="003B060C"/>
    <w:rsid w:val="003B0963"/>
    <w:rsid w:val="003B0D21"/>
    <w:rsid w:val="003B181F"/>
    <w:rsid w:val="003B18F5"/>
    <w:rsid w:val="003B1A53"/>
    <w:rsid w:val="003B1CB9"/>
    <w:rsid w:val="003B1F92"/>
    <w:rsid w:val="003B2174"/>
    <w:rsid w:val="003B226B"/>
    <w:rsid w:val="003B30D0"/>
    <w:rsid w:val="003B32F4"/>
    <w:rsid w:val="003B3507"/>
    <w:rsid w:val="003B3971"/>
    <w:rsid w:val="003B3D00"/>
    <w:rsid w:val="003B428D"/>
    <w:rsid w:val="003B449A"/>
    <w:rsid w:val="003B46CF"/>
    <w:rsid w:val="003B4991"/>
    <w:rsid w:val="003B5000"/>
    <w:rsid w:val="003B50A5"/>
    <w:rsid w:val="003B516E"/>
    <w:rsid w:val="003B55D1"/>
    <w:rsid w:val="003B5B61"/>
    <w:rsid w:val="003B5D1A"/>
    <w:rsid w:val="003B5D5A"/>
    <w:rsid w:val="003B5E7C"/>
    <w:rsid w:val="003B5F77"/>
    <w:rsid w:val="003B6996"/>
    <w:rsid w:val="003B6B14"/>
    <w:rsid w:val="003B7C58"/>
    <w:rsid w:val="003C0235"/>
    <w:rsid w:val="003C0D47"/>
    <w:rsid w:val="003C0FA0"/>
    <w:rsid w:val="003C10EE"/>
    <w:rsid w:val="003C11AE"/>
    <w:rsid w:val="003C1654"/>
    <w:rsid w:val="003C1716"/>
    <w:rsid w:val="003C19E0"/>
    <w:rsid w:val="003C1DF6"/>
    <w:rsid w:val="003C1EFA"/>
    <w:rsid w:val="003C2A29"/>
    <w:rsid w:val="003C2A7F"/>
    <w:rsid w:val="003C2CC2"/>
    <w:rsid w:val="003C368F"/>
    <w:rsid w:val="003C36FA"/>
    <w:rsid w:val="003C3A71"/>
    <w:rsid w:val="003C4083"/>
    <w:rsid w:val="003C47DF"/>
    <w:rsid w:val="003C49C2"/>
    <w:rsid w:val="003C54B1"/>
    <w:rsid w:val="003C5542"/>
    <w:rsid w:val="003C5E37"/>
    <w:rsid w:val="003C602A"/>
    <w:rsid w:val="003C61ED"/>
    <w:rsid w:val="003C6A2A"/>
    <w:rsid w:val="003C6FF4"/>
    <w:rsid w:val="003C7C15"/>
    <w:rsid w:val="003C7D19"/>
    <w:rsid w:val="003C7D2F"/>
    <w:rsid w:val="003C7F0A"/>
    <w:rsid w:val="003D095A"/>
    <w:rsid w:val="003D0C5A"/>
    <w:rsid w:val="003D0E8A"/>
    <w:rsid w:val="003D11E8"/>
    <w:rsid w:val="003D1828"/>
    <w:rsid w:val="003D1DE4"/>
    <w:rsid w:val="003D1E9A"/>
    <w:rsid w:val="003D2422"/>
    <w:rsid w:val="003D24CC"/>
    <w:rsid w:val="003D2532"/>
    <w:rsid w:val="003D28C1"/>
    <w:rsid w:val="003D32FE"/>
    <w:rsid w:val="003D35F5"/>
    <w:rsid w:val="003D39A1"/>
    <w:rsid w:val="003D3FBF"/>
    <w:rsid w:val="003D414F"/>
    <w:rsid w:val="003D49F1"/>
    <w:rsid w:val="003D4A30"/>
    <w:rsid w:val="003D5070"/>
    <w:rsid w:val="003D563B"/>
    <w:rsid w:val="003D5B14"/>
    <w:rsid w:val="003D6977"/>
    <w:rsid w:val="003D7452"/>
    <w:rsid w:val="003D7807"/>
    <w:rsid w:val="003D79BB"/>
    <w:rsid w:val="003D7C98"/>
    <w:rsid w:val="003D7D9D"/>
    <w:rsid w:val="003D7FEC"/>
    <w:rsid w:val="003E0543"/>
    <w:rsid w:val="003E098A"/>
    <w:rsid w:val="003E13A8"/>
    <w:rsid w:val="003E18A2"/>
    <w:rsid w:val="003E1B4B"/>
    <w:rsid w:val="003E2467"/>
    <w:rsid w:val="003E3F98"/>
    <w:rsid w:val="003E4162"/>
    <w:rsid w:val="003E4A34"/>
    <w:rsid w:val="003E4E47"/>
    <w:rsid w:val="003E5603"/>
    <w:rsid w:val="003E6182"/>
    <w:rsid w:val="003E6782"/>
    <w:rsid w:val="003E6BA3"/>
    <w:rsid w:val="003E6DA7"/>
    <w:rsid w:val="003E7001"/>
    <w:rsid w:val="003E749E"/>
    <w:rsid w:val="003E7861"/>
    <w:rsid w:val="003E7CCE"/>
    <w:rsid w:val="003F0C23"/>
    <w:rsid w:val="003F1CAF"/>
    <w:rsid w:val="003F1F45"/>
    <w:rsid w:val="003F2025"/>
    <w:rsid w:val="003F2A0A"/>
    <w:rsid w:val="003F2BA2"/>
    <w:rsid w:val="003F3416"/>
    <w:rsid w:val="003F3797"/>
    <w:rsid w:val="003F3BF5"/>
    <w:rsid w:val="003F4156"/>
    <w:rsid w:val="003F43FF"/>
    <w:rsid w:val="003F51C7"/>
    <w:rsid w:val="003F5ADF"/>
    <w:rsid w:val="003F5FCF"/>
    <w:rsid w:val="003F6B47"/>
    <w:rsid w:val="003F6D7C"/>
    <w:rsid w:val="003F7473"/>
    <w:rsid w:val="003F76D7"/>
    <w:rsid w:val="003F7CDD"/>
    <w:rsid w:val="004003FD"/>
    <w:rsid w:val="00400B29"/>
    <w:rsid w:val="00400B44"/>
    <w:rsid w:val="0040151F"/>
    <w:rsid w:val="00401F58"/>
    <w:rsid w:val="00401FEA"/>
    <w:rsid w:val="00402641"/>
    <w:rsid w:val="0040272F"/>
    <w:rsid w:val="00402779"/>
    <w:rsid w:val="00402812"/>
    <w:rsid w:val="004031EC"/>
    <w:rsid w:val="00403DF2"/>
    <w:rsid w:val="00403E05"/>
    <w:rsid w:val="00404537"/>
    <w:rsid w:val="004047B5"/>
    <w:rsid w:val="00404EBA"/>
    <w:rsid w:val="0040504B"/>
    <w:rsid w:val="004059F4"/>
    <w:rsid w:val="00405C1A"/>
    <w:rsid w:val="0040615F"/>
    <w:rsid w:val="00406248"/>
    <w:rsid w:val="00406773"/>
    <w:rsid w:val="004069C5"/>
    <w:rsid w:val="004072B6"/>
    <w:rsid w:val="004074B4"/>
    <w:rsid w:val="0040776C"/>
    <w:rsid w:val="00407FE5"/>
    <w:rsid w:val="0040E511"/>
    <w:rsid w:val="004101B0"/>
    <w:rsid w:val="00410326"/>
    <w:rsid w:val="004104E2"/>
    <w:rsid w:val="00410708"/>
    <w:rsid w:val="00410894"/>
    <w:rsid w:val="00410954"/>
    <w:rsid w:val="00410EC7"/>
    <w:rsid w:val="00410F28"/>
    <w:rsid w:val="004110C2"/>
    <w:rsid w:val="004114C8"/>
    <w:rsid w:val="00411B39"/>
    <w:rsid w:val="00412187"/>
    <w:rsid w:val="0041228C"/>
    <w:rsid w:val="004127A7"/>
    <w:rsid w:val="00412D15"/>
    <w:rsid w:val="00413A1E"/>
    <w:rsid w:val="00413B4F"/>
    <w:rsid w:val="00413FFD"/>
    <w:rsid w:val="00414476"/>
    <w:rsid w:val="00414AB7"/>
    <w:rsid w:val="00414C2E"/>
    <w:rsid w:val="004151CF"/>
    <w:rsid w:val="0041559F"/>
    <w:rsid w:val="004158BC"/>
    <w:rsid w:val="0041632B"/>
    <w:rsid w:val="00416364"/>
    <w:rsid w:val="0041685E"/>
    <w:rsid w:val="004168E6"/>
    <w:rsid w:val="0041796E"/>
    <w:rsid w:val="00417AEA"/>
    <w:rsid w:val="00417D50"/>
    <w:rsid w:val="0042009A"/>
    <w:rsid w:val="0042047F"/>
    <w:rsid w:val="00420AA6"/>
    <w:rsid w:val="00420B9F"/>
    <w:rsid w:val="0042185E"/>
    <w:rsid w:val="0042192C"/>
    <w:rsid w:val="00421D2C"/>
    <w:rsid w:val="00422152"/>
    <w:rsid w:val="00422260"/>
    <w:rsid w:val="004223FD"/>
    <w:rsid w:val="004228FE"/>
    <w:rsid w:val="0042300E"/>
    <w:rsid w:val="00423258"/>
    <w:rsid w:val="0042413F"/>
    <w:rsid w:val="0042431A"/>
    <w:rsid w:val="0042457B"/>
    <w:rsid w:val="00424B29"/>
    <w:rsid w:val="00424B88"/>
    <w:rsid w:val="0042576A"/>
    <w:rsid w:val="00425A84"/>
    <w:rsid w:val="00425B9F"/>
    <w:rsid w:val="00425FBA"/>
    <w:rsid w:val="00425FCB"/>
    <w:rsid w:val="004264A5"/>
    <w:rsid w:val="004264E5"/>
    <w:rsid w:val="00426848"/>
    <w:rsid w:val="0042760C"/>
    <w:rsid w:val="00427753"/>
    <w:rsid w:val="00427919"/>
    <w:rsid w:val="00430FB0"/>
    <w:rsid w:val="004319F8"/>
    <w:rsid w:val="00431D3C"/>
    <w:rsid w:val="00431E55"/>
    <w:rsid w:val="00432179"/>
    <w:rsid w:val="004321F6"/>
    <w:rsid w:val="0043242B"/>
    <w:rsid w:val="00432798"/>
    <w:rsid w:val="00433044"/>
    <w:rsid w:val="00433764"/>
    <w:rsid w:val="00434088"/>
    <w:rsid w:val="00434CF7"/>
    <w:rsid w:val="00434DEC"/>
    <w:rsid w:val="00435098"/>
    <w:rsid w:val="004350EF"/>
    <w:rsid w:val="004355FB"/>
    <w:rsid w:val="00435F21"/>
    <w:rsid w:val="004375B9"/>
    <w:rsid w:val="00437E41"/>
    <w:rsid w:val="00437EE2"/>
    <w:rsid w:val="0044149B"/>
    <w:rsid w:val="004414DB"/>
    <w:rsid w:val="00442368"/>
    <w:rsid w:val="004425D8"/>
    <w:rsid w:val="004428D0"/>
    <w:rsid w:val="00442DD2"/>
    <w:rsid w:val="00443981"/>
    <w:rsid w:val="00443F9E"/>
    <w:rsid w:val="00444185"/>
    <w:rsid w:val="00444365"/>
    <w:rsid w:val="004443A7"/>
    <w:rsid w:val="004443C1"/>
    <w:rsid w:val="0044442C"/>
    <w:rsid w:val="004444E7"/>
    <w:rsid w:val="00444A40"/>
    <w:rsid w:val="00445094"/>
    <w:rsid w:val="00445163"/>
    <w:rsid w:val="00445437"/>
    <w:rsid w:val="0044546D"/>
    <w:rsid w:val="0044592B"/>
    <w:rsid w:val="00445941"/>
    <w:rsid w:val="00445FBF"/>
    <w:rsid w:val="0044642D"/>
    <w:rsid w:val="004464EB"/>
    <w:rsid w:val="00446E9A"/>
    <w:rsid w:val="00447D26"/>
    <w:rsid w:val="00447DFC"/>
    <w:rsid w:val="004505C0"/>
    <w:rsid w:val="00450A65"/>
    <w:rsid w:val="00450F5A"/>
    <w:rsid w:val="00451B50"/>
    <w:rsid w:val="00451DFC"/>
    <w:rsid w:val="00451EE6"/>
    <w:rsid w:val="00452037"/>
    <w:rsid w:val="00452D24"/>
    <w:rsid w:val="00453620"/>
    <w:rsid w:val="0045379E"/>
    <w:rsid w:val="00453827"/>
    <w:rsid w:val="0045390F"/>
    <w:rsid w:val="00453D19"/>
    <w:rsid w:val="00453EDE"/>
    <w:rsid w:val="004545CD"/>
    <w:rsid w:val="00454692"/>
    <w:rsid w:val="0045542B"/>
    <w:rsid w:val="0045555F"/>
    <w:rsid w:val="0045578E"/>
    <w:rsid w:val="00455869"/>
    <w:rsid w:val="0045593D"/>
    <w:rsid w:val="00455D45"/>
    <w:rsid w:val="004562F9"/>
    <w:rsid w:val="00457212"/>
    <w:rsid w:val="0045723F"/>
    <w:rsid w:val="00457309"/>
    <w:rsid w:val="004576E9"/>
    <w:rsid w:val="00457AB2"/>
    <w:rsid w:val="00460043"/>
    <w:rsid w:val="0046067D"/>
    <w:rsid w:val="00460CEC"/>
    <w:rsid w:val="00460F5A"/>
    <w:rsid w:val="00461318"/>
    <w:rsid w:val="0046165E"/>
    <w:rsid w:val="00461AC0"/>
    <w:rsid w:val="00461DA1"/>
    <w:rsid w:val="00461F62"/>
    <w:rsid w:val="00461F73"/>
    <w:rsid w:val="00462211"/>
    <w:rsid w:val="004629CB"/>
    <w:rsid w:val="00463081"/>
    <w:rsid w:val="00463698"/>
    <w:rsid w:val="00464595"/>
    <w:rsid w:val="004648F4"/>
    <w:rsid w:val="004658B5"/>
    <w:rsid w:val="00466003"/>
    <w:rsid w:val="00466649"/>
    <w:rsid w:val="004666A1"/>
    <w:rsid w:val="00466739"/>
    <w:rsid w:val="00466DE9"/>
    <w:rsid w:val="00466ED9"/>
    <w:rsid w:val="00467436"/>
    <w:rsid w:val="004678C9"/>
    <w:rsid w:val="00467DEE"/>
    <w:rsid w:val="00470207"/>
    <w:rsid w:val="004702F9"/>
    <w:rsid w:val="00470336"/>
    <w:rsid w:val="00470E2E"/>
    <w:rsid w:val="00471112"/>
    <w:rsid w:val="004712D0"/>
    <w:rsid w:val="00471BDB"/>
    <w:rsid w:val="00471E4F"/>
    <w:rsid w:val="00471EA5"/>
    <w:rsid w:val="0047211D"/>
    <w:rsid w:val="004724A5"/>
    <w:rsid w:val="00472A79"/>
    <w:rsid w:val="00472FCB"/>
    <w:rsid w:val="00473D4C"/>
    <w:rsid w:val="00473F19"/>
    <w:rsid w:val="004740BB"/>
    <w:rsid w:val="00474E24"/>
    <w:rsid w:val="0047501D"/>
    <w:rsid w:val="00475745"/>
    <w:rsid w:val="00475E22"/>
    <w:rsid w:val="004761C5"/>
    <w:rsid w:val="00476479"/>
    <w:rsid w:val="00476531"/>
    <w:rsid w:val="00476AFC"/>
    <w:rsid w:val="0047738C"/>
    <w:rsid w:val="00477793"/>
    <w:rsid w:val="00477871"/>
    <w:rsid w:val="00477F00"/>
    <w:rsid w:val="004801CA"/>
    <w:rsid w:val="0048088E"/>
    <w:rsid w:val="00480F2B"/>
    <w:rsid w:val="00480FF4"/>
    <w:rsid w:val="00481196"/>
    <w:rsid w:val="004812B5"/>
    <w:rsid w:val="004813A2"/>
    <w:rsid w:val="0048180D"/>
    <w:rsid w:val="004823B0"/>
    <w:rsid w:val="00482720"/>
    <w:rsid w:val="004834A8"/>
    <w:rsid w:val="004835E7"/>
    <w:rsid w:val="00483724"/>
    <w:rsid w:val="00483A8D"/>
    <w:rsid w:val="00483B43"/>
    <w:rsid w:val="0048431A"/>
    <w:rsid w:val="0048464F"/>
    <w:rsid w:val="004848DE"/>
    <w:rsid w:val="00484B81"/>
    <w:rsid w:val="0048512A"/>
    <w:rsid w:val="0048562E"/>
    <w:rsid w:val="00485782"/>
    <w:rsid w:val="0048599A"/>
    <w:rsid w:val="004859E1"/>
    <w:rsid w:val="00486508"/>
    <w:rsid w:val="00486550"/>
    <w:rsid w:val="004867E2"/>
    <w:rsid w:val="00486EB6"/>
    <w:rsid w:val="004870E0"/>
    <w:rsid w:val="004874CD"/>
    <w:rsid w:val="00487DE9"/>
    <w:rsid w:val="0049003E"/>
    <w:rsid w:val="004900BA"/>
    <w:rsid w:val="004902EE"/>
    <w:rsid w:val="004906AF"/>
    <w:rsid w:val="00490867"/>
    <w:rsid w:val="00490B17"/>
    <w:rsid w:val="00491ABE"/>
    <w:rsid w:val="00491B3A"/>
    <w:rsid w:val="00491E15"/>
    <w:rsid w:val="00492469"/>
    <w:rsid w:val="004924ED"/>
    <w:rsid w:val="00492821"/>
    <w:rsid w:val="00492849"/>
    <w:rsid w:val="00492959"/>
    <w:rsid w:val="00492CFD"/>
    <w:rsid w:val="00493075"/>
    <w:rsid w:val="00493C76"/>
    <w:rsid w:val="00494207"/>
    <w:rsid w:val="00494621"/>
    <w:rsid w:val="00494B7F"/>
    <w:rsid w:val="00494BA6"/>
    <w:rsid w:val="00494DD5"/>
    <w:rsid w:val="004962D2"/>
    <w:rsid w:val="0049668B"/>
    <w:rsid w:val="004966B7"/>
    <w:rsid w:val="00496ADA"/>
    <w:rsid w:val="00496BC9"/>
    <w:rsid w:val="004978BA"/>
    <w:rsid w:val="00497953"/>
    <w:rsid w:val="004A0249"/>
    <w:rsid w:val="004A0D44"/>
    <w:rsid w:val="004A0DA1"/>
    <w:rsid w:val="004A1037"/>
    <w:rsid w:val="004A13D6"/>
    <w:rsid w:val="004A1535"/>
    <w:rsid w:val="004A1DAF"/>
    <w:rsid w:val="004A2029"/>
    <w:rsid w:val="004A32E3"/>
    <w:rsid w:val="004A37D3"/>
    <w:rsid w:val="004A38A1"/>
    <w:rsid w:val="004A3954"/>
    <w:rsid w:val="004A4173"/>
    <w:rsid w:val="004A4D28"/>
    <w:rsid w:val="004A52C7"/>
    <w:rsid w:val="004A52E9"/>
    <w:rsid w:val="004A5482"/>
    <w:rsid w:val="004A5A0D"/>
    <w:rsid w:val="004A5A17"/>
    <w:rsid w:val="004A5E08"/>
    <w:rsid w:val="004A6040"/>
    <w:rsid w:val="004A60E6"/>
    <w:rsid w:val="004A6597"/>
    <w:rsid w:val="004A6BCB"/>
    <w:rsid w:val="004A6E6D"/>
    <w:rsid w:val="004A6F2D"/>
    <w:rsid w:val="004A73BD"/>
    <w:rsid w:val="004A7727"/>
    <w:rsid w:val="004A7848"/>
    <w:rsid w:val="004A793B"/>
    <w:rsid w:val="004A7994"/>
    <w:rsid w:val="004A7A96"/>
    <w:rsid w:val="004A7D12"/>
    <w:rsid w:val="004B0E4D"/>
    <w:rsid w:val="004B0FC4"/>
    <w:rsid w:val="004B1CB4"/>
    <w:rsid w:val="004B2A18"/>
    <w:rsid w:val="004B2F18"/>
    <w:rsid w:val="004B35C5"/>
    <w:rsid w:val="004B37D1"/>
    <w:rsid w:val="004B3DDB"/>
    <w:rsid w:val="004B3E66"/>
    <w:rsid w:val="004B44FD"/>
    <w:rsid w:val="004B4AF1"/>
    <w:rsid w:val="004B55EC"/>
    <w:rsid w:val="004B5CFC"/>
    <w:rsid w:val="004B63F5"/>
    <w:rsid w:val="004B69A1"/>
    <w:rsid w:val="004B69EB"/>
    <w:rsid w:val="004B6C09"/>
    <w:rsid w:val="004B6F79"/>
    <w:rsid w:val="004B703E"/>
    <w:rsid w:val="004B7519"/>
    <w:rsid w:val="004B774D"/>
    <w:rsid w:val="004B7C46"/>
    <w:rsid w:val="004C0140"/>
    <w:rsid w:val="004C08BF"/>
    <w:rsid w:val="004C0C57"/>
    <w:rsid w:val="004C1780"/>
    <w:rsid w:val="004C2453"/>
    <w:rsid w:val="004C277F"/>
    <w:rsid w:val="004C2AC2"/>
    <w:rsid w:val="004C3402"/>
    <w:rsid w:val="004C375F"/>
    <w:rsid w:val="004C3B02"/>
    <w:rsid w:val="004C4554"/>
    <w:rsid w:val="004C48F3"/>
    <w:rsid w:val="004C4AED"/>
    <w:rsid w:val="004C4B84"/>
    <w:rsid w:val="004C5356"/>
    <w:rsid w:val="004C597F"/>
    <w:rsid w:val="004C59B3"/>
    <w:rsid w:val="004C5B39"/>
    <w:rsid w:val="004C5E85"/>
    <w:rsid w:val="004C6CC6"/>
    <w:rsid w:val="004C730D"/>
    <w:rsid w:val="004C7A06"/>
    <w:rsid w:val="004C7CE6"/>
    <w:rsid w:val="004C7D74"/>
    <w:rsid w:val="004D062D"/>
    <w:rsid w:val="004D0700"/>
    <w:rsid w:val="004D0C74"/>
    <w:rsid w:val="004D1419"/>
    <w:rsid w:val="004D15C2"/>
    <w:rsid w:val="004D1717"/>
    <w:rsid w:val="004D2138"/>
    <w:rsid w:val="004D2C2D"/>
    <w:rsid w:val="004D2D4A"/>
    <w:rsid w:val="004D3B4C"/>
    <w:rsid w:val="004D3EA6"/>
    <w:rsid w:val="004D3F28"/>
    <w:rsid w:val="004D424C"/>
    <w:rsid w:val="004D47AF"/>
    <w:rsid w:val="004D47BF"/>
    <w:rsid w:val="004D49B5"/>
    <w:rsid w:val="004D5039"/>
    <w:rsid w:val="004D5340"/>
    <w:rsid w:val="004D60F5"/>
    <w:rsid w:val="004D69B5"/>
    <w:rsid w:val="004D6AE5"/>
    <w:rsid w:val="004D6D01"/>
    <w:rsid w:val="004D6E44"/>
    <w:rsid w:val="004D7227"/>
    <w:rsid w:val="004D733A"/>
    <w:rsid w:val="004D7591"/>
    <w:rsid w:val="004D7B5E"/>
    <w:rsid w:val="004D7BD5"/>
    <w:rsid w:val="004D7C52"/>
    <w:rsid w:val="004D7DF2"/>
    <w:rsid w:val="004D8E4A"/>
    <w:rsid w:val="004E0E7F"/>
    <w:rsid w:val="004E0EB8"/>
    <w:rsid w:val="004E0F10"/>
    <w:rsid w:val="004E13FF"/>
    <w:rsid w:val="004E18E9"/>
    <w:rsid w:val="004E1984"/>
    <w:rsid w:val="004E2ADC"/>
    <w:rsid w:val="004E2CC4"/>
    <w:rsid w:val="004E2CF1"/>
    <w:rsid w:val="004E2E62"/>
    <w:rsid w:val="004E2EAC"/>
    <w:rsid w:val="004E2F67"/>
    <w:rsid w:val="004E397C"/>
    <w:rsid w:val="004E42F0"/>
    <w:rsid w:val="004E43B2"/>
    <w:rsid w:val="004E472C"/>
    <w:rsid w:val="004E4752"/>
    <w:rsid w:val="004E4A35"/>
    <w:rsid w:val="004E4A68"/>
    <w:rsid w:val="004E4B1D"/>
    <w:rsid w:val="004E579F"/>
    <w:rsid w:val="004E57DA"/>
    <w:rsid w:val="004E5B49"/>
    <w:rsid w:val="004E5F28"/>
    <w:rsid w:val="004E62CC"/>
    <w:rsid w:val="004E7480"/>
    <w:rsid w:val="004F1030"/>
    <w:rsid w:val="004F1BFF"/>
    <w:rsid w:val="004F1D02"/>
    <w:rsid w:val="004F2679"/>
    <w:rsid w:val="004F2E45"/>
    <w:rsid w:val="004F2F1F"/>
    <w:rsid w:val="004F2F21"/>
    <w:rsid w:val="004F30E2"/>
    <w:rsid w:val="004F3815"/>
    <w:rsid w:val="004F3DE5"/>
    <w:rsid w:val="004F5C9D"/>
    <w:rsid w:val="004F673C"/>
    <w:rsid w:val="004F6913"/>
    <w:rsid w:val="004F6B94"/>
    <w:rsid w:val="004F6C96"/>
    <w:rsid w:val="004F6DFB"/>
    <w:rsid w:val="004F7865"/>
    <w:rsid w:val="00500A91"/>
    <w:rsid w:val="00500FD4"/>
    <w:rsid w:val="0050174E"/>
    <w:rsid w:val="00501854"/>
    <w:rsid w:val="00502140"/>
    <w:rsid w:val="0050219B"/>
    <w:rsid w:val="005026D1"/>
    <w:rsid w:val="00502A2B"/>
    <w:rsid w:val="00502B29"/>
    <w:rsid w:val="00502EDF"/>
    <w:rsid w:val="00503020"/>
    <w:rsid w:val="00503F17"/>
    <w:rsid w:val="00503F3A"/>
    <w:rsid w:val="005041C9"/>
    <w:rsid w:val="005042C0"/>
    <w:rsid w:val="00504394"/>
    <w:rsid w:val="00504DF8"/>
    <w:rsid w:val="005058AD"/>
    <w:rsid w:val="00505B51"/>
    <w:rsid w:val="005065F5"/>
    <w:rsid w:val="00506928"/>
    <w:rsid w:val="0050754D"/>
    <w:rsid w:val="00507700"/>
    <w:rsid w:val="005077EF"/>
    <w:rsid w:val="00507C94"/>
    <w:rsid w:val="00510785"/>
    <w:rsid w:val="0051081D"/>
    <w:rsid w:val="00511311"/>
    <w:rsid w:val="00511AD5"/>
    <w:rsid w:val="00511DC7"/>
    <w:rsid w:val="00512344"/>
    <w:rsid w:val="005124A3"/>
    <w:rsid w:val="00512A0A"/>
    <w:rsid w:val="0051395D"/>
    <w:rsid w:val="00513ECF"/>
    <w:rsid w:val="00513ED0"/>
    <w:rsid w:val="00513ED2"/>
    <w:rsid w:val="00514221"/>
    <w:rsid w:val="005142C5"/>
    <w:rsid w:val="0051501B"/>
    <w:rsid w:val="005152B5"/>
    <w:rsid w:val="005153B6"/>
    <w:rsid w:val="0051587C"/>
    <w:rsid w:val="00515886"/>
    <w:rsid w:val="00516012"/>
    <w:rsid w:val="00516BB8"/>
    <w:rsid w:val="00516C82"/>
    <w:rsid w:val="0051715C"/>
    <w:rsid w:val="005171A7"/>
    <w:rsid w:val="00520517"/>
    <w:rsid w:val="005205E8"/>
    <w:rsid w:val="00520831"/>
    <w:rsid w:val="0052123C"/>
    <w:rsid w:val="00521319"/>
    <w:rsid w:val="00521AFA"/>
    <w:rsid w:val="005221C4"/>
    <w:rsid w:val="00522444"/>
    <w:rsid w:val="0052264B"/>
    <w:rsid w:val="00522BC8"/>
    <w:rsid w:val="00522D05"/>
    <w:rsid w:val="00523161"/>
    <w:rsid w:val="005234A6"/>
    <w:rsid w:val="0052389D"/>
    <w:rsid w:val="005238D4"/>
    <w:rsid w:val="00523965"/>
    <w:rsid w:val="00523C28"/>
    <w:rsid w:val="00523D27"/>
    <w:rsid w:val="00523E10"/>
    <w:rsid w:val="00523F2C"/>
    <w:rsid w:val="00524F29"/>
    <w:rsid w:val="0052524E"/>
    <w:rsid w:val="00525755"/>
    <w:rsid w:val="00525AF4"/>
    <w:rsid w:val="0052634F"/>
    <w:rsid w:val="00526D6C"/>
    <w:rsid w:val="00526E37"/>
    <w:rsid w:val="0052754B"/>
    <w:rsid w:val="005278EA"/>
    <w:rsid w:val="0053050C"/>
    <w:rsid w:val="00530EF6"/>
    <w:rsid w:val="0053158B"/>
    <w:rsid w:val="00531645"/>
    <w:rsid w:val="005316BB"/>
    <w:rsid w:val="0053176B"/>
    <w:rsid w:val="00531B7A"/>
    <w:rsid w:val="00531F57"/>
    <w:rsid w:val="005324DC"/>
    <w:rsid w:val="005329E3"/>
    <w:rsid w:val="00532A31"/>
    <w:rsid w:val="005341B3"/>
    <w:rsid w:val="005346A6"/>
    <w:rsid w:val="00534859"/>
    <w:rsid w:val="00534A81"/>
    <w:rsid w:val="00534E97"/>
    <w:rsid w:val="005356E9"/>
    <w:rsid w:val="005359E6"/>
    <w:rsid w:val="00535EC0"/>
    <w:rsid w:val="005360F1"/>
    <w:rsid w:val="00536370"/>
    <w:rsid w:val="00536F42"/>
    <w:rsid w:val="00537182"/>
    <w:rsid w:val="005378D6"/>
    <w:rsid w:val="00537E08"/>
    <w:rsid w:val="00540586"/>
    <w:rsid w:val="0054070A"/>
    <w:rsid w:val="005414B4"/>
    <w:rsid w:val="00541EDD"/>
    <w:rsid w:val="00541FE2"/>
    <w:rsid w:val="00542743"/>
    <w:rsid w:val="00542C2D"/>
    <w:rsid w:val="0054367D"/>
    <w:rsid w:val="005439F5"/>
    <w:rsid w:val="00543AE6"/>
    <w:rsid w:val="00543F11"/>
    <w:rsid w:val="0054403F"/>
    <w:rsid w:val="005441AC"/>
    <w:rsid w:val="005442CB"/>
    <w:rsid w:val="0054471F"/>
    <w:rsid w:val="00544740"/>
    <w:rsid w:val="00544B77"/>
    <w:rsid w:val="00544E8C"/>
    <w:rsid w:val="00544EE6"/>
    <w:rsid w:val="00545166"/>
    <w:rsid w:val="005453CD"/>
    <w:rsid w:val="0054589E"/>
    <w:rsid w:val="0054595E"/>
    <w:rsid w:val="00545DA9"/>
    <w:rsid w:val="00545E16"/>
    <w:rsid w:val="00546172"/>
    <w:rsid w:val="005461C3"/>
    <w:rsid w:val="005472D9"/>
    <w:rsid w:val="005478BD"/>
    <w:rsid w:val="005478F7"/>
    <w:rsid w:val="005478FC"/>
    <w:rsid w:val="005479E3"/>
    <w:rsid w:val="00547BD7"/>
    <w:rsid w:val="00547D22"/>
    <w:rsid w:val="005503E4"/>
    <w:rsid w:val="0055082B"/>
    <w:rsid w:val="0055153F"/>
    <w:rsid w:val="00551598"/>
    <w:rsid w:val="005516D1"/>
    <w:rsid w:val="0055185E"/>
    <w:rsid w:val="00551985"/>
    <w:rsid w:val="005524BA"/>
    <w:rsid w:val="005526AA"/>
    <w:rsid w:val="00552A65"/>
    <w:rsid w:val="00552BD3"/>
    <w:rsid w:val="005532A0"/>
    <w:rsid w:val="00553715"/>
    <w:rsid w:val="005537A5"/>
    <w:rsid w:val="00553CFC"/>
    <w:rsid w:val="00553E09"/>
    <w:rsid w:val="00554194"/>
    <w:rsid w:val="005541BF"/>
    <w:rsid w:val="00554942"/>
    <w:rsid w:val="00554ACE"/>
    <w:rsid w:val="005550C6"/>
    <w:rsid w:val="00555109"/>
    <w:rsid w:val="00555FF1"/>
    <w:rsid w:val="005560B8"/>
    <w:rsid w:val="00556B35"/>
    <w:rsid w:val="0055741A"/>
    <w:rsid w:val="00557B92"/>
    <w:rsid w:val="00557D6D"/>
    <w:rsid w:val="00557F3D"/>
    <w:rsid w:val="0056063E"/>
    <w:rsid w:val="005611B7"/>
    <w:rsid w:val="005618D4"/>
    <w:rsid w:val="00561EAB"/>
    <w:rsid w:val="00562743"/>
    <w:rsid w:val="00562851"/>
    <w:rsid w:val="00562F53"/>
    <w:rsid w:val="00563468"/>
    <w:rsid w:val="00563820"/>
    <w:rsid w:val="00563AC1"/>
    <w:rsid w:val="00563AD5"/>
    <w:rsid w:val="0056421A"/>
    <w:rsid w:val="005643A3"/>
    <w:rsid w:val="00564867"/>
    <w:rsid w:val="00564C65"/>
    <w:rsid w:val="005657E9"/>
    <w:rsid w:val="00565C79"/>
    <w:rsid w:val="00565DF0"/>
    <w:rsid w:val="005661ED"/>
    <w:rsid w:val="00566201"/>
    <w:rsid w:val="00566231"/>
    <w:rsid w:val="0056696F"/>
    <w:rsid w:val="005669E8"/>
    <w:rsid w:val="00566D4F"/>
    <w:rsid w:val="0056713E"/>
    <w:rsid w:val="005671FC"/>
    <w:rsid w:val="00567225"/>
    <w:rsid w:val="00567700"/>
    <w:rsid w:val="00567ABA"/>
    <w:rsid w:val="00567B8D"/>
    <w:rsid w:val="00567C2F"/>
    <w:rsid w:val="00567EA1"/>
    <w:rsid w:val="005704AC"/>
    <w:rsid w:val="00570C5F"/>
    <w:rsid w:val="00570F0E"/>
    <w:rsid w:val="005717DC"/>
    <w:rsid w:val="00571969"/>
    <w:rsid w:val="00571979"/>
    <w:rsid w:val="00571B91"/>
    <w:rsid w:val="00571BCF"/>
    <w:rsid w:val="005721B2"/>
    <w:rsid w:val="00572269"/>
    <w:rsid w:val="0057244A"/>
    <w:rsid w:val="00572E80"/>
    <w:rsid w:val="00572F26"/>
    <w:rsid w:val="005736F0"/>
    <w:rsid w:val="005737C4"/>
    <w:rsid w:val="00574015"/>
    <w:rsid w:val="005740C7"/>
    <w:rsid w:val="00574357"/>
    <w:rsid w:val="00574510"/>
    <w:rsid w:val="00574B1A"/>
    <w:rsid w:val="00574DDF"/>
    <w:rsid w:val="005750C5"/>
    <w:rsid w:val="005752DE"/>
    <w:rsid w:val="0057592A"/>
    <w:rsid w:val="00575D60"/>
    <w:rsid w:val="00575D8D"/>
    <w:rsid w:val="00576105"/>
    <w:rsid w:val="00576388"/>
    <w:rsid w:val="005763B4"/>
    <w:rsid w:val="00576831"/>
    <w:rsid w:val="00576972"/>
    <w:rsid w:val="00576AC4"/>
    <w:rsid w:val="00576B9A"/>
    <w:rsid w:val="00577248"/>
    <w:rsid w:val="005772AD"/>
    <w:rsid w:val="00580378"/>
    <w:rsid w:val="00580A1A"/>
    <w:rsid w:val="00581D97"/>
    <w:rsid w:val="00581F92"/>
    <w:rsid w:val="00582310"/>
    <w:rsid w:val="00582BB6"/>
    <w:rsid w:val="00582FD0"/>
    <w:rsid w:val="00583156"/>
    <w:rsid w:val="00583699"/>
    <w:rsid w:val="00584871"/>
    <w:rsid w:val="00584E18"/>
    <w:rsid w:val="00585AA3"/>
    <w:rsid w:val="00585C5B"/>
    <w:rsid w:val="00585CDD"/>
    <w:rsid w:val="00585E7D"/>
    <w:rsid w:val="00586755"/>
    <w:rsid w:val="00586DAC"/>
    <w:rsid w:val="00587058"/>
    <w:rsid w:val="005878B6"/>
    <w:rsid w:val="00587B0D"/>
    <w:rsid w:val="00587CE8"/>
    <w:rsid w:val="00587F4A"/>
    <w:rsid w:val="00590BFF"/>
    <w:rsid w:val="00590DB5"/>
    <w:rsid w:val="00591142"/>
    <w:rsid w:val="00591425"/>
    <w:rsid w:val="0059182E"/>
    <w:rsid w:val="00591957"/>
    <w:rsid w:val="0059228E"/>
    <w:rsid w:val="00592391"/>
    <w:rsid w:val="00592C21"/>
    <w:rsid w:val="00592DF3"/>
    <w:rsid w:val="0059370B"/>
    <w:rsid w:val="005939F9"/>
    <w:rsid w:val="00593A1E"/>
    <w:rsid w:val="00593D3E"/>
    <w:rsid w:val="00593D5B"/>
    <w:rsid w:val="00593DA2"/>
    <w:rsid w:val="005943D1"/>
    <w:rsid w:val="005944BF"/>
    <w:rsid w:val="00594530"/>
    <w:rsid w:val="00595564"/>
    <w:rsid w:val="005955EB"/>
    <w:rsid w:val="00595C33"/>
    <w:rsid w:val="00596430"/>
    <w:rsid w:val="00596619"/>
    <w:rsid w:val="0059680F"/>
    <w:rsid w:val="00596987"/>
    <w:rsid w:val="00596E45"/>
    <w:rsid w:val="00597085"/>
    <w:rsid w:val="00597BF9"/>
    <w:rsid w:val="005A0024"/>
    <w:rsid w:val="005A02D3"/>
    <w:rsid w:val="005A045A"/>
    <w:rsid w:val="005A0C11"/>
    <w:rsid w:val="005A106B"/>
    <w:rsid w:val="005A1141"/>
    <w:rsid w:val="005A212E"/>
    <w:rsid w:val="005A28E9"/>
    <w:rsid w:val="005A292A"/>
    <w:rsid w:val="005A309A"/>
    <w:rsid w:val="005A30FF"/>
    <w:rsid w:val="005A3432"/>
    <w:rsid w:val="005A3468"/>
    <w:rsid w:val="005A3469"/>
    <w:rsid w:val="005A373D"/>
    <w:rsid w:val="005A3BA1"/>
    <w:rsid w:val="005A3F0D"/>
    <w:rsid w:val="005A4653"/>
    <w:rsid w:val="005A4695"/>
    <w:rsid w:val="005A46AC"/>
    <w:rsid w:val="005A4B70"/>
    <w:rsid w:val="005A620E"/>
    <w:rsid w:val="005A640E"/>
    <w:rsid w:val="005A64CF"/>
    <w:rsid w:val="005A652D"/>
    <w:rsid w:val="005A67C6"/>
    <w:rsid w:val="005A6B51"/>
    <w:rsid w:val="005A6E49"/>
    <w:rsid w:val="005A6FB8"/>
    <w:rsid w:val="005A7352"/>
    <w:rsid w:val="005A7413"/>
    <w:rsid w:val="005A7E13"/>
    <w:rsid w:val="005B0637"/>
    <w:rsid w:val="005B0B58"/>
    <w:rsid w:val="005B1694"/>
    <w:rsid w:val="005B1CA8"/>
    <w:rsid w:val="005B1E2E"/>
    <w:rsid w:val="005B1FE4"/>
    <w:rsid w:val="005B20B9"/>
    <w:rsid w:val="005B239D"/>
    <w:rsid w:val="005B3168"/>
    <w:rsid w:val="005B362A"/>
    <w:rsid w:val="005B39B1"/>
    <w:rsid w:val="005B3D14"/>
    <w:rsid w:val="005B4062"/>
    <w:rsid w:val="005B4A9A"/>
    <w:rsid w:val="005B4E53"/>
    <w:rsid w:val="005B4EB6"/>
    <w:rsid w:val="005B53B2"/>
    <w:rsid w:val="005B5857"/>
    <w:rsid w:val="005B59C8"/>
    <w:rsid w:val="005B5A1D"/>
    <w:rsid w:val="005B5A62"/>
    <w:rsid w:val="005B6139"/>
    <w:rsid w:val="005B643A"/>
    <w:rsid w:val="005B65A6"/>
    <w:rsid w:val="005B6904"/>
    <w:rsid w:val="005C018B"/>
    <w:rsid w:val="005C028E"/>
    <w:rsid w:val="005C0B56"/>
    <w:rsid w:val="005C11D4"/>
    <w:rsid w:val="005C14BB"/>
    <w:rsid w:val="005C18B6"/>
    <w:rsid w:val="005C19C4"/>
    <w:rsid w:val="005C1B83"/>
    <w:rsid w:val="005C25FF"/>
    <w:rsid w:val="005C2D55"/>
    <w:rsid w:val="005C32ED"/>
    <w:rsid w:val="005C346B"/>
    <w:rsid w:val="005C4397"/>
    <w:rsid w:val="005C4562"/>
    <w:rsid w:val="005C5155"/>
    <w:rsid w:val="005C56BC"/>
    <w:rsid w:val="005C5ABC"/>
    <w:rsid w:val="005C5C10"/>
    <w:rsid w:val="005C680D"/>
    <w:rsid w:val="005C683F"/>
    <w:rsid w:val="005C6F1C"/>
    <w:rsid w:val="005C71C8"/>
    <w:rsid w:val="005C7972"/>
    <w:rsid w:val="005C7C9C"/>
    <w:rsid w:val="005C7D86"/>
    <w:rsid w:val="005C7EC4"/>
    <w:rsid w:val="005D044D"/>
    <w:rsid w:val="005D06AF"/>
    <w:rsid w:val="005D089E"/>
    <w:rsid w:val="005D0ABD"/>
    <w:rsid w:val="005D1672"/>
    <w:rsid w:val="005D16CC"/>
    <w:rsid w:val="005D18AD"/>
    <w:rsid w:val="005D18B8"/>
    <w:rsid w:val="005D2477"/>
    <w:rsid w:val="005D2559"/>
    <w:rsid w:val="005D26B4"/>
    <w:rsid w:val="005D26C4"/>
    <w:rsid w:val="005D2712"/>
    <w:rsid w:val="005D2AA6"/>
    <w:rsid w:val="005D2AD6"/>
    <w:rsid w:val="005D2BEF"/>
    <w:rsid w:val="005D3F8A"/>
    <w:rsid w:val="005D479E"/>
    <w:rsid w:val="005D5D12"/>
    <w:rsid w:val="005D6D90"/>
    <w:rsid w:val="005D6E8A"/>
    <w:rsid w:val="005D7762"/>
    <w:rsid w:val="005E03F7"/>
    <w:rsid w:val="005E1995"/>
    <w:rsid w:val="005E2160"/>
    <w:rsid w:val="005E2194"/>
    <w:rsid w:val="005E29BD"/>
    <w:rsid w:val="005E3082"/>
    <w:rsid w:val="005E458C"/>
    <w:rsid w:val="005E4633"/>
    <w:rsid w:val="005E47EC"/>
    <w:rsid w:val="005E4809"/>
    <w:rsid w:val="005E4BA9"/>
    <w:rsid w:val="005E572E"/>
    <w:rsid w:val="005E5F26"/>
    <w:rsid w:val="005E61A6"/>
    <w:rsid w:val="005E6A28"/>
    <w:rsid w:val="005E6A36"/>
    <w:rsid w:val="005E6CBC"/>
    <w:rsid w:val="005E6D96"/>
    <w:rsid w:val="005E7028"/>
    <w:rsid w:val="005E72FF"/>
    <w:rsid w:val="005E73C0"/>
    <w:rsid w:val="005E7AC7"/>
    <w:rsid w:val="005E7B30"/>
    <w:rsid w:val="005E7C12"/>
    <w:rsid w:val="005F0018"/>
    <w:rsid w:val="005F03C4"/>
    <w:rsid w:val="005F07ED"/>
    <w:rsid w:val="005F0C28"/>
    <w:rsid w:val="005F1C28"/>
    <w:rsid w:val="005F1C9E"/>
    <w:rsid w:val="005F1D6A"/>
    <w:rsid w:val="005F2706"/>
    <w:rsid w:val="005F2AE9"/>
    <w:rsid w:val="005F2C18"/>
    <w:rsid w:val="005F30A0"/>
    <w:rsid w:val="005F38FA"/>
    <w:rsid w:val="005F3E95"/>
    <w:rsid w:val="005F4153"/>
    <w:rsid w:val="005F48C6"/>
    <w:rsid w:val="005F4C73"/>
    <w:rsid w:val="005F510E"/>
    <w:rsid w:val="005F565F"/>
    <w:rsid w:val="005F6A8F"/>
    <w:rsid w:val="005F6B3D"/>
    <w:rsid w:val="005F6BB7"/>
    <w:rsid w:val="005F70A2"/>
    <w:rsid w:val="005F7588"/>
    <w:rsid w:val="00600118"/>
    <w:rsid w:val="00600159"/>
    <w:rsid w:val="00600C4F"/>
    <w:rsid w:val="00601861"/>
    <w:rsid w:val="00601F68"/>
    <w:rsid w:val="00602143"/>
    <w:rsid w:val="0060252D"/>
    <w:rsid w:val="006028D3"/>
    <w:rsid w:val="00603213"/>
    <w:rsid w:val="00603793"/>
    <w:rsid w:val="00603DB9"/>
    <w:rsid w:val="00604013"/>
    <w:rsid w:val="0060467C"/>
    <w:rsid w:val="006048B2"/>
    <w:rsid w:val="006048C8"/>
    <w:rsid w:val="00604C42"/>
    <w:rsid w:val="00604F8F"/>
    <w:rsid w:val="00605091"/>
    <w:rsid w:val="0060518F"/>
    <w:rsid w:val="006053CB"/>
    <w:rsid w:val="0060571B"/>
    <w:rsid w:val="00605DF9"/>
    <w:rsid w:val="00606132"/>
    <w:rsid w:val="006061BC"/>
    <w:rsid w:val="006061BD"/>
    <w:rsid w:val="00606433"/>
    <w:rsid w:val="00606FBA"/>
    <w:rsid w:val="0060731A"/>
    <w:rsid w:val="0060732E"/>
    <w:rsid w:val="00607550"/>
    <w:rsid w:val="00607669"/>
    <w:rsid w:val="006076F4"/>
    <w:rsid w:val="00607AFD"/>
    <w:rsid w:val="00607DE7"/>
    <w:rsid w:val="00610529"/>
    <w:rsid w:val="00610A55"/>
    <w:rsid w:val="00610C97"/>
    <w:rsid w:val="00610EAC"/>
    <w:rsid w:val="00610FE7"/>
    <w:rsid w:val="00611867"/>
    <w:rsid w:val="006118A3"/>
    <w:rsid w:val="00611B12"/>
    <w:rsid w:val="00612130"/>
    <w:rsid w:val="0061271E"/>
    <w:rsid w:val="00612804"/>
    <w:rsid w:val="00612D73"/>
    <w:rsid w:val="00612F97"/>
    <w:rsid w:val="00612FD6"/>
    <w:rsid w:val="0061345D"/>
    <w:rsid w:val="00613DC0"/>
    <w:rsid w:val="00614B70"/>
    <w:rsid w:val="00615296"/>
    <w:rsid w:val="0061549B"/>
    <w:rsid w:val="00615673"/>
    <w:rsid w:val="006158D4"/>
    <w:rsid w:val="00615CC6"/>
    <w:rsid w:val="006166EC"/>
    <w:rsid w:val="006167AD"/>
    <w:rsid w:val="00616802"/>
    <w:rsid w:val="00616969"/>
    <w:rsid w:val="00617735"/>
    <w:rsid w:val="006177E0"/>
    <w:rsid w:val="0061785F"/>
    <w:rsid w:val="00617E12"/>
    <w:rsid w:val="00620966"/>
    <w:rsid w:val="00620991"/>
    <w:rsid w:val="00620C25"/>
    <w:rsid w:val="00621477"/>
    <w:rsid w:val="00621ADA"/>
    <w:rsid w:val="00621F6E"/>
    <w:rsid w:val="00622006"/>
    <w:rsid w:val="006225FA"/>
    <w:rsid w:val="00622744"/>
    <w:rsid w:val="00622763"/>
    <w:rsid w:val="00622C09"/>
    <w:rsid w:val="00622C5E"/>
    <w:rsid w:val="00622DB3"/>
    <w:rsid w:val="00623255"/>
    <w:rsid w:val="006232A9"/>
    <w:rsid w:val="00623721"/>
    <w:rsid w:val="00623F7B"/>
    <w:rsid w:val="0062443F"/>
    <w:rsid w:val="00624A64"/>
    <w:rsid w:val="00624BD4"/>
    <w:rsid w:val="00624C20"/>
    <w:rsid w:val="00624F24"/>
    <w:rsid w:val="00624FBB"/>
    <w:rsid w:val="0062563F"/>
    <w:rsid w:val="00625CAE"/>
    <w:rsid w:val="00625ECB"/>
    <w:rsid w:val="00625F7F"/>
    <w:rsid w:val="00626100"/>
    <w:rsid w:val="006263A0"/>
    <w:rsid w:val="00626794"/>
    <w:rsid w:val="00626878"/>
    <w:rsid w:val="00626A89"/>
    <w:rsid w:val="00626BC3"/>
    <w:rsid w:val="00626DC2"/>
    <w:rsid w:val="00626DCC"/>
    <w:rsid w:val="00627225"/>
    <w:rsid w:val="006273D0"/>
    <w:rsid w:val="00627807"/>
    <w:rsid w:val="00627DBF"/>
    <w:rsid w:val="00627F0D"/>
    <w:rsid w:val="00627F9C"/>
    <w:rsid w:val="00630213"/>
    <w:rsid w:val="00630884"/>
    <w:rsid w:val="00630986"/>
    <w:rsid w:val="00630C69"/>
    <w:rsid w:val="0063158F"/>
    <w:rsid w:val="00631598"/>
    <w:rsid w:val="00631A16"/>
    <w:rsid w:val="00631D0A"/>
    <w:rsid w:val="00631D6B"/>
    <w:rsid w:val="00631E2A"/>
    <w:rsid w:val="00632091"/>
    <w:rsid w:val="00632183"/>
    <w:rsid w:val="00632903"/>
    <w:rsid w:val="00632E85"/>
    <w:rsid w:val="006330A1"/>
    <w:rsid w:val="00633128"/>
    <w:rsid w:val="006344E5"/>
    <w:rsid w:val="00634622"/>
    <w:rsid w:val="0063479F"/>
    <w:rsid w:val="006349C6"/>
    <w:rsid w:val="00634D39"/>
    <w:rsid w:val="00634F11"/>
    <w:rsid w:val="00634FF7"/>
    <w:rsid w:val="006353F0"/>
    <w:rsid w:val="006357B5"/>
    <w:rsid w:val="00635969"/>
    <w:rsid w:val="006364A1"/>
    <w:rsid w:val="006365DF"/>
    <w:rsid w:val="0063678E"/>
    <w:rsid w:val="00636C64"/>
    <w:rsid w:val="00637AB8"/>
    <w:rsid w:val="00637AFE"/>
    <w:rsid w:val="00637BFD"/>
    <w:rsid w:val="00637C5C"/>
    <w:rsid w:val="00637DD1"/>
    <w:rsid w:val="006409A6"/>
    <w:rsid w:val="006409FD"/>
    <w:rsid w:val="00640D62"/>
    <w:rsid w:val="00640FD0"/>
    <w:rsid w:val="00641368"/>
    <w:rsid w:val="00641393"/>
    <w:rsid w:val="0064188C"/>
    <w:rsid w:val="00641C4E"/>
    <w:rsid w:val="00641FB3"/>
    <w:rsid w:val="00642872"/>
    <w:rsid w:val="00642C74"/>
    <w:rsid w:val="00642F21"/>
    <w:rsid w:val="00643227"/>
    <w:rsid w:val="00643C41"/>
    <w:rsid w:val="0064434C"/>
    <w:rsid w:val="006447A8"/>
    <w:rsid w:val="00644D5E"/>
    <w:rsid w:val="00644E42"/>
    <w:rsid w:val="006471CC"/>
    <w:rsid w:val="006472FE"/>
    <w:rsid w:val="006476D5"/>
    <w:rsid w:val="00647A29"/>
    <w:rsid w:val="00650402"/>
    <w:rsid w:val="0065059A"/>
    <w:rsid w:val="006505B8"/>
    <w:rsid w:val="0065079F"/>
    <w:rsid w:val="0065097A"/>
    <w:rsid w:val="006511C6"/>
    <w:rsid w:val="006515D4"/>
    <w:rsid w:val="006517F4"/>
    <w:rsid w:val="00651BFC"/>
    <w:rsid w:val="0065220C"/>
    <w:rsid w:val="006523FD"/>
    <w:rsid w:val="0065295D"/>
    <w:rsid w:val="00652A28"/>
    <w:rsid w:val="00652E6F"/>
    <w:rsid w:val="0065379F"/>
    <w:rsid w:val="00654C2E"/>
    <w:rsid w:val="00655355"/>
    <w:rsid w:val="006553DA"/>
    <w:rsid w:val="006557E0"/>
    <w:rsid w:val="00656188"/>
    <w:rsid w:val="00656BF6"/>
    <w:rsid w:val="00656E13"/>
    <w:rsid w:val="0065715A"/>
    <w:rsid w:val="00657497"/>
    <w:rsid w:val="00657E50"/>
    <w:rsid w:val="00660301"/>
    <w:rsid w:val="00660712"/>
    <w:rsid w:val="006607D0"/>
    <w:rsid w:val="00660C79"/>
    <w:rsid w:val="006610F1"/>
    <w:rsid w:val="00661841"/>
    <w:rsid w:val="0066185D"/>
    <w:rsid w:val="00661C6B"/>
    <w:rsid w:val="006626C3"/>
    <w:rsid w:val="006626F9"/>
    <w:rsid w:val="006628F0"/>
    <w:rsid w:val="00662D3E"/>
    <w:rsid w:val="0066328C"/>
    <w:rsid w:val="00663DD9"/>
    <w:rsid w:val="0066428F"/>
    <w:rsid w:val="00664318"/>
    <w:rsid w:val="0066532F"/>
    <w:rsid w:val="00665FAB"/>
    <w:rsid w:val="00666807"/>
    <w:rsid w:val="00666D52"/>
    <w:rsid w:val="006673A4"/>
    <w:rsid w:val="00667A65"/>
    <w:rsid w:val="00667BE3"/>
    <w:rsid w:val="00667CFA"/>
    <w:rsid w:val="0067017F"/>
    <w:rsid w:val="00670BB3"/>
    <w:rsid w:val="00670FC0"/>
    <w:rsid w:val="00671004"/>
    <w:rsid w:val="00671B78"/>
    <w:rsid w:val="006722F1"/>
    <w:rsid w:val="00672646"/>
    <w:rsid w:val="00672818"/>
    <w:rsid w:val="00672B8A"/>
    <w:rsid w:val="00672BDA"/>
    <w:rsid w:val="00672E47"/>
    <w:rsid w:val="00672ED0"/>
    <w:rsid w:val="00674475"/>
    <w:rsid w:val="00674A6E"/>
    <w:rsid w:val="00674E42"/>
    <w:rsid w:val="0067584C"/>
    <w:rsid w:val="006759E9"/>
    <w:rsid w:val="00675B45"/>
    <w:rsid w:val="00675D4A"/>
    <w:rsid w:val="00676563"/>
    <w:rsid w:val="006766DC"/>
    <w:rsid w:val="006767B0"/>
    <w:rsid w:val="00676E5C"/>
    <w:rsid w:val="006773D1"/>
    <w:rsid w:val="00677A57"/>
    <w:rsid w:val="00680D58"/>
    <w:rsid w:val="006810FA"/>
    <w:rsid w:val="006813F8"/>
    <w:rsid w:val="006814F1"/>
    <w:rsid w:val="00682112"/>
    <w:rsid w:val="00682493"/>
    <w:rsid w:val="00682BA6"/>
    <w:rsid w:val="00682FF2"/>
    <w:rsid w:val="00683BF8"/>
    <w:rsid w:val="00683E62"/>
    <w:rsid w:val="00684095"/>
    <w:rsid w:val="00684344"/>
    <w:rsid w:val="00684D15"/>
    <w:rsid w:val="00684E88"/>
    <w:rsid w:val="00685360"/>
    <w:rsid w:val="00685C55"/>
    <w:rsid w:val="00685FEF"/>
    <w:rsid w:val="00686316"/>
    <w:rsid w:val="00686957"/>
    <w:rsid w:val="006869AA"/>
    <w:rsid w:val="00686B05"/>
    <w:rsid w:val="00686D64"/>
    <w:rsid w:val="006872BA"/>
    <w:rsid w:val="0068730E"/>
    <w:rsid w:val="00687847"/>
    <w:rsid w:val="00687CC5"/>
    <w:rsid w:val="00687DCE"/>
    <w:rsid w:val="00690795"/>
    <w:rsid w:val="006908F4"/>
    <w:rsid w:val="00690F57"/>
    <w:rsid w:val="00691010"/>
    <w:rsid w:val="00691595"/>
    <w:rsid w:val="00691648"/>
    <w:rsid w:val="0069171C"/>
    <w:rsid w:val="006917D7"/>
    <w:rsid w:val="00691EBE"/>
    <w:rsid w:val="00692065"/>
    <w:rsid w:val="00692ABA"/>
    <w:rsid w:val="00692EF8"/>
    <w:rsid w:val="0069323A"/>
    <w:rsid w:val="006933A2"/>
    <w:rsid w:val="0069351F"/>
    <w:rsid w:val="006938F6"/>
    <w:rsid w:val="006940F6"/>
    <w:rsid w:val="0069434C"/>
    <w:rsid w:val="006947AE"/>
    <w:rsid w:val="00694DDB"/>
    <w:rsid w:val="00694F44"/>
    <w:rsid w:val="00696559"/>
    <w:rsid w:val="00696C88"/>
    <w:rsid w:val="00696EF9"/>
    <w:rsid w:val="00696F51"/>
    <w:rsid w:val="006971BB"/>
    <w:rsid w:val="00697733"/>
    <w:rsid w:val="006979A5"/>
    <w:rsid w:val="00697FFC"/>
    <w:rsid w:val="006A016F"/>
    <w:rsid w:val="006A04D3"/>
    <w:rsid w:val="006A0AF4"/>
    <w:rsid w:val="006A0DF7"/>
    <w:rsid w:val="006A1BF7"/>
    <w:rsid w:val="006A3255"/>
    <w:rsid w:val="006A335C"/>
    <w:rsid w:val="006A3623"/>
    <w:rsid w:val="006A3DD4"/>
    <w:rsid w:val="006A41B0"/>
    <w:rsid w:val="006A4321"/>
    <w:rsid w:val="006A43D9"/>
    <w:rsid w:val="006A4E2A"/>
    <w:rsid w:val="006A50EC"/>
    <w:rsid w:val="006A553E"/>
    <w:rsid w:val="006A6B99"/>
    <w:rsid w:val="006A6E96"/>
    <w:rsid w:val="006A7037"/>
    <w:rsid w:val="006A7520"/>
    <w:rsid w:val="006A7821"/>
    <w:rsid w:val="006A79CC"/>
    <w:rsid w:val="006A7DBE"/>
    <w:rsid w:val="006A7E5F"/>
    <w:rsid w:val="006B03B6"/>
    <w:rsid w:val="006B059A"/>
    <w:rsid w:val="006B05A5"/>
    <w:rsid w:val="006B0EE5"/>
    <w:rsid w:val="006B0FAF"/>
    <w:rsid w:val="006B10A4"/>
    <w:rsid w:val="006B18F9"/>
    <w:rsid w:val="006B1988"/>
    <w:rsid w:val="006B2336"/>
    <w:rsid w:val="006B2507"/>
    <w:rsid w:val="006B2558"/>
    <w:rsid w:val="006B261B"/>
    <w:rsid w:val="006B28A3"/>
    <w:rsid w:val="006B2C90"/>
    <w:rsid w:val="006B30B1"/>
    <w:rsid w:val="006B3243"/>
    <w:rsid w:val="006B35E6"/>
    <w:rsid w:val="006B3D3B"/>
    <w:rsid w:val="006B3D5F"/>
    <w:rsid w:val="006B465A"/>
    <w:rsid w:val="006B4BE3"/>
    <w:rsid w:val="006B5396"/>
    <w:rsid w:val="006B53B4"/>
    <w:rsid w:val="006B5589"/>
    <w:rsid w:val="006B6275"/>
    <w:rsid w:val="006B62B4"/>
    <w:rsid w:val="006B6D3C"/>
    <w:rsid w:val="006B6DD0"/>
    <w:rsid w:val="006B7169"/>
    <w:rsid w:val="006B76B3"/>
    <w:rsid w:val="006C0399"/>
    <w:rsid w:val="006C04BD"/>
    <w:rsid w:val="006C0629"/>
    <w:rsid w:val="006C086A"/>
    <w:rsid w:val="006C1962"/>
    <w:rsid w:val="006C1ADC"/>
    <w:rsid w:val="006C1C8D"/>
    <w:rsid w:val="006C1D26"/>
    <w:rsid w:val="006C20B8"/>
    <w:rsid w:val="006C2101"/>
    <w:rsid w:val="006C22E2"/>
    <w:rsid w:val="006C2A8E"/>
    <w:rsid w:val="006C2BE4"/>
    <w:rsid w:val="006C2C75"/>
    <w:rsid w:val="006C300F"/>
    <w:rsid w:val="006C3255"/>
    <w:rsid w:val="006C39A9"/>
    <w:rsid w:val="006C39D7"/>
    <w:rsid w:val="006C3C34"/>
    <w:rsid w:val="006C3F26"/>
    <w:rsid w:val="006C4028"/>
    <w:rsid w:val="006C4920"/>
    <w:rsid w:val="006C4CD9"/>
    <w:rsid w:val="006C4EE5"/>
    <w:rsid w:val="006C50E5"/>
    <w:rsid w:val="006C65D6"/>
    <w:rsid w:val="006C6757"/>
    <w:rsid w:val="006C6D3D"/>
    <w:rsid w:val="006C6DF0"/>
    <w:rsid w:val="006D06BA"/>
    <w:rsid w:val="006D0B89"/>
    <w:rsid w:val="006D0C21"/>
    <w:rsid w:val="006D0D17"/>
    <w:rsid w:val="006D13D9"/>
    <w:rsid w:val="006D142B"/>
    <w:rsid w:val="006D149A"/>
    <w:rsid w:val="006D20EA"/>
    <w:rsid w:val="006D225B"/>
    <w:rsid w:val="006D2F6D"/>
    <w:rsid w:val="006D305D"/>
    <w:rsid w:val="006D3163"/>
    <w:rsid w:val="006D3833"/>
    <w:rsid w:val="006D3C7D"/>
    <w:rsid w:val="006D4659"/>
    <w:rsid w:val="006D4E22"/>
    <w:rsid w:val="006D4EC5"/>
    <w:rsid w:val="006D4EC9"/>
    <w:rsid w:val="006D55E6"/>
    <w:rsid w:val="006D5A67"/>
    <w:rsid w:val="006D5D5F"/>
    <w:rsid w:val="006D675E"/>
    <w:rsid w:val="006D68FB"/>
    <w:rsid w:val="006D735B"/>
    <w:rsid w:val="006D74BD"/>
    <w:rsid w:val="006D7D5F"/>
    <w:rsid w:val="006D7F9D"/>
    <w:rsid w:val="006E0EE9"/>
    <w:rsid w:val="006E1045"/>
    <w:rsid w:val="006E12C5"/>
    <w:rsid w:val="006E2868"/>
    <w:rsid w:val="006E2BC2"/>
    <w:rsid w:val="006E2C52"/>
    <w:rsid w:val="006E2EDC"/>
    <w:rsid w:val="006E36C5"/>
    <w:rsid w:val="006E4362"/>
    <w:rsid w:val="006E4980"/>
    <w:rsid w:val="006E4FD9"/>
    <w:rsid w:val="006E54DE"/>
    <w:rsid w:val="006E59A0"/>
    <w:rsid w:val="006E5F3E"/>
    <w:rsid w:val="006E647A"/>
    <w:rsid w:val="006E6634"/>
    <w:rsid w:val="006E675C"/>
    <w:rsid w:val="006E725C"/>
    <w:rsid w:val="006E74A2"/>
    <w:rsid w:val="006F0097"/>
    <w:rsid w:val="006F0135"/>
    <w:rsid w:val="006F0839"/>
    <w:rsid w:val="006F08F6"/>
    <w:rsid w:val="006F0913"/>
    <w:rsid w:val="006F0D2E"/>
    <w:rsid w:val="006F14FB"/>
    <w:rsid w:val="006F1CAC"/>
    <w:rsid w:val="006F205B"/>
    <w:rsid w:val="006F2877"/>
    <w:rsid w:val="006F2DAA"/>
    <w:rsid w:val="006F2EFF"/>
    <w:rsid w:val="006F306C"/>
    <w:rsid w:val="006F3891"/>
    <w:rsid w:val="006F38AB"/>
    <w:rsid w:val="006F3ACB"/>
    <w:rsid w:val="006F3E49"/>
    <w:rsid w:val="006F489B"/>
    <w:rsid w:val="006F4979"/>
    <w:rsid w:val="006F5022"/>
    <w:rsid w:val="006F543C"/>
    <w:rsid w:val="006F5E77"/>
    <w:rsid w:val="006F5EA7"/>
    <w:rsid w:val="006F63A5"/>
    <w:rsid w:val="006F6C70"/>
    <w:rsid w:val="006F7D8E"/>
    <w:rsid w:val="006F9D7D"/>
    <w:rsid w:val="0070142B"/>
    <w:rsid w:val="0070276E"/>
    <w:rsid w:val="00702C79"/>
    <w:rsid w:val="00702EDD"/>
    <w:rsid w:val="00702F8F"/>
    <w:rsid w:val="0070427F"/>
    <w:rsid w:val="00704284"/>
    <w:rsid w:val="0070447A"/>
    <w:rsid w:val="007046C2"/>
    <w:rsid w:val="00704C65"/>
    <w:rsid w:val="00704EF5"/>
    <w:rsid w:val="00704F9E"/>
    <w:rsid w:val="0070577A"/>
    <w:rsid w:val="007061AE"/>
    <w:rsid w:val="00706782"/>
    <w:rsid w:val="0070685B"/>
    <w:rsid w:val="00706B6A"/>
    <w:rsid w:val="00706D77"/>
    <w:rsid w:val="00706DE5"/>
    <w:rsid w:val="00706FBF"/>
    <w:rsid w:val="00707109"/>
    <w:rsid w:val="00707151"/>
    <w:rsid w:val="00707267"/>
    <w:rsid w:val="00707574"/>
    <w:rsid w:val="0070761E"/>
    <w:rsid w:val="007077C1"/>
    <w:rsid w:val="007079FC"/>
    <w:rsid w:val="00707EB9"/>
    <w:rsid w:val="007101F4"/>
    <w:rsid w:val="0071029D"/>
    <w:rsid w:val="00710360"/>
    <w:rsid w:val="007105A5"/>
    <w:rsid w:val="007106D5"/>
    <w:rsid w:val="00710C5E"/>
    <w:rsid w:val="00710D27"/>
    <w:rsid w:val="00710F72"/>
    <w:rsid w:val="0071105C"/>
    <w:rsid w:val="00711A36"/>
    <w:rsid w:val="00711A88"/>
    <w:rsid w:val="007125D3"/>
    <w:rsid w:val="007126CB"/>
    <w:rsid w:val="00713E18"/>
    <w:rsid w:val="007141CC"/>
    <w:rsid w:val="007145C3"/>
    <w:rsid w:val="00714B03"/>
    <w:rsid w:val="00714C26"/>
    <w:rsid w:val="0071529C"/>
    <w:rsid w:val="00716587"/>
    <w:rsid w:val="0071680B"/>
    <w:rsid w:val="00716C1C"/>
    <w:rsid w:val="007170DA"/>
    <w:rsid w:val="007170E5"/>
    <w:rsid w:val="007172AD"/>
    <w:rsid w:val="00717546"/>
    <w:rsid w:val="0071767C"/>
    <w:rsid w:val="0071776B"/>
    <w:rsid w:val="0071781C"/>
    <w:rsid w:val="00717E11"/>
    <w:rsid w:val="00720517"/>
    <w:rsid w:val="00720801"/>
    <w:rsid w:val="007210FB"/>
    <w:rsid w:val="00721CFE"/>
    <w:rsid w:val="0072217C"/>
    <w:rsid w:val="0072220D"/>
    <w:rsid w:val="0072231F"/>
    <w:rsid w:val="007223DA"/>
    <w:rsid w:val="00722823"/>
    <w:rsid w:val="00722B1B"/>
    <w:rsid w:val="00722F4A"/>
    <w:rsid w:val="00723367"/>
    <w:rsid w:val="007233FA"/>
    <w:rsid w:val="00723513"/>
    <w:rsid w:val="007237AF"/>
    <w:rsid w:val="00723A90"/>
    <w:rsid w:val="0072416F"/>
    <w:rsid w:val="007244F1"/>
    <w:rsid w:val="00725666"/>
    <w:rsid w:val="00725B47"/>
    <w:rsid w:val="00725B6D"/>
    <w:rsid w:val="00726D60"/>
    <w:rsid w:val="0072738E"/>
    <w:rsid w:val="00727BB1"/>
    <w:rsid w:val="00727C94"/>
    <w:rsid w:val="0073029C"/>
    <w:rsid w:val="007303C9"/>
    <w:rsid w:val="00730873"/>
    <w:rsid w:val="00730B93"/>
    <w:rsid w:val="00730CBF"/>
    <w:rsid w:val="00731B0A"/>
    <w:rsid w:val="00731B80"/>
    <w:rsid w:val="00731EAE"/>
    <w:rsid w:val="00732136"/>
    <w:rsid w:val="007325D3"/>
    <w:rsid w:val="007328FF"/>
    <w:rsid w:val="00732A53"/>
    <w:rsid w:val="00732AF4"/>
    <w:rsid w:val="00732D4B"/>
    <w:rsid w:val="00732F2D"/>
    <w:rsid w:val="00733073"/>
    <w:rsid w:val="00733143"/>
    <w:rsid w:val="007332F1"/>
    <w:rsid w:val="00733A1A"/>
    <w:rsid w:val="0073460A"/>
    <w:rsid w:val="00734C6A"/>
    <w:rsid w:val="00735003"/>
    <w:rsid w:val="00735033"/>
    <w:rsid w:val="00735328"/>
    <w:rsid w:val="00736534"/>
    <w:rsid w:val="00736845"/>
    <w:rsid w:val="0073685B"/>
    <w:rsid w:val="007370C0"/>
    <w:rsid w:val="007379FA"/>
    <w:rsid w:val="00737AE5"/>
    <w:rsid w:val="00737CDD"/>
    <w:rsid w:val="007402CE"/>
    <w:rsid w:val="00740E49"/>
    <w:rsid w:val="007410B3"/>
    <w:rsid w:val="00741B1B"/>
    <w:rsid w:val="007420FE"/>
    <w:rsid w:val="00742459"/>
    <w:rsid w:val="007428EA"/>
    <w:rsid w:val="00742BDC"/>
    <w:rsid w:val="00742E8F"/>
    <w:rsid w:val="007449BF"/>
    <w:rsid w:val="00745346"/>
    <w:rsid w:val="00745A26"/>
    <w:rsid w:val="00745A8B"/>
    <w:rsid w:val="007460F2"/>
    <w:rsid w:val="00746206"/>
    <w:rsid w:val="007463FE"/>
    <w:rsid w:val="007464D3"/>
    <w:rsid w:val="00746566"/>
    <w:rsid w:val="00746640"/>
    <w:rsid w:val="007466B3"/>
    <w:rsid w:val="00746BC0"/>
    <w:rsid w:val="00746D0A"/>
    <w:rsid w:val="0074705B"/>
    <w:rsid w:val="0074705C"/>
    <w:rsid w:val="007477A2"/>
    <w:rsid w:val="00747AC0"/>
    <w:rsid w:val="00750473"/>
    <w:rsid w:val="0075059F"/>
    <w:rsid w:val="00750A0F"/>
    <w:rsid w:val="00750B8E"/>
    <w:rsid w:val="007510B4"/>
    <w:rsid w:val="00751A87"/>
    <w:rsid w:val="00751C61"/>
    <w:rsid w:val="00751E00"/>
    <w:rsid w:val="00751F09"/>
    <w:rsid w:val="00752127"/>
    <w:rsid w:val="00752142"/>
    <w:rsid w:val="007521A5"/>
    <w:rsid w:val="007523F9"/>
    <w:rsid w:val="007524A0"/>
    <w:rsid w:val="007525CC"/>
    <w:rsid w:val="00752634"/>
    <w:rsid w:val="00752DD3"/>
    <w:rsid w:val="0075357E"/>
    <w:rsid w:val="007538F7"/>
    <w:rsid w:val="00753B29"/>
    <w:rsid w:val="0075456D"/>
    <w:rsid w:val="007548D3"/>
    <w:rsid w:val="00754CA3"/>
    <w:rsid w:val="00755209"/>
    <w:rsid w:val="00755823"/>
    <w:rsid w:val="00756094"/>
    <w:rsid w:val="00756287"/>
    <w:rsid w:val="007562BB"/>
    <w:rsid w:val="0075658F"/>
    <w:rsid w:val="007567E9"/>
    <w:rsid w:val="007573E8"/>
    <w:rsid w:val="0075784C"/>
    <w:rsid w:val="00757F0E"/>
    <w:rsid w:val="00760600"/>
    <w:rsid w:val="007607CB"/>
    <w:rsid w:val="00760960"/>
    <w:rsid w:val="00760C4E"/>
    <w:rsid w:val="00760F9E"/>
    <w:rsid w:val="00761663"/>
    <w:rsid w:val="007616E6"/>
    <w:rsid w:val="00761FAC"/>
    <w:rsid w:val="00762084"/>
    <w:rsid w:val="00762684"/>
    <w:rsid w:val="007627BE"/>
    <w:rsid w:val="00762BDC"/>
    <w:rsid w:val="007633D4"/>
    <w:rsid w:val="00763714"/>
    <w:rsid w:val="00763906"/>
    <w:rsid w:val="00763C1B"/>
    <w:rsid w:val="00763EF7"/>
    <w:rsid w:val="00764991"/>
    <w:rsid w:val="00764F03"/>
    <w:rsid w:val="00765094"/>
    <w:rsid w:val="00765B1A"/>
    <w:rsid w:val="00765DC1"/>
    <w:rsid w:val="007671A3"/>
    <w:rsid w:val="00767840"/>
    <w:rsid w:val="00767892"/>
    <w:rsid w:val="00767AFE"/>
    <w:rsid w:val="00770CEF"/>
    <w:rsid w:val="0077192D"/>
    <w:rsid w:val="00771B75"/>
    <w:rsid w:val="00771D8F"/>
    <w:rsid w:val="00771E36"/>
    <w:rsid w:val="0077224E"/>
    <w:rsid w:val="0077242B"/>
    <w:rsid w:val="00772801"/>
    <w:rsid w:val="00772ECF"/>
    <w:rsid w:val="0077328F"/>
    <w:rsid w:val="00773699"/>
    <w:rsid w:val="007736DD"/>
    <w:rsid w:val="00773738"/>
    <w:rsid w:val="00774199"/>
    <w:rsid w:val="0077456B"/>
    <w:rsid w:val="0077588B"/>
    <w:rsid w:val="00775E6E"/>
    <w:rsid w:val="007762B1"/>
    <w:rsid w:val="00776A29"/>
    <w:rsid w:val="00777335"/>
    <w:rsid w:val="0077774F"/>
    <w:rsid w:val="00777CEE"/>
    <w:rsid w:val="00780076"/>
    <w:rsid w:val="007807D9"/>
    <w:rsid w:val="00780FBC"/>
    <w:rsid w:val="00781A14"/>
    <w:rsid w:val="00781B91"/>
    <w:rsid w:val="007821EB"/>
    <w:rsid w:val="00782646"/>
    <w:rsid w:val="0078294F"/>
    <w:rsid w:val="007829DE"/>
    <w:rsid w:val="00782F4C"/>
    <w:rsid w:val="0078325C"/>
    <w:rsid w:val="00783745"/>
    <w:rsid w:val="00783E5D"/>
    <w:rsid w:val="00784030"/>
    <w:rsid w:val="007843F2"/>
    <w:rsid w:val="007846FA"/>
    <w:rsid w:val="00784B84"/>
    <w:rsid w:val="00784D31"/>
    <w:rsid w:val="00784ED9"/>
    <w:rsid w:val="00785351"/>
    <w:rsid w:val="00785A9F"/>
    <w:rsid w:val="007870C3"/>
    <w:rsid w:val="00787507"/>
    <w:rsid w:val="00787CA1"/>
    <w:rsid w:val="00790072"/>
    <w:rsid w:val="007906F0"/>
    <w:rsid w:val="007909B2"/>
    <w:rsid w:val="00790C49"/>
    <w:rsid w:val="0079197E"/>
    <w:rsid w:val="00791B46"/>
    <w:rsid w:val="00791C8D"/>
    <w:rsid w:val="00791EE4"/>
    <w:rsid w:val="007920DF"/>
    <w:rsid w:val="007921D5"/>
    <w:rsid w:val="0079222E"/>
    <w:rsid w:val="007925DF"/>
    <w:rsid w:val="00792C0D"/>
    <w:rsid w:val="00792D88"/>
    <w:rsid w:val="00793319"/>
    <w:rsid w:val="007933FC"/>
    <w:rsid w:val="00793621"/>
    <w:rsid w:val="0079378E"/>
    <w:rsid w:val="00793EAA"/>
    <w:rsid w:val="00794014"/>
    <w:rsid w:val="0079410F"/>
    <w:rsid w:val="0079477E"/>
    <w:rsid w:val="007950BA"/>
    <w:rsid w:val="0079582C"/>
    <w:rsid w:val="0079738A"/>
    <w:rsid w:val="00797DCA"/>
    <w:rsid w:val="007A0357"/>
    <w:rsid w:val="007A08AA"/>
    <w:rsid w:val="007A0A12"/>
    <w:rsid w:val="007A0D12"/>
    <w:rsid w:val="007A0F46"/>
    <w:rsid w:val="007A132D"/>
    <w:rsid w:val="007A1345"/>
    <w:rsid w:val="007A15A3"/>
    <w:rsid w:val="007A1EFE"/>
    <w:rsid w:val="007A200A"/>
    <w:rsid w:val="007A2589"/>
    <w:rsid w:val="007A28D1"/>
    <w:rsid w:val="007A2DDB"/>
    <w:rsid w:val="007A304A"/>
    <w:rsid w:val="007A3561"/>
    <w:rsid w:val="007A36BC"/>
    <w:rsid w:val="007A4649"/>
    <w:rsid w:val="007A4A65"/>
    <w:rsid w:val="007A5C18"/>
    <w:rsid w:val="007A5C91"/>
    <w:rsid w:val="007A6558"/>
    <w:rsid w:val="007A70BA"/>
    <w:rsid w:val="007A744A"/>
    <w:rsid w:val="007A753C"/>
    <w:rsid w:val="007A7EB6"/>
    <w:rsid w:val="007B06C5"/>
    <w:rsid w:val="007B0D68"/>
    <w:rsid w:val="007B2453"/>
    <w:rsid w:val="007B251D"/>
    <w:rsid w:val="007B2FE7"/>
    <w:rsid w:val="007B3533"/>
    <w:rsid w:val="007B369B"/>
    <w:rsid w:val="007B3D05"/>
    <w:rsid w:val="007B3E03"/>
    <w:rsid w:val="007B404B"/>
    <w:rsid w:val="007B44A5"/>
    <w:rsid w:val="007B452C"/>
    <w:rsid w:val="007B4F58"/>
    <w:rsid w:val="007B5019"/>
    <w:rsid w:val="007B528D"/>
    <w:rsid w:val="007B5560"/>
    <w:rsid w:val="007B55DB"/>
    <w:rsid w:val="007B574C"/>
    <w:rsid w:val="007B589B"/>
    <w:rsid w:val="007B5D68"/>
    <w:rsid w:val="007B63CA"/>
    <w:rsid w:val="007B63F4"/>
    <w:rsid w:val="007B68E7"/>
    <w:rsid w:val="007B7038"/>
    <w:rsid w:val="007B72F0"/>
    <w:rsid w:val="007B77D1"/>
    <w:rsid w:val="007B7982"/>
    <w:rsid w:val="007B7C6E"/>
    <w:rsid w:val="007B7CB2"/>
    <w:rsid w:val="007B7E11"/>
    <w:rsid w:val="007C0722"/>
    <w:rsid w:val="007C07C7"/>
    <w:rsid w:val="007C0C9F"/>
    <w:rsid w:val="007C0DA2"/>
    <w:rsid w:val="007C1656"/>
    <w:rsid w:val="007C1CD9"/>
    <w:rsid w:val="007C2145"/>
    <w:rsid w:val="007C2574"/>
    <w:rsid w:val="007C2833"/>
    <w:rsid w:val="007C3137"/>
    <w:rsid w:val="007C3258"/>
    <w:rsid w:val="007C32EF"/>
    <w:rsid w:val="007C361D"/>
    <w:rsid w:val="007C38BD"/>
    <w:rsid w:val="007C3D1B"/>
    <w:rsid w:val="007C4234"/>
    <w:rsid w:val="007C449D"/>
    <w:rsid w:val="007C4B84"/>
    <w:rsid w:val="007C4BFB"/>
    <w:rsid w:val="007C4DEC"/>
    <w:rsid w:val="007C5176"/>
    <w:rsid w:val="007C526B"/>
    <w:rsid w:val="007C60FF"/>
    <w:rsid w:val="007C6267"/>
    <w:rsid w:val="007C67DF"/>
    <w:rsid w:val="007C691B"/>
    <w:rsid w:val="007C6AFE"/>
    <w:rsid w:val="007C6E72"/>
    <w:rsid w:val="007C70FF"/>
    <w:rsid w:val="007C72AC"/>
    <w:rsid w:val="007C7429"/>
    <w:rsid w:val="007C760D"/>
    <w:rsid w:val="007C7C25"/>
    <w:rsid w:val="007D004F"/>
    <w:rsid w:val="007D02EF"/>
    <w:rsid w:val="007D035F"/>
    <w:rsid w:val="007D06B2"/>
    <w:rsid w:val="007D0B38"/>
    <w:rsid w:val="007D0E10"/>
    <w:rsid w:val="007D0F93"/>
    <w:rsid w:val="007D17CA"/>
    <w:rsid w:val="007D19F0"/>
    <w:rsid w:val="007D1A69"/>
    <w:rsid w:val="007D240C"/>
    <w:rsid w:val="007D2BB7"/>
    <w:rsid w:val="007D2C2A"/>
    <w:rsid w:val="007D3090"/>
    <w:rsid w:val="007D32B4"/>
    <w:rsid w:val="007D346B"/>
    <w:rsid w:val="007D3A93"/>
    <w:rsid w:val="007D4342"/>
    <w:rsid w:val="007D4391"/>
    <w:rsid w:val="007D489E"/>
    <w:rsid w:val="007D4BCE"/>
    <w:rsid w:val="007D4C41"/>
    <w:rsid w:val="007D4E7C"/>
    <w:rsid w:val="007D5162"/>
    <w:rsid w:val="007D535C"/>
    <w:rsid w:val="007D5440"/>
    <w:rsid w:val="007D5514"/>
    <w:rsid w:val="007D575C"/>
    <w:rsid w:val="007D585D"/>
    <w:rsid w:val="007D622C"/>
    <w:rsid w:val="007D649B"/>
    <w:rsid w:val="007D67C3"/>
    <w:rsid w:val="007D69EB"/>
    <w:rsid w:val="007D77A7"/>
    <w:rsid w:val="007E05AA"/>
    <w:rsid w:val="007E128F"/>
    <w:rsid w:val="007E236D"/>
    <w:rsid w:val="007E2E31"/>
    <w:rsid w:val="007E32E9"/>
    <w:rsid w:val="007E3904"/>
    <w:rsid w:val="007E3A14"/>
    <w:rsid w:val="007E3C72"/>
    <w:rsid w:val="007E4637"/>
    <w:rsid w:val="007E49F7"/>
    <w:rsid w:val="007E4F2F"/>
    <w:rsid w:val="007E529A"/>
    <w:rsid w:val="007E5991"/>
    <w:rsid w:val="007E6039"/>
    <w:rsid w:val="007E68A6"/>
    <w:rsid w:val="007E7969"/>
    <w:rsid w:val="007E7C94"/>
    <w:rsid w:val="007F00FC"/>
    <w:rsid w:val="007F01DB"/>
    <w:rsid w:val="007F0900"/>
    <w:rsid w:val="007F09A0"/>
    <w:rsid w:val="007F1017"/>
    <w:rsid w:val="007F16E9"/>
    <w:rsid w:val="007F200E"/>
    <w:rsid w:val="007F27E3"/>
    <w:rsid w:val="007F3A66"/>
    <w:rsid w:val="007F4104"/>
    <w:rsid w:val="007F496F"/>
    <w:rsid w:val="007F4A3F"/>
    <w:rsid w:val="007F4A61"/>
    <w:rsid w:val="007F5255"/>
    <w:rsid w:val="007F56CC"/>
    <w:rsid w:val="007F61C2"/>
    <w:rsid w:val="007F7682"/>
    <w:rsid w:val="007F7724"/>
    <w:rsid w:val="007F783E"/>
    <w:rsid w:val="007F7857"/>
    <w:rsid w:val="007F7DBA"/>
    <w:rsid w:val="00800116"/>
    <w:rsid w:val="0080039E"/>
    <w:rsid w:val="00800479"/>
    <w:rsid w:val="0080156D"/>
    <w:rsid w:val="008015A8"/>
    <w:rsid w:val="008017F5"/>
    <w:rsid w:val="00802D28"/>
    <w:rsid w:val="00803124"/>
    <w:rsid w:val="0080347B"/>
    <w:rsid w:val="00805142"/>
    <w:rsid w:val="0080515A"/>
    <w:rsid w:val="008054FB"/>
    <w:rsid w:val="0080566B"/>
    <w:rsid w:val="00805BC2"/>
    <w:rsid w:val="00805FCE"/>
    <w:rsid w:val="008064BB"/>
    <w:rsid w:val="0080718D"/>
    <w:rsid w:val="008076A4"/>
    <w:rsid w:val="00807A8B"/>
    <w:rsid w:val="00810261"/>
    <w:rsid w:val="00810886"/>
    <w:rsid w:val="00811383"/>
    <w:rsid w:val="00811D8F"/>
    <w:rsid w:val="00812149"/>
    <w:rsid w:val="00812337"/>
    <w:rsid w:val="008128A0"/>
    <w:rsid w:val="00812C66"/>
    <w:rsid w:val="00812CAC"/>
    <w:rsid w:val="008136BC"/>
    <w:rsid w:val="00813B22"/>
    <w:rsid w:val="00813B55"/>
    <w:rsid w:val="00814176"/>
    <w:rsid w:val="00814607"/>
    <w:rsid w:val="00814728"/>
    <w:rsid w:val="00814C5A"/>
    <w:rsid w:val="00814D7D"/>
    <w:rsid w:val="00814E75"/>
    <w:rsid w:val="00815761"/>
    <w:rsid w:val="00815BC2"/>
    <w:rsid w:val="00816361"/>
    <w:rsid w:val="008166EF"/>
    <w:rsid w:val="008167A9"/>
    <w:rsid w:val="008168CE"/>
    <w:rsid w:val="00816DFA"/>
    <w:rsid w:val="00816FEF"/>
    <w:rsid w:val="0081703C"/>
    <w:rsid w:val="008171F9"/>
    <w:rsid w:val="00817464"/>
    <w:rsid w:val="008176A7"/>
    <w:rsid w:val="0081772A"/>
    <w:rsid w:val="00817E84"/>
    <w:rsid w:val="008203DE"/>
    <w:rsid w:val="00820A8C"/>
    <w:rsid w:val="0082123B"/>
    <w:rsid w:val="008215FB"/>
    <w:rsid w:val="008220CC"/>
    <w:rsid w:val="008220EA"/>
    <w:rsid w:val="008221F5"/>
    <w:rsid w:val="00822627"/>
    <w:rsid w:val="008228F3"/>
    <w:rsid w:val="00822B14"/>
    <w:rsid w:val="00823174"/>
    <w:rsid w:val="00823179"/>
    <w:rsid w:val="00823222"/>
    <w:rsid w:val="008232AF"/>
    <w:rsid w:val="008235F2"/>
    <w:rsid w:val="00823704"/>
    <w:rsid w:val="008237B5"/>
    <w:rsid w:val="00823818"/>
    <w:rsid w:val="00823859"/>
    <w:rsid w:val="00823CA3"/>
    <w:rsid w:val="00823DD7"/>
    <w:rsid w:val="00824049"/>
    <w:rsid w:val="008247BB"/>
    <w:rsid w:val="00824FBD"/>
    <w:rsid w:val="00825751"/>
    <w:rsid w:val="00825F70"/>
    <w:rsid w:val="00826240"/>
    <w:rsid w:val="00826452"/>
    <w:rsid w:val="008264EB"/>
    <w:rsid w:val="008268CE"/>
    <w:rsid w:val="00826A21"/>
    <w:rsid w:val="00827404"/>
    <w:rsid w:val="0082776C"/>
    <w:rsid w:val="00827C23"/>
    <w:rsid w:val="00827E04"/>
    <w:rsid w:val="00827F72"/>
    <w:rsid w:val="008305D2"/>
    <w:rsid w:val="00830C12"/>
    <w:rsid w:val="00831186"/>
    <w:rsid w:val="00831B4D"/>
    <w:rsid w:val="00832112"/>
    <w:rsid w:val="00832C77"/>
    <w:rsid w:val="008332FC"/>
    <w:rsid w:val="00833606"/>
    <w:rsid w:val="00833B05"/>
    <w:rsid w:val="00833F4C"/>
    <w:rsid w:val="0083408A"/>
    <w:rsid w:val="008341BA"/>
    <w:rsid w:val="008352BE"/>
    <w:rsid w:val="00835437"/>
    <w:rsid w:val="008362B4"/>
    <w:rsid w:val="00836AEC"/>
    <w:rsid w:val="00837B42"/>
    <w:rsid w:val="00837BBD"/>
    <w:rsid w:val="008404DB"/>
    <w:rsid w:val="0084067A"/>
    <w:rsid w:val="00840BB0"/>
    <w:rsid w:val="00840CA2"/>
    <w:rsid w:val="00841F19"/>
    <w:rsid w:val="008421A9"/>
    <w:rsid w:val="008423F9"/>
    <w:rsid w:val="0084279B"/>
    <w:rsid w:val="0084374F"/>
    <w:rsid w:val="00843993"/>
    <w:rsid w:val="00843E52"/>
    <w:rsid w:val="0084417B"/>
    <w:rsid w:val="0084460F"/>
    <w:rsid w:val="00844798"/>
    <w:rsid w:val="00844A22"/>
    <w:rsid w:val="00844AF7"/>
    <w:rsid w:val="00844F6C"/>
    <w:rsid w:val="0084507F"/>
    <w:rsid w:val="0084523F"/>
    <w:rsid w:val="0084553C"/>
    <w:rsid w:val="008462F9"/>
    <w:rsid w:val="00846C1E"/>
    <w:rsid w:val="00846FE7"/>
    <w:rsid w:val="00847311"/>
    <w:rsid w:val="00847703"/>
    <w:rsid w:val="00847DF5"/>
    <w:rsid w:val="00850236"/>
    <w:rsid w:val="0085191D"/>
    <w:rsid w:val="0085290D"/>
    <w:rsid w:val="00852CAC"/>
    <w:rsid w:val="00852EA7"/>
    <w:rsid w:val="0085309D"/>
    <w:rsid w:val="00853ABC"/>
    <w:rsid w:val="0085422A"/>
    <w:rsid w:val="0085447E"/>
    <w:rsid w:val="008548F8"/>
    <w:rsid w:val="00854D6F"/>
    <w:rsid w:val="00855190"/>
    <w:rsid w:val="0085526C"/>
    <w:rsid w:val="008559B9"/>
    <w:rsid w:val="00855F37"/>
    <w:rsid w:val="00856281"/>
    <w:rsid w:val="00856897"/>
    <w:rsid w:val="00856C25"/>
    <w:rsid w:val="00856E9A"/>
    <w:rsid w:val="00856EA2"/>
    <w:rsid w:val="00857A0E"/>
    <w:rsid w:val="00857EF4"/>
    <w:rsid w:val="00857FC8"/>
    <w:rsid w:val="0086075D"/>
    <w:rsid w:val="00860B1D"/>
    <w:rsid w:val="00860D9B"/>
    <w:rsid w:val="008610B4"/>
    <w:rsid w:val="0086182E"/>
    <w:rsid w:val="00861928"/>
    <w:rsid w:val="00861B54"/>
    <w:rsid w:val="00861BB3"/>
    <w:rsid w:val="00862116"/>
    <w:rsid w:val="00862502"/>
    <w:rsid w:val="00862A5D"/>
    <w:rsid w:val="00862CC1"/>
    <w:rsid w:val="00862E73"/>
    <w:rsid w:val="0086357F"/>
    <w:rsid w:val="008642A7"/>
    <w:rsid w:val="00865072"/>
    <w:rsid w:val="00865161"/>
    <w:rsid w:val="008651A4"/>
    <w:rsid w:val="008651E9"/>
    <w:rsid w:val="00865343"/>
    <w:rsid w:val="008660D4"/>
    <w:rsid w:val="008667DC"/>
    <w:rsid w:val="00867136"/>
    <w:rsid w:val="00867DB8"/>
    <w:rsid w:val="00870AC9"/>
    <w:rsid w:val="00870B8B"/>
    <w:rsid w:val="0087130B"/>
    <w:rsid w:val="00871B57"/>
    <w:rsid w:val="00871FA9"/>
    <w:rsid w:val="008721F8"/>
    <w:rsid w:val="0087220F"/>
    <w:rsid w:val="008722F0"/>
    <w:rsid w:val="008728E9"/>
    <w:rsid w:val="00872A05"/>
    <w:rsid w:val="00872E48"/>
    <w:rsid w:val="0087303D"/>
    <w:rsid w:val="00873874"/>
    <w:rsid w:val="00874586"/>
    <w:rsid w:val="00874D53"/>
    <w:rsid w:val="0087561B"/>
    <w:rsid w:val="00875EAC"/>
    <w:rsid w:val="008765A9"/>
    <w:rsid w:val="008765BE"/>
    <w:rsid w:val="00876728"/>
    <w:rsid w:val="00877662"/>
    <w:rsid w:val="00877D2F"/>
    <w:rsid w:val="00877F67"/>
    <w:rsid w:val="00880140"/>
    <w:rsid w:val="0088039C"/>
    <w:rsid w:val="00880877"/>
    <w:rsid w:val="00880C65"/>
    <w:rsid w:val="00880F0C"/>
    <w:rsid w:val="008811D2"/>
    <w:rsid w:val="00881B96"/>
    <w:rsid w:val="00881FF3"/>
    <w:rsid w:val="008821D9"/>
    <w:rsid w:val="00882874"/>
    <w:rsid w:val="00882D6D"/>
    <w:rsid w:val="00882E35"/>
    <w:rsid w:val="00882E3C"/>
    <w:rsid w:val="00882F9B"/>
    <w:rsid w:val="0088308A"/>
    <w:rsid w:val="00883282"/>
    <w:rsid w:val="008833EF"/>
    <w:rsid w:val="0088341A"/>
    <w:rsid w:val="0088355C"/>
    <w:rsid w:val="00883787"/>
    <w:rsid w:val="0088379A"/>
    <w:rsid w:val="00883943"/>
    <w:rsid w:val="00883F66"/>
    <w:rsid w:val="00883FC1"/>
    <w:rsid w:val="008848BE"/>
    <w:rsid w:val="008853B9"/>
    <w:rsid w:val="008855E4"/>
    <w:rsid w:val="00885687"/>
    <w:rsid w:val="00885AFE"/>
    <w:rsid w:val="0088605A"/>
    <w:rsid w:val="00886445"/>
    <w:rsid w:val="0088661B"/>
    <w:rsid w:val="0088673A"/>
    <w:rsid w:val="00886A66"/>
    <w:rsid w:val="00886CD2"/>
    <w:rsid w:val="00886D4A"/>
    <w:rsid w:val="00887127"/>
    <w:rsid w:val="00887994"/>
    <w:rsid w:val="00887BFC"/>
    <w:rsid w:val="00887FDF"/>
    <w:rsid w:val="00890146"/>
    <w:rsid w:val="00890751"/>
    <w:rsid w:val="00890FC8"/>
    <w:rsid w:val="00891137"/>
    <w:rsid w:val="008913ED"/>
    <w:rsid w:val="00891A67"/>
    <w:rsid w:val="00891E6F"/>
    <w:rsid w:val="0089219A"/>
    <w:rsid w:val="008921EE"/>
    <w:rsid w:val="0089275D"/>
    <w:rsid w:val="008928D3"/>
    <w:rsid w:val="00892A36"/>
    <w:rsid w:val="00892E6D"/>
    <w:rsid w:val="00892F06"/>
    <w:rsid w:val="00893239"/>
    <w:rsid w:val="00893283"/>
    <w:rsid w:val="0089356F"/>
    <w:rsid w:val="008935AA"/>
    <w:rsid w:val="0089420E"/>
    <w:rsid w:val="00894489"/>
    <w:rsid w:val="008946F7"/>
    <w:rsid w:val="00894AB6"/>
    <w:rsid w:val="00894CD6"/>
    <w:rsid w:val="00894FAB"/>
    <w:rsid w:val="00895093"/>
    <w:rsid w:val="00895471"/>
    <w:rsid w:val="008957EE"/>
    <w:rsid w:val="00895951"/>
    <w:rsid w:val="00895A71"/>
    <w:rsid w:val="008963A5"/>
    <w:rsid w:val="00896B1B"/>
    <w:rsid w:val="00896D5D"/>
    <w:rsid w:val="00896E72"/>
    <w:rsid w:val="00896EA4"/>
    <w:rsid w:val="0089782B"/>
    <w:rsid w:val="00897F9A"/>
    <w:rsid w:val="00897FC4"/>
    <w:rsid w:val="00897FC9"/>
    <w:rsid w:val="008A0093"/>
    <w:rsid w:val="008A081E"/>
    <w:rsid w:val="008A0881"/>
    <w:rsid w:val="008A149E"/>
    <w:rsid w:val="008A165B"/>
    <w:rsid w:val="008A1842"/>
    <w:rsid w:val="008A1B93"/>
    <w:rsid w:val="008A1DE2"/>
    <w:rsid w:val="008A1DF4"/>
    <w:rsid w:val="008A3158"/>
    <w:rsid w:val="008A321E"/>
    <w:rsid w:val="008A3363"/>
    <w:rsid w:val="008A3371"/>
    <w:rsid w:val="008A3C3E"/>
    <w:rsid w:val="008A3D69"/>
    <w:rsid w:val="008A3DFE"/>
    <w:rsid w:val="008A3E24"/>
    <w:rsid w:val="008A4243"/>
    <w:rsid w:val="008A4571"/>
    <w:rsid w:val="008A491C"/>
    <w:rsid w:val="008A4D79"/>
    <w:rsid w:val="008A4E0E"/>
    <w:rsid w:val="008A4F29"/>
    <w:rsid w:val="008A4F3E"/>
    <w:rsid w:val="008A4F9B"/>
    <w:rsid w:val="008A5066"/>
    <w:rsid w:val="008A511C"/>
    <w:rsid w:val="008A52DA"/>
    <w:rsid w:val="008A54F0"/>
    <w:rsid w:val="008A5556"/>
    <w:rsid w:val="008A5609"/>
    <w:rsid w:val="008A5ACE"/>
    <w:rsid w:val="008A6A96"/>
    <w:rsid w:val="008A75E6"/>
    <w:rsid w:val="008A79DE"/>
    <w:rsid w:val="008A7AA0"/>
    <w:rsid w:val="008A7BB0"/>
    <w:rsid w:val="008A7F33"/>
    <w:rsid w:val="008B068E"/>
    <w:rsid w:val="008B10DD"/>
    <w:rsid w:val="008B1757"/>
    <w:rsid w:val="008B1C33"/>
    <w:rsid w:val="008B21C2"/>
    <w:rsid w:val="008B2510"/>
    <w:rsid w:val="008B2521"/>
    <w:rsid w:val="008B28BF"/>
    <w:rsid w:val="008B34BD"/>
    <w:rsid w:val="008B4024"/>
    <w:rsid w:val="008B4325"/>
    <w:rsid w:val="008B441B"/>
    <w:rsid w:val="008B44F6"/>
    <w:rsid w:val="008B4B31"/>
    <w:rsid w:val="008B4B6F"/>
    <w:rsid w:val="008B5948"/>
    <w:rsid w:val="008B5A05"/>
    <w:rsid w:val="008B7449"/>
    <w:rsid w:val="008B7992"/>
    <w:rsid w:val="008B7D7E"/>
    <w:rsid w:val="008C079D"/>
    <w:rsid w:val="008C0B3A"/>
    <w:rsid w:val="008C1727"/>
    <w:rsid w:val="008C1D28"/>
    <w:rsid w:val="008C2300"/>
    <w:rsid w:val="008C25A7"/>
    <w:rsid w:val="008C2A30"/>
    <w:rsid w:val="008C2AC6"/>
    <w:rsid w:val="008C3237"/>
    <w:rsid w:val="008C35BC"/>
    <w:rsid w:val="008C38E8"/>
    <w:rsid w:val="008C3B99"/>
    <w:rsid w:val="008C3FB1"/>
    <w:rsid w:val="008C41CF"/>
    <w:rsid w:val="008C4A38"/>
    <w:rsid w:val="008C4F58"/>
    <w:rsid w:val="008C531B"/>
    <w:rsid w:val="008C5610"/>
    <w:rsid w:val="008C572E"/>
    <w:rsid w:val="008C5739"/>
    <w:rsid w:val="008C6710"/>
    <w:rsid w:val="008C6800"/>
    <w:rsid w:val="008C703F"/>
    <w:rsid w:val="008C7282"/>
    <w:rsid w:val="008C761E"/>
    <w:rsid w:val="008C7BA6"/>
    <w:rsid w:val="008C7ECB"/>
    <w:rsid w:val="008D00E6"/>
    <w:rsid w:val="008D01B9"/>
    <w:rsid w:val="008D0481"/>
    <w:rsid w:val="008D116F"/>
    <w:rsid w:val="008D153C"/>
    <w:rsid w:val="008D1F12"/>
    <w:rsid w:val="008D1FD5"/>
    <w:rsid w:val="008D2770"/>
    <w:rsid w:val="008D28CB"/>
    <w:rsid w:val="008D298A"/>
    <w:rsid w:val="008D29B4"/>
    <w:rsid w:val="008D2B07"/>
    <w:rsid w:val="008D3149"/>
    <w:rsid w:val="008D3401"/>
    <w:rsid w:val="008D3B86"/>
    <w:rsid w:val="008D406E"/>
    <w:rsid w:val="008D4366"/>
    <w:rsid w:val="008D43FD"/>
    <w:rsid w:val="008D4755"/>
    <w:rsid w:val="008D4C3D"/>
    <w:rsid w:val="008D52C3"/>
    <w:rsid w:val="008D5A0D"/>
    <w:rsid w:val="008D5D48"/>
    <w:rsid w:val="008D7237"/>
    <w:rsid w:val="008D743C"/>
    <w:rsid w:val="008E0219"/>
    <w:rsid w:val="008E0D3C"/>
    <w:rsid w:val="008E0FF2"/>
    <w:rsid w:val="008E121C"/>
    <w:rsid w:val="008E153B"/>
    <w:rsid w:val="008E1540"/>
    <w:rsid w:val="008E1B9E"/>
    <w:rsid w:val="008E1BCE"/>
    <w:rsid w:val="008E263E"/>
    <w:rsid w:val="008E2B8D"/>
    <w:rsid w:val="008E2CCD"/>
    <w:rsid w:val="008E30B1"/>
    <w:rsid w:val="008E3241"/>
    <w:rsid w:val="008E3493"/>
    <w:rsid w:val="008E40B8"/>
    <w:rsid w:val="008E42A0"/>
    <w:rsid w:val="008E494B"/>
    <w:rsid w:val="008E4BA2"/>
    <w:rsid w:val="008E4E27"/>
    <w:rsid w:val="008E4FE3"/>
    <w:rsid w:val="008E4FF1"/>
    <w:rsid w:val="008E5024"/>
    <w:rsid w:val="008E55AB"/>
    <w:rsid w:val="008E5AB8"/>
    <w:rsid w:val="008E6561"/>
    <w:rsid w:val="008E6F82"/>
    <w:rsid w:val="008E70A3"/>
    <w:rsid w:val="008E70B7"/>
    <w:rsid w:val="008E7ED9"/>
    <w:rsid w:val="008F05DC"/>
    <w:rsid w:val="008F120A"/>
    <w:rsid w:val="008F1349"/>
    <w:rsid w:val="008F1792"/>
    <w:rsid w:val="008F19CB"/>
    <w:rsid w:val="008F27E0"/>
    <w:rsid w:val="008F3992"/>
    <w:rsid w:val="008F3F76"/>
    <w:rsid w:val="008F48EB"/>
    <w:rsid w:val="008F4921"/>
    <w:rsid w:val="008F4A09"/>
    <w:rsid w:val="008F4F0B"/>
    <w:rsid w:val="008F531B"/>
    <w:rsid w:val="008F6146"/>
    <w:rsid w:val="008F675D"/>
    <w:rsid w:val="008F7381"/>
    <w:rsid w:val="008F7A33"/>
    <w:rsid w:val="008F7A6E"/>
    <w:rsid w:val="008F7B53"/>
    <w:rsid w:val="009002E4"/>
    <w:rsid w:val="009009C0"/>
    <w:rsid w:val="009013FD"/>
    <w:rsid w:val="00901FE0"/>
    <w:rsid w:val="009021F5"/>
    <w:rsid w:val="00902324"/>
    <w:rsid w:val="00902639"/>
    <w:rsid w:val="009026B7"/>
    <w:rsid w:val="00902984"/>
    <w:rsid w:val="009029F6"/>
    <w:rsid w:val="00902B53"/>
    <w:rsid w:val="00902D53"/>
    <w:rsid w:val="00904260"/>
    <w:rsid w:val="009046C4"/>
    <w:rsid w:val="00904CD5"/>
    <w:rsid w:val="0090502A"/>
    <w:rsid w:val="009062A5"/>
    <w:rsid w:val="00906356"/>
    <w:rsid w:val="00906801"/>
    <w:rsid w:val="00906B52"/>
    <w:rsid w:val="00907026"/>
    <w:rsid w:val="00907699"/>
    <w:rsid w:val="00907AFC"/>
    <w:rsid w:val="00907CF2"/>
    <w:rsid w:val="00907E0A"/>
    <w:rsid w:val="0091021E"/>
    <w:rsid w:val="009102A6"/>
    <w:rsid w:val="00910A13"/>
    <w:rsid w:val="00910FA7"/>
    <w:rsid w:val="009111A9"/>
    <w:rsid w:val="00911272"/>
    <w:rsid w:val="00911339"/>
    <w:rsid w:val="009113A6"/>
    <w:rsid w:val="00911DA1"/>
    <w:rsid w:val="009120AA"/>
    <w:rsid w:val="00912411"/>
    <w:rsid w:val="0091244E"/>
    <w:rsid w:val="00912BC1"/>
    <w:rsid w:val="009134EE"/>
    <w:rsid w:val="009135D6"/>
    <w:rsid w:val="00913657"/>
    <w:rsid w:val="009138AB"/>
    <w:rsid w:val="00914212"/>
    <w:rsid w:val="00914683"/>
    <w:rsid w:val="0091474A"/>
    <w:rsid w:val="00914905"/>
    <w:rsid w:val="00914A00"/>
    <w:rsid w:val="00914C77"/>
    <w:rsid w:val="00914D20"/>
    <w:rsid w:val="00915BFD"/>
    <w:rsid w:val="009160A7"/>
    <w:rsid w:val="009162DC"/>
    <w:rsid w:val="009168F3"/>
    <w:rsid w:val="00916CC9"/>
    <w:rsid w:val="009174EA"/>
    <w:rsid w:val="009176AF"/>
    <w:rsid w:val="00917B88"/>
    <w:rsid w:val="00917DAC"/>
    <w:rsid w:val="00920210"/>
    <w:rsid w:val="0092048A"/>
    <w:rsid w:val="009208AA"/>
    <w:rsid w:val="00920E22"/>
    <w:rsid w:val="009211A3"/>
    <w:rsid w:val="0092183E"/>
    <w:rsid w:val="00921ACB"/>
    <w:rsid w:val="00921C6D"/>
    <w:rsid w:val="00921CCD"/>
    <w:rsid w:val="00921D95"/>
    <w:rsid w:val="009220D0"/>
    <w:rsid w:val="0092270B"/>
    <w:rsid w:val="0092354B"/>
    <w:rsid w:val="0092369B"/>
    <w:rsid w:val="00923D80"/>
    <w:rsid w:val="00923E28"/>
    <w:rsid w:val="00924412"/>
    <w:rsid w:val="00924445"/>
    <w:rsid w:val="0092488A"/>
    <w:rsid w:val="0092503A"/>
    <w:rsid w:val="009252A9"/>
    <w:rsid w:val="0092559B"/>
    <w:rsid w:val="00926016"/>
    <w:rsid w:val="00927F4C"/>
    <w:rsid w:val="00930237"/>
    <w:rsid w:val="009308DA"/>
    <w:rsid w:val="009309A9"/>
    <w:rsid w:val="0093144B"/>
    <w:rsid w:val="00931649"/>
    <w:rsid w:val="00931853"/>
    <w:rsid w:val="00932167"/>
    <w:rsid w:val="009325C0"/>
    <w:rsid w:val="00932B74"/>
    <w:rsid w:val="00932BA9"/>
    <w:rsid w:val="00932BB1"/>
    <w:rsid w:val="00933467"/>
    <w:rsid w:val="00933513"/>
    <w:rsid w:val="00933D39"/>
    <w:rsid w:val="00933EB9"/>
    <w:rsid w:val="0093419D"/>
    <w:rsid w:val="00934589"/>
    <w:rsid w:val="009348C7"/>
    <w:rsid w:val="00934988"/>
    <w:rsid w:val="00934FCE"/>
    <w:rsid w:val="00935CFB"/>
    <w:rsid w:val="00936AF9"/>
    <w:rsid w:val="00936BC2"/>
    <w:rsid w:val="00936FDE"/>
    <w:rsid w:val="00937089"/>
    <w:rsid w:val="00937442"/>
    <w:rsid w:val="009376B2"/>
    <w:rsid w:val="00937CBB"/>
    <w:rsid w:val="0094075F"/>
    <w:rsid w:val="0094089F"/>
    <w:rsid w:val="00941490"/>
    <w:rsid w:val="0094149B"/>
    <w:rsid w:val="00943E82"/>
    <w:rsid w:val="009444BA"/>
    <w:rsid w:val="00944B15"/>
    <w:rsid w:val="00944D77"/>
    <w:rsid w:val="00944F8A"/>
    <w:rsid w:val="00945470"/>
    <w:rsid w:val="00946117"/>
    <w:rsid w:val="0094724E"/>
    <w:rsid w:val="00947D58"/>
    <w:rsid w:val="009501AF"/>
    <w:rsid w:val="00950EFC"/>
    <w:rsid w:val="00951082"/>
    <w:rsid w:val="009510A2"/>
    <w:rsid w:val="00951188"/>
    <w:rsid w:val="009511CD"/>
    <w:rsid w:val="009517F0"/>
    <w:rsid w:val="00952145"/>
    <w:rsid w:val="00952707"/>
    <w:rsid w:val="00953257"/>
    <w:rsid w:val="00953C89"/>
    <w:rsid w:val="00953CCD"/>
    <w:rsid w:val="00953D24"/>
    <w:rsid w:val="009545A5"/>
    <w:rsid w:val="00954686"/>
    <w:rsid w:val="009546C6"/>
    <w:rsid w:val="0095474C"/>
    <w:rsid w:val="00954AA6"/>
    <w:rsid w:val="009551E7"/>
    <w:rsid w:val="00955574"/>
    <w:rsid w:val="00955A9E"/>
    <w:rsid w:val="00956F5B"/>
    <w:rsid w:val="00957193"/>
    <w:rsid w:val="00957849"/>
    <w:rsid w:val="00957CFE"/>
    <w:rsid w:val="00957D92"/>
    <w:rsid w:val="0095BA61"/>
    <w:rsid w:val="0096012D"/>
    <w:rsid w:val="009607AA"/>
    <w:rsid w:val="00960DCF"/>
    <w:rsid w:val="00961032"/>
    <w:rsid w:val="00961511"/>
    <w:rsid w:val="00961D6B"/>
    <w:rsid w:val="0096218A"/>
    <w:rsid w:val="009627B9"/>
    <w:rsid w:val="00962CB9"/>
    <w:rsid w:val="00962ECA"/>
    <w:rsid w:val="00963C5E"/>
    <w:rsid w:val="00963EA3"/>
    <w:rsid w:val="00964312"/>
    <w:rsid w:val="0096453C"/>
    <w:rsid w:val="0096486F"/>
    <w:rsid w:val="00965091"/>
    <w:rsid w:val="00965A77"/>
    <w:rsid w:val="00965B8A"/>
    <w:rsid w:val="00966077"/>
    <w:rsid w:val="00966BD2"/>
    <w:rsid w:val="009673BA"/>
    <w:rsid w:val="0096768A"/>
    <w:rsid w:val="0096790B"/>
    <w:rsid w:val="0097042F"/>
    <w:rsid w:val="0097071F"/>
    <w:rsid w:val="00970D3B"/>
    <w:rsid w:val="009717AC"/>
    <w:rsid w:val="00971EA8"/>
    <w:rsid w:val="00972A6B"/>
    <w:rsid w:val="00973247"/>
    <w:rsid w:val="00973B74"/>
    <w:rsid w:val="00973BBF"/>
    <w:rsid w:val="00973E67"/>
    <w:rsid w:val="009740F3"/>
    <w:rsid w:val="00974BEF"/>
    <w:rsid w:val="00974FEB"/>
    <w:rsid w:val="009751C1"/>
    <w:rsid w:val="00975219"/>
    <w:rsid w:val="009753EE"/>
    <w:rsid w:val="00975730"/>
    <w:rsid w:val="00975CBF"/>
    <w:rsid w:val="009767A8"/>
    <w:rsid w:val="00976B03"/>
    <w:rsid w:val="00977149"/>
    <w:rsid w:val="00980CBE"/>
    <w:rsid w:val="009811F1"/>
    <w:rsid w:val="0098194F"/>
    <w:rsid w:val="00982554"/>
    <w:rsid w:val="0098262F"/>
    <w:rsid w:val="009826A3"/>
    <w:rsid w:val="00983061"/>
    <w:rsid w:val="00983C0C"/>
    <w:rsid w:val="00983E57"/>
    <w:rsid w:val="00984FE0"/>
    <w:rsid w:val="00985A99"/>
    <w:rsid w:val="00985DE2"/>
    <w:rsid w:val="009860ED"/>
    <w:rsid w:val="009862ED"/>
    <w:rsid w:val="0098633C"/>
    <w:rsid w:val="0098675D"/>
    <w:rsid w:val="00987279"/>
    <w:rsid w:val="00987358"/>
    <w:rsid w:val="00987BA4"/>
    <w:rsid w:val="009901E0"/>
    <w:rsid w:val="0099066D"/>
    <w:rsid w:val="00990E32"/>
    <w:rsid w:val="00990FC8"/>
    <w:rsid w:val="009913F1"/>
    <w:rsid w:val="0099169C"/>
    <w:rsid w:val="009917B8"/>
    <w:rsid w:val="00991E8B"/>
    <w:rsid w:val="00991F68"/>
    <w:rsid w:val="009926E0"/>
    <w:rsid w:val="00993648"/>
    <w:rsid w:val="009940B9"/>
    <w:rsid w:val="0099428C"/>
    <w:rsid w:val="009943C7"/>
    <w:rsid w:val="00994474"/>
    <w:rsid w:val="0099451E"/>
    <w:rsid w:val="009947DD"/>
    <w:rsid w:val="00994853"/>
    <w:rsid w:val="00994EB8"/>
    <w:rsid w:val="0099544B"/>
    <w:rsid w:val="009959E9"/>
    <w:rsid w:val="00995B52"/>
    <w:rsid w:val="00995EDC"/>
    <w:rsid w:val="009964BF"/>
    <w:rsid w:val="00996B1A"/>
    <w:rsid w:val="00996C4F"/>
    <w:rsid w:val="00996CA3"/>
    <w:rsid w:val="00996D82"/>
    <w:rsid w:val="00996FF9"/>
    <w:rsid w:val="00997337"/>
    <w:rsid w:val="009976A2"/>
    <w:rsid w:val="009979BA"/>
    <w:rsid w:val="00997BF8"/>
    <w:rsid w:val="00997D29"/>
    <w:rsid w:val="00997DFA"/>
    <w:rsid w:val="009A06E0"/>
    <w:rsid w:val="009A09C1"/>
    <w:rsid w:val="009A0AAB"/>
    <w:rsid w:val="009A0C63"/>
    <w:rsid w:val="009A10CC"/>
    <w:rsid w:val="009A116E"/>
    <w:rsid w:val="009A12B8"/>
    <w:rsid w:val="009A13C6"/>
    <w:rsid w:val="009A1585"/>
    <w:rsid w:val="009A1602"/>
    <w:rsid w:val="009A18F6"/>
    <w:rsid w:val="009A244A"/>
    <w:rsid w:val="009A2DB9"/>
    <w:rsid w:val="009A2DC4"/>
    <w:rsid w:val="009A2DCC"/>
    <w:rsid w:val="009A363A"/>
    <w:rsid w:val="009A3A71"/>
    <w:rsid w:val="009A3B09"/>
    <w:rsid w:val="009A3FA0"/>
    <w:rsid w:val="009A4EC9"/>
    <w:rsid w:val="009A522F"/>
    <w:rsid w:val="009A5ABC"/>
    <w:rsid w:val="009A5B2C"/>
    <w:rsid w:val="009A5F67"/>
    <w:rsid w:val="009A6688"/>
    <w:rsid w:val="009A7264"/>
    <w:rsid w:val="009A7DD1"/>
    <w:rsid w:val="009A7F05"/>
    <w:rsid w:val="009A7F10"/>
    <w:rsid w:val="009B0AFB"/>
    <w:rsid w:val="009B0B57"/>
    <w:rsid w:val="009B0BFE"/>
    <w:rsid w:val="009B120E"/>
    <w:rsid w:val="009B1C34"/>
    <w:rsid w:val="009B347E"/>
    <w:rsid w:val="009B377B"/>
    <w:rsid w:val="009B3E26"/>
    <w:rsid w:val="009B4443"/>
    <w:rsid w:val="009B4546"/>
    <w:rsid w:val="009B4C20"/>
    <w:rsid w:val="009B55AA"/>
    <w:rsid w:val="009B5D55"/>
    <w:rsid w:val="009B5E4B"/>
    <w:rsid w:val="009B5E82"/>
    <w:rsid w:val="009B689B"/>
    <w:rsid w:val="009B68E9"/>
    <w:rsid w:val="009B732A"/>
    <w:rsid w:val="009B7691"/>
    <w:rsid w:val="009B77FC"/>
    <w:rsid w:val="009C0FFD"/>
    <w:rsid w:val="009C1271"/>
    <w:rsid w:val="009C1869"/>
    <w:rsid w:val="009C1A53"/>
    <w:rsid w:val="009C1FC8"/>
    <w:rsid w:val="009C2205"/>
    <w:rsid w:val="009C3340"/>
    <w:rsid w:val="009C3706"/>
    <w:rsid w:val="009C3A3A"/>
    <w:rsid w:val="009C426B"/>
    <w:rsid w:val="009C42D4"/>
    <w:rsid w:val="009C4705"/>
    <w:rsid w:val="009C4CB5"/>
    <w:rsid w:val="009C58DC"/>
    <w:rsid w:val="009C5A58"/>
    <w:rsid w:val="009C63E1"/>
    <w:rsid w:val="009C65C0"/>
    <w:rsid w:val="009C6CEA"/>
    <w:rsid w:val="009C6CF9"/>
    <w:rsid w:val="009C6FD0"/>
    <w:rsid w:val="009C79D3"/>
    <w:rsid w:val="009C7A64"/>
    <w:rsid w:val="009C7B85"/>
    <w:rsid w:val="009C7EDD"/>
    <w:rsid w:val="009D0254"/>
    <w:rsid w:val="009D0499"/>
    <w:rsid w:val="009D09F0"/>
    <w:rsid w:val="009D1A64"/>
    <w:rsid w:val="009D1AE4"/>
    <w:rsid w:val="009D272F"/>
    <w:rsid w:val="009D2BC8"/>
    <w:rsid w:val="009D305F"/>
    <w:rsid w:val="009D32BD"/>
    <w:rsid w:val="009D38F0"/>
    <w:rsid w:val="009D456E"/>
    <w:rsid w:val="009D4AC0"/>
    <w:rsid w:val="009D4E22"/>
    <w:rsid w:val="009D5236"/>
    <w:rsid w:val="009D5B5A"/>
    <w:rsid w:val="009D5B91"/>
    <w:rsid w:val="009D62E4"/>
    <w:rsid w:val="009D6D22"/>
    <w:rsid w:val="009D792E"/>
    <w:rsid w:val="009D7E2D"/>
    <w:rsid w:val="009D7FA5"/>
    <w:rsid w:val="009E005F"/>
    <w:rsid w:val="009E036F"/>
    <w:rsid w:val="009E041E"/>
    <w:rsid w:val="009E09C4"/>
    <w:rsid w:val="009E0DFE"/>
    <w:rsid w:val="009E1178"/>
    <w:rsid w:val="009E13F8"/>
    <w:rsid w:val="009E19E1"/>
    <w:rsid w:val="009E2408"/>
    <w:rsid w:val="009E31F6"/>
    <w:rsid w:val="009E3959"/>
    <w:rsid w:val="009E3B4B"/>
    <w:rsid w:val="009E3E3B"/>
    <w:rsid w:val="009E4C07"/>
    <w:rsid w:val="009E4E8D"/>
    <w:rsid w:val="009E5182"/>
    <w:rsid w:val="009E59FD"/>
    <w:rsid w:val="009E5D80"/>
    <w:rsid w:val="009E69B1"/>
    <w:rsid w:val="009E69FA"/>
    <w:rsid w:val="009E6BA2"/>
    <w:rsid w:val="009E75BA"/>
    <w:rsid w:val="009E75F9"/>
    <w:rsid w:val="009E777F"/>
    <w:rsid w:val="009E791E"/>
    <w:rsid w:val="009E7B06"/>
    <w:rsid w:val="009E7F02"/>
    <w:rsid w:val="009E7F90"/>
    <w:rsid w:val="009F0A64"/>
    <w:rsid w:val="009F0FBC"/>
    <w:rsid w:val="009F1505"/>
    <w:rsid w:val="009F16B1"/>
    <w:rsid w:val="009F1769"/>
    <w:rsid w:val="009F177F"/>
    <w:rsid w:val="009F2028"/>
    <w:rsid w:val="009F2071"/>
    <w:rsid w:val="009F21A7"/>
    <w:rsid w:val="009F2AEB"/>
    <w:rsid w:val="009F2C2B"/>
    <w:rsid w:val="009F3273"/>
    <w:rsid w:val="009F3885"/>
    <w:rsid w:val="009F3981"/>
    <w:rsid w:val="009F3A65"/>
    <w:rsid w:val="009F4080"/>
    <w:rsid w:val="009F40DA"/>
    <w:rsid w:val="009F49AF"/>
    <w:rsid w:val="009F4C75"/>
    <w:rsid w:val="009F5236"/>
    <w:rsid w:val="009F6120"/>
    <w:rsid w:val="009F6246"/>
    <w:rsid w:val="009F6427"/>
    <w:rsid w:val="009F6E71"/>
    <w:rsid w:val="009F77AD"/>
    <w:rsid w:val="009F7D3A"/>
    <w:rsid w:val="009F7E84"/>
    <w:rsid w:val="00A00224"/>
    <w:rsid w:val="00A003F7"/>
    <w:rsid w:val="00A0064E"/>
    <w:rsid w:val="00A008C5"/>
    <w:rsid w:val="00A00D76"/>
    <w:rsid w:val="00A00FA4"/>
    <w:rsid w:val="00A01184"/>
    <w:rsid w:val="00A01449"/>
    <w:rsid w:val="00A01DC8"/>
    <w:rsid w:val="00A01DDB"/>
    <w:rsid w:val="00A01E3E"/>
    <w:rsid w:val="00A021FD"/>
    <w:rsid w:val="00A02344"/>
    <w:rsid w:val="00A03603"/>
    <w:rsid w:val="00A037C2"/>
    <w:rsid w:val="00A03A5E"/>
    <w:rsid w:val="00A03D43"/>
    <w:rsid w:val="00A03F0E"/>
    <w:rsid w:val="00A04380"/>
    <w:rsid w:val="00A04786"/>
    <w:rsid w:val="00A0490F"/>
    <w:rsid w:val="00A05472"/>
    <w:rsid w:val="00A05512"/>
    <w:rsid w:val="00A055C6"/>
    <w:rsid w:val="00A05C32"/>
    <w:rsid w:val="00A05E35"/>
    <w:rsid w:val="00A0634C"/>
    <w:rsid w:val="00A064B7"/>
    <w:rsid w:val="00A0653F"/>
    <w:rsid w:val="00A06EE2"/>
    <w:rsid w:val="00A07141"/>
    <w:rsid w:val="00A07C15"/>
    <w:rsid w:val="00A07DA2"/>
    <w:rsid w:val="00A1031D"/>
    <w:rsid w:val="00A10E80"/>
    <w:rsid w:val="00A119E2"/>
    <w:rsid w:val="00A11CD0"/>
    <w:rsid w:val="00A1236B"/>
    <w:rsid w:val="00A12931"/>
    <w:rsid w:val="00A13306"/>
    <w:rsid w:val="00A13948"/>
    <w:rsid w:val="00A1444A"/>
    <w:rsid w:val="00A149FC"/>
    <w:rsid w:val="00A14E11"/>
    <w:rsid w:val="00A1555B"/>
    <w:rsid w:val="00A155C5"/>
    <w:rsid w:val="00A158FE"/>
    <w:rsid w:val="00A164F6"/>
    <w:rsid w:val="00A1652D"/>
    <w:rsid w:val="00A1667E"/>
    <w:rsid w:val="00A16767"/>
    <w:rsid w:val="00A16AD8"/>
    <w:rsid w:val="00A16B02"/>
    <w:rsid w:val="00A2021E"/>
    <w:rsid w:val="00A20271"/>
    <w:rsid w:val="00A2067C"/>
    <w:rsid w:val="00A209D1"/>
    <w:rsid w:val="00A2111D"/>
    <w:rsid w:val="00A2154C"/>
    <w:rsid w:val="00A21C95"/>
    <w:rsid w:val="00A21CF3"/>
    <w:rsid w:val="00A21D3F"/>
    <w:rsid w:val="00A225E5"/>
    <w:rsid w:val="00A22E43"/>
    <w:rsid w:val="00A235F7"/>
    <w:rsid w:val="00A239F2"/>
    <w:rsid w:val="00A23F70"/>
    <w:rsid w:val="00A2437A"/>
    <w:rsid w:val="00A24757"/>
    <w:rsid w:val="00A24813"/>
    <w:rsid w:val="00A24FDF"/>
    <w:rsid w:val="00A2592E"/>
    <w:rsid w:val="00A25D81"/>
    <w:rsid w:val="00A26186"/>
    <w:rsid w:val="00A265C4"/>
    <w:rsid w:val="00A266FC"/>
    <w:rsid w:val="00A26BB9"/>
    <w:rsid w:val="00A27100"/>
    <w:rsid w:val="00A27AEC"/>
    <w:rsid w:val="00A30310"/>
    <w:rsid w:val="00A320DB"/>
    <w:rsid w:val="00A321ED"/>
    <w:rsid w:val="00A32471"/>
    <w:rsid w:val="00A33066"/>
    <w:rsid w:val="00A3487B"/>
    <w:rsid w:val="00A351BB"/>
    <w:rsid w:val="00A3564F"/>
    <w:rsid w:val="00A35D16"/>
    <w:rsid w:val="00A35D7A"/>
    <w:rsid w:val="00A365E1"/>
    <w:rsid w:val="00A36736"/>
    <w:rsid w:val="00A36849"/>
    <w:rsid w:val="00A3698A"/>
    <w:rsid w:val="00A3719F"/>
    <w:rsid w:val="00A3743C"/>
    <w:rsid w:val="00A378E3"/>
    <w:rsid w:val="00A37BCD"/>
    <w:rsid w:val="00A37E74"/>
    <w:rsid w:val="00A37E8D"/>
    <w:rsid w:val="00A4096C"/>
    <w:rsid w:val="00A40AB7"/>
    <w:rsid w:val="00A413F0"/>
    <w:rsid w:val="00A41689"/>
    <w:rsid w:val="00A41756"/>
    <w:rsid w:val="00A4182B"/>
    <w:rsid w:val="00A41AE8"/>
    <w:rsid w:val="00A42592"/>
    <w:rsid w:val="00A425E4"/>
    <w:rsid w:val="00A42B18"/>
    <w:rsid w:val="00A42B2F"/>
    <w:rsid w:val="00A43C59"/>
    <w:rsid w:val="00A43E57"/>
    <w:rsid w:val="00A4403C"/>
    <w:rsid w:val="00A44655"/>
    <w:rsid w:val="00A45262"/>
    <w:rsid w:val="00A45542"/>
    <w:rsid w:val="00A472C6"/>
    <w:rsid w:val="00A47A69"/>
    <w:rsid w:val="00A47EFD"/>
    <w:rsid w:val="00A50E91"/>
    <w:rsid w:val="00A50EB4"/>
    <w:rsid w:val="00A50ECD"/>
    <w:rsid w:val="00A518C3"/>
    <w:rsid w:val="00A518F3"/>
    <w:rsid w:val="00A5253D"/>
    <w:rsid w:val="00A5256E"/>
    <w:rsid w:val="00A52729"/>
    <w:rsid w:val="00A5280F"/>
    <w:rsid w:val="00A52CC8"/>
    <w:rsid w:val="00A52E9B"/>
    <w:rsid w:val="00A53675"/>
    <w:rsid w:val="00A53681"/>
    <w:rsid w:val="00A53B61"/>
    <w:rsid w:val="00A53F71"/>
    <w:rsid w:val="00A5405F"/>
    <w:rsid w:val="00A5425A"/>
    <w:rsid w:val="00A5430E"/>
    <w:rsid w:val="00A545B4"/>
    <w:rsid w:val="00A54726"/>
    <w:rsid w:val="00A547A1"/>
    <w:rsid w:val="00A549C1"/>
    <w:rsid w:val="00A54CEC"/>
    <w:rsid w:val="00A54DF4"/>
    <w:rsid w:val="00A54E3E"/>
    <w:rsid w:val="00A558E0"/>
    <w:rsid w:val="00A564D7"/>
    <w:rsid w:val="00A56B6A"/>
    <w:rsid w:val="00A571DE"/>
    <w:rsid w:val="00A572B9"/>
    <w:rsid w:val="00A578DC"/>
    <w:rsid w:val="00A57B0E"/>
    <w:rsid w:val="00A57C71"/>
    <w:rsid w:val="00A60E10"/>
    <w:rsid w:val="00A6249D"/>
    <w:rsid w:val="00A62B3D"/>
    <w:rsid w:val="00A62D05"/>
    <w:rsid w:val="00A630CC"/>
    <w:rsid w:val="00A636B4"/>
    <w:rsid w:val="00A63808"/>
    <w:rsid w:val="00A63950"/>
    <w:rsid w:val="00A63B4D"/>
    <w:rsid w:val="00A63C56"/>
    <w:rsid w:val="00A640E2"/>
    <w:rsid w:val="00A64D65"/>
    <w:rsid w:val="00A6517E"/>
    <w:rsid w:val="00A65500"/>
    <w:rsid w:val="00A657D5"/>
    <w:rsid w:val="00A65BB8"/>
    <w:rsid w:val="00A65D2F"/>
    <w:rsid w:val="00A65F74"/>
    <w:rsid w:val="00A66740"/>
    <w:rsid w:val="00A6725B"/>
    <w:rsid w:val="00A672F5"/>
    <w:rsid w:val="00A67931"/>
    <w:rsid w:val="00A703D4"/>
    <w:rsid w:val="00A70605"/>
    <w:rsid w:val="00A70845"/>
    <w:rsid w:val="00A7107A"/>
    <w:rsid w:val="00A7133A"/>
    <w:rsid w:val="00A71681"/>
    <w:rsid w:val="00A71AA4"/>
    <w:rsid w:val="00A72609"/>
    <w:rsid w:val="00A72721"/>
    <w:rsid w:val="00A72A7B"/>
    <w:rsid w:val="00A72BCE"/>
    <w:rsid w:val="00A72C2A"/>
    <w:rsid w:val="00A73134"/>
    <w:rsid w:val="00A73443"/>
    <w:rsid w:val="00A7363F"/>
    <w:rsid w:val="00A7365A"/>
    <w:rsid w:val="00A738EB"/>
    <w:rsid w:val="00A74314"/>
    <w:rsid w:val="00A744EB"/>
    <w:rsid w:val="00A74A74"/>
    <w:rsid w:val="00A74DA4"/>
    <w:rsid w:val="00A7535F"/>
    <w:rsid w:val="00A75817"/>
    <w:rsid w:val="00A759B0"/>
    <w:rsid w:val="00A76001"/>
    <w:rsid w:val="00A76152"/>
    <w:rsid w:val="00A7633B"/>
    <w:rsid w:val="00A767BE"/>
    <w:rsid w:val="00A76C84"/>
    <w:rsid w:val="00A76D6C"/>
    <w:rsid w:val="00A777B2"/>
    <w:rsid w:val="00A77ECD"/>
    <w:rsid w:val="00A81682"/>
    <w:rsid w:val="00A8226B"/>
    <w:rsid w:val="00A8229A"/>
    <w:rsid w:val="00A825D4"/>
    <w:rsid w:val="00A828F3"/>
    <w:rsid w:val="00A828F6"/>
    <w:rsid w:val="00A82B73"/>
    <w:rsid w:val="00A83EA1"/>
    <w:rsid w:val="00A84066"/>
    <w:rsid w:val="00A847D9"/>
    <w:rsid w:val="00A84B81"/>
    <w:rsid w:val="00A85144"/>
    <w:rsid w:val="00A85B47"/>
    <w:rsid w:val="00A8615A"/>
    <w:rsid w:val="00A86307"/>
    <w:rsid w:val="00A86321"/>
    <w:rsid w:val="00A867C0"/>
    <w:rsid w:val="00A86E8B"/>
    <w:rsid w:val="00A87164"/>
    <w:rsid w:val="00A871A9"/>
    <w:rsid w:val="00A90161"/>
    <w:rsid w:val="00A90726"/>
    <w:rsid w:val="00A90BFD"/>
    <w:rsid w:val="00A913AD"/>
    <w:rsid w:val="00A9171E"/>
    <w:rsid w:val="00A92A33"/>
    <w:rsid w:val="00A92F7D"/>
    <w:rsid w:val="00A93072"/>
    <w:rsid w:val="00A938BD"/>
    <w:rsid w:val="00A93953"/>
    <w:rsid w:val="00A939FC"/>
    <w:rsid w:val="00A93D25"/>
    <w:rsid w:val="00A95377"/>
    <w:rsid w:val="00A95871"/>
    <w:rsid w:val="00A959D8"/>
    <w:rsid w:val="00A95FB8"/>
    <w:rsid w:val="00A96A5C"/>
    <w:rsid w:val="00A96DFD"/>
    <w:rsid w:val="00A97013"/>
    <w:rsid w:val="00A973FA"/>
    <w:rsid w:val="00A97649"/>
    <w:rsid w:val="00A9765E"/>
    <w:rsid w:val="00A97E5D"/>
    <w:rsid w:val="00A97F96"/>
    <w:rsid w:val="00AA09BF"/>
    <w:rsid w:val="00AA0DD5"/>
    <w:rsid w:val="00AA113D"/>
    <w:rsid w:val="00AA13A7"/>
    <w:rsid w:val="00AA13F9"/>
    <w:rsid w:val="00AA1486"/>
    <w:rsid w:val="00AA14F8"/>
    <w:rsid w:val="00AA16FF"/>
    <w:rsid w:val="00AA19C3"/>
    <w:rsid w:val="00AA1A5A"/>
    <w:rsid w:val="00AA22D0"/>
    <w:rsid w:val="00AA31FD"/>
    <w:rsid w:val="00AA37BE"/>
    <w:rsid w:val="00AA3C36"/>
    <w:rsid w:val="00AA3E57"/>
    <w:rsid w:val="00AA4058"/>
    <w:rsid w:val="00AA433C"/>
    <w:rsid w:val="00AA44DA"/>
    <w:rsid w:val="00AA4FA3"/>
    <w:rsid w:val="00AA5D54"/>
    <w:rsid w:val="00AA5D79"/>
    <w:rsid w:val="00AA637C"/>
    <w:rsid w:val="00AA67FB"/>
    <w:rsid w:val="00AA6BD5"/>
    <w:rsid w:val="00AA6BD8"/>
    <w:rsid w:val="00AA6C7D"/>
    <w:rsid w:val="00AA6CB2"/>
    <w:rsid w:val="00AA702B"/>
    <w:rsid w:val="00AA74A8"/>
    <w:rsid w:val="00AA79CC"/>
    <w:rsid w:val="00AA7EBA"/>
    <w:rsid w:val="00AA7FD6"/>
    <w:rsid w:val="00AB02E5"/>
    <w:rsid w:val="00AB042A"/>
    <w:rsid w:val="00AB1065"/>
    <w:rsid w:val="00AB11AD"/>
    <w:rsid w:val="00AB12E8"/>
    <w:rsid w:val="00AB147E"/>
    <w:rsid w:val="00AB1554"/>
    <w:rsid w:val="00AB19EF"/>
    <w:rsid w:val="00AB1C3C"/>
    <w:rsid w:val="00AB1C8C"/>
    <w:rsid w:val="00AB2495"/>
    <w:rsid w:val="00AB2747"/>
    <w:rsid w:val="00AB2D34"/>
    <w:rsid w:val="00AB33B7"/>
    <w:rsid w:val="00AB3430"/>
    <w:rsid w:val="00AB3659"/>
    <w:rsid w:val="00AB37B9"/>
    <w:rsid w:val="00AB397A"/>
    <w:rsid w:val="00AB4AD1"/>
    <w:rsid w:val="00AB4FEA"/>
    <w:rsid w:val="00AB5227"/>
    <w:rsid w:val="00AB559E"/>
    <w:rsid w:val="00AB56BA"/>
    <w:rsid w:val="00AB5E07"/>
    <w:rsid w:val="00AB6091"/>
    <w:rsid w:val="00AB7994"/>
    <w:rsid w:val="00AB7CFA"/>
    <w:rsid w:val="00AC0138"/>
    <w:rsid w:val="00AC0749"/>
    <w:rsid w:val="00AC09EC"/>
    <w:rsid w:val="00AC0BC4"/>
    <w:rsid w:val="00AC0CA2"/>
    <w:rsid w:val="00AC0CFA"/>
    <w:rsid w:val="00AC1093"/>
    <w:rsid w:val="00AC1ECF"/>
    <w:rsid w:val="00AC1F4F"/>
    <w:rsid w:val="00AC243E"/>
    <w:rsid w:val="00AC2C5F"/>
    <w:rsid w:val="00AC2D5F"/>
    <w:rsid w:val="00AC40C4"/>
    <w:rsid w:val="00AC4C51"/>
    <w:rsid w:val="00AC4CC5"/>
    <w:rsid w:val="00AC5104"/>
    <w:rsid w:val="00AC55D6"/>
    <w:rsid w:val="00AC5881"/>
    <w:rsid w:val="00AC5939"/>
    <w:rsid w:val="00AC5B42"/>
    <w:rsid w:val="00AC5B48"/>
    <w:rsid w:val="00AC6A33"/>
    <w:rsid w:val="00AC715B"/>
    <w:rsid w:val="00AC794A"/>
    <w:rsid w:val="00AC7D5E"/>
    <w:rsid w:val="00AD019E"/>
    <w:rsid w:val="00AD026E"/>
    <w:rsid w:val="00AD0703"/>
    <w:rsid w:val="00AD0832"/>
    <w:rsid w:val="00AD0B1B"/>
    <w:rsid w:val="00AD140B"/>
    <w:rsid w:val="00AD1450"/>
    <w:rsid w:val="00AD15E8"/>
    <w:rsid w:val="00AD165B"/>
    <w:rsid w:val="00AD1D96"/>
    <w:rsid w:val="00AD23DF"/>
    <w:rsid w:val="00AD28EF"/>
    <w:rsid w:val="00AD2A5C"/>
    <w:rsid w:val="00AD2F3E"/>
    <w:rsid w:val="00AD3226"/>
    <w:rsid w:val="00AD356D"/>
    <w:rsid w:val="00AD3B8C"/>
    <w:rsid w:val="00AD45BF"/>
    <w:rsid w:val="00AD4D0B"/>
    <w:rsid w:val="00AD4ECF"/>
    <w:rsid w:val="00AD585D"/>
    <w:rsid w:val="00AD59E6"/>
    <w:rsid w:val="00AD5C90"/>
    <w:rsid w:val="00AD5CFB"/>
    <w:rsid w:val="00AD5D58"/>
    <w:rsid w:val="00AD6104"/>
    <w:rsid w:val="00AD6502"/>
    <w:rsid w:val="00AD72AD"/>
    <w:rsid w:val="00AD7C5D"/>
    <w:rsid w:val="00AE0695"/>
    <w:rsid w:val="00AE0BFA"/>
    <w:rsid w:val="00AE0C79"/>
    <w:rsid w:val="00AE1038"/>
    <w:rsid w:val="00AE15B7"/>
    <w:rsid w:val="00AE165E"/>
    <w:rsid w:val="00AE2722"/>
    <w:rsid w:val="00AE2757"/>
    <w:rsid w:val="00AE2A72"/>
    <w:rsid w:val="00AE3E7E"/>
    <w:rsid w:val="00AE4263"/>
    <w:rsid w:val="00AE492E"/>
    <w:rsid w:val="00AE5202"/>
    <w:rsid w:val="00AE5EF4"/>
    <w:rsid w:val="00AE76F2"/>
    <w:rsid w:val="00AE7A0E"/>
    <w:rsid w:val="00AE7E53"/>
    <w:rsid w:val="00AF0366"/>
    <w:rsid w:val="00AF054E"/>
    <w:rsid w:val="00AF0632"/>
    <w:rsid w:val="00AF077F"/>
    <w:rsid w:val="00AF0A18"/>
    <w:rsid w:val="00AF0DDE"/>
    <w:rsid w:val="00AF1315"/>
    <w:rsid w:val="00AF19BF"/>
    <w:rsid w:val="00AF2550"/>
    <w:rsid w:val="00AF286D"/>
    <w:rsid w:val="00AF2C31"/>
    <w:rsid w:val="00AF2DC3"/>
    <w:rsid w:val="00AF3477"/>
    <w:rsid w:val="00AF3E61"/>
    <w:rsid w:val="00AF4798"/>
    <w:rsid w:val="00AF4865"/>
    <w:rsid w:val="00AF4C12"/>
    <w:rsid w:val="00AF4DBF"/>
    <w:rsid w:val="00AF5152"/>
    <w:rsid w:val="00AF59EF"/>
    <w:rsid w:val="00AF5BF7"/>
    <w:rsid w:val="00AF5DFE"/>
    <w:rsid w:val="00AF617B"/>
    <w:rsid w:val="00AF619B"/>
    <w:rsid w:val="00AF620D"/>
    <w:rsid w:val="00AF6455"/>
    <w:rsid w:val="00AF68E5"/>
    <w:rsid w:val="00AF69D4"/>
    <w:rsid w:val="00B00BDF"/>
    <w:rsid w:val="00B01667"/>
    <w:rsid w:val="00B01C56"/>
    <w:rsid w:val="00B024EE"/>
    <w:rsid w:val="00B02E99"/>
    <w:rsid w:val="00B02F5D"/>
    <w:rsid w:val="00B033E5"/>
    <w:rsid w:val="00B039EC"/>
    <w:rsid w:val="00B03A63"/>
    <w:rsid w:val="00B03D9D"/>
    <w:rsid w:val="00B03DE6"/>
    <w:rsid w:val="00B03E2C"/>
    <w:rsid w:val="00B03F41"/>
    <w:rsid w:val="00B04316"/>
    <w:rsid w:val="00B043CC"/>
    <w:rsid w:val="00B049E4"/>
    <w:rsid w:val="00B04F91"/>
    <w:rsid w:val="00B05269"/>
    <w:rsid w:val="00B0566D"/>
    <w:rsid w:val="00B058ED"/>
    <w:rsid w:val="00B060E8"/>
    <w:rsid w:val="00B06763"/>
    <w:rsid w:val="00B06D53"/>
    <w:rsid w:val="00B079B5"/>
    <w:rsid w:val="00B07ECA"/>
    <w:rsid w:val="00B1025F"/>
    <w:rsid w:val="00B107FB"/>
    <w:rsid w:val="00B1123B"/>
    <w:rsid w:val="00B1186F"/>
    <w:rsid w:val="00B11CD9"/>
    <w:rsid w:val="00B11DFD"/>
    <w:rsid w:val="00B1215A"/>
    <w:rsid w:val="00B1235D"/>
    <w:rsid w:val="00B12754"/>
    <w:rsid w:val="00B129A4"/>
    <w:rsid w:val="00B13845"/>
    <w:rsid w:val="00B13A54"/>
    <w:rsid w:val="00B13BAC"/>
    <w:rsid w:val="00B13E1E"/>
    <w:rsid w:val="00B14A01"/>
    <w:rsid w:val="00B14A8B"/>
    <w:rsid w:val="00B1508F"/>
    <w:rsid w:val="00B15147"/>
    <w:rsid w:val="00B154B6"/>
    <w:rsid w:val="00B15757"/>
    <w:rsid w:val="00B16038"/>
    <w:rsid w:val="00B1605F"/>
    <w:rsid w:val="00B163F3"/>
    <w:rsid w:val="00B1757C"/>
    <w:rsid w:val="00B177A5"/>
    <w:rsid w:val="00B17AA2"/>
    <w:rsid w:val="00B17C06"/>
    <w:rsid w:val="00B201A4"/>
    <w:rsid w:val="00B201D1"/>
    <w:rsid w:val="00B202C9"/>
    <w:rsid w:val="00B20A51"/>
    <w:rsid w:val="00B20B6A"/>
    <w:rsid w:val="00B20FEA"/>
    <w:rsid w:val="00B210B2"/>
    <w:rsid w:val="00B213A6"/>
    <w:rsid w:val="00B21665"/>
    <w:rsid w:val="00B21D9C"/>
    <w:rsid w:val="00B226F7"/>
    <w:rsid w:val="00B22A88"/>
    <w:rsid w:val="00B22E52"/>
    <w:rsid w:val="00B23185"/>
    <w:rsid w:val="00B235B0"/>
    <w:rsid w:val="00B24000"/>
    <w:rsid w:val="00B24DF6"/>
    <w:rsid w:val="00B2519F"/>
    <w:rsid w:val="00B255D1"/>
    <w:rsid w:val="00B258F9"/>
    <w:rsid w:val="00B26529"/>
    <w:rsid w:val="00B26782"/>
    <w:rsid w:val="00B27763"/>
    <w:rsid w:val="00B27A61"/>
    <w:rsid w:val="00B27F13"/>
    <w:rsid w:val="00B3024F"/>
    <w:rsid w:val="00B302FF"/>
    <w:rsid w:val="00B30378"/>
    <w:rsid w:val="00B30570"/>
    <w:rsid w:val="00B310C0"/>
    <w:rsid w:val="00B3110B"/>
    <w:rsid w:val="00B32451"/>
    <w:rsid w:val="00B32B09"/>
    <w:rsid w:val="00B341A6"/>
    <w:rsid w:val="00B34799"/>
    <w:rsid w:val="00B34D0F"/>
    <w:rsid w:val="00B34D5F"/>
    <w:rsid w:val="00B34FE2"/>
    <w:rsid w:val="00B34FE6"/>
    <w:rsid w:val="00B35166"/>
    <w:rsid w:val="00B357D8"/>
    <w:rsid w:val="00B360F4"/>
    <w:rsid w:val="00B36980"/>
    <w:rsid w:val="00B36A00"/>
    <w:rsid w:val="00B36D03"/>
    <w:rsid w:val="00B36E83"/>
    <w:rsid w:val="00B37322"/>
    <w:rsid w:val="00B37376"/>
    <w:rsid w:val="00B3792B"/>
    <w:rsid w:val="00B37BFC"/>
    <w:rsid w:val="00B37F0D"/>
    <w:rsid w:val="00B40358"/>
    <w:rsid w:val="00B40480"/>
    <w:rsid w:val="00B40961"/>
    <w:rsid w:val="00B413E7"/>
    <w:rsid w:val="00B41614"/>
    <w:rsid w:val="00B419DB"/>
    <w:rsid w:val="00B427CE"/>
    <w:rsid w:val="00B4283A"/>
    <w:rsid w:val="00B42851"/>
    <w:rsid w:val="00B42E67"/>
    <w:rsid w:val="00B42F80"/>
    <w:rsid w:val="00B432BE"/>
    <w:rsid w:val="00B435CB"/>
    <w:rsid w:val="00B4492A"/>
    <w:rsid w:val="00B453DD"/>
    <w:rsid w:val="00B457C5"/>
    <w:rsid w:val="00B45951"/>
    <w:rsid w:val="00B45F11"/>
    <w:rsid w:val="00B46115"/>
    <w:rsid w:val="00B465EC"/>
    <w:rsid w:val="00B46AD2"/>
    <w:rsid w:val="00B47FE2"/>
    <w:rsid w:val="00B5011B"/>
    <w:rsid w:val="00B504A4"/>
    <w:rsid w:val="00B505C8"/>
    <w:rsid w:val="00B50D39"/>
    <w:rsid w:val="00B50DB8"/>
    <w:rsid w:val="00B52771"/>
    <w:rsid w:val="00B52BF5"/>
    <w:rsid w:val="00B52CAD"/>
    <w:rsid w:val="00B52D0E"/>
    <w:rsid w:val="00B5313A"/>
    <w:rsid w:val="00B531E9"/>
    <w:rsid w:val="00B53654"/>
    <w:rsid w:val="00B53905"/>
    <w:rsid w:val="00B53F45"/>
    <w:rsid w:val="00B54558"/>
    <w:rsid w:val="00B5457A"/>
    <w:rsid w:val="00B546DB"/>
    <w:rsid w:val="00B548C6"/>
    <w:rsid w:val="00B54B5B"/>
    <w:rsid w:val="00B54C76"/>
    <w:rsid w:val="00B5522A"/>
    <w:rsid w:val="00B5562E"/>
    <w:rsid w:val="00B55862"/>
    <w:rsid w:val="00B55D65"/>
    <w:rsid w:val="00B56305"/>
    <w:rsid w:val="00B5631F"/>
    <w:rsid w:val="00B56404"/>
    <w:rsid w:val="00B567DB"/>
    <w:rsid w:val="00B56DF7"/>
    <w:rsid w:val="00B56F7F"/>
    <w:rsid w:val="00B57000"/>
    <w:rsid w:val="00B57749"/>
    <w:rsid w:val="00B57D2D"/>
    <w:rsid w:val="00B57F7E"/>
    <w:rsid w:val="00B5C564"/>
    <w:rsid w:val="00B60472"/>
    <w:rsid w:val="00B6078A"/>
    <w:rsid w:val="00B60939"/>
    <w:rsid w:val="00B60AFD"/>
    <w:rsid w:val="00B6127A"/>
    <w:rsid w:val="00B61348"/>
    <w:rsid w:val="00B61391"/>
    <w:rsid w:val="00B61643"/>
    <w:rsid w:val="00B61A43"/>
    <w:rsid w:val="00B61D92"/>
    <w:rsid w:val="00B61F28"/>
    <w:rsid w:val="00B62390"/>
    <w:rsid w:val="00B62625"/>
    <w:rsid w:val="00B62715"/>
    <w:rsid w:val="00B62BC1"/>
    <w:rsid w:val="00B6325E"/>
    <w:rsid w:val="00B636C9"/>
    <w:rsid w:val="00B63D16"/>
    <w:rsid w:val="00B63E2B"/>
    <w:rsid w:val="00B63EB2"/>
    <w:rsid w:val="00B6474F"/>
    <w:rsid w:val="00B649A4"/>
    <w:rsid w:val="00B64CE1"/>
    <w:rsid w:val="00B65611"/>
    <w:rsid w:val="00B6567E"/>
    <w:rsid w:val="00B65B7B"/>
    <w:rsid w:val="00B6601B"/>
    <w:rsid w:val="00B665B9"/>
    <w:rsid w:val="00B6668B"/>
    <w:rsid w:val="00B66A86"/>
    <w:rsid w:val="00B66AAC"/>
    <w:rsid w:val="00B67A20"/>
    <w:rsid w:val="00B67E19"/>
    <w:rsid w:val="00B70035"/>
    <w:rsid w:val="00B702A1"/>
    <w:rsid w:val="00B70712"/>
    <w:rsid w:val="00B70E8E"/>
    <w:rsid w:val="00B70ECB"/>
    <w:rsid w:val="00B715E3"/>
    <w:rsid w:val="00B7174F"/>
    <w:rsid w:val="00B71909"/>
    <w:rsid w:val="00B71987"/>
    <w:rsid w:val="00B72241"/>
    <w:rsid w:val="00B7330E"/>
    <w:rsid w:val="00B7382F"/>
    <w:rsid w:val="00B739A1"/>
    <w:rsid w:val="00B73FB7"/>
    <w:rsid w:val="00B74715"/>
    <w:rsid w:val="00B74961"/>
    <w:rsid w:val="00B7556B"/>
    <w:rsid w:val="00B75AE6"/>
    <w:rsid w:val="00B7612F"/>
    <w:rsid w:val="00B7643D"/>
    <w:rsid w:val="00B7697F"/>
    <w:rsid w:val="00B76C92"/>
    <w:rsid w:val="00B76CD1"/>
    <w:rsid w:val="00B76E7F"/>
    <w:rsid w:val="00B76ED4"/>
    <w:rsid w:val="00B76F12"/>
    <w:rsid w:val="00B770FC"/>
    <w:rsid w:val="00B77160"/>
    <w:rsid w:val="00B8008C"/>
    <w:rsid w:val="00B8021E"/>
    <w:rsid w:val="00B8025E"/>
    <w:rsid w:val="00B8080A"/>
    <w:rsid w:val="00B80EFD"/>
    <w:rsid w:val="00B80FDD"/>
    <w:rsid w:val="00B8162B"/>
    <w:rsid w:val="00B817E1"/>
    <w:rsid w:val="00B818A4"/>
    <w:rsid w:val="00B81D2F"/>
    <w:rsid w:val="00B82176"/>
    <w:rsid w:val="00B832FB"/>
    <w:rsid w:val="00B83739"/>
    <w:rsid w:val="00B839FA"/>
    <w:rsid w:val="00B84117"/>
    <w:rsid w:val="00B84160"/>
    <w:rsid w:val="00B850BA"/>
    <w:rsid w:val="00B8510E"/>
    <w:rsid w:val="00B858F0"/>
    <w:rsid w:val="00B85AA2"/>
    <w:rsid w:val="00B86088"/>
    <w:rsid w:val="00B86383"/>
    <w:rsid w:val="00B8649C"/>
    <w:rsid w:val="00B867E1"/>
    <w:rsid w:val="00B8683A"/>
    <w:rsid w:val="00B8695D"/>
    <w:rsid w:val="00B86E09"/>
    <w:rsid w:val="00B86EAE"/>
    <w:rsid w:val="00B8764A"/>
    <w:rsid w:val="00B87B83"/>
    <w:rsid w:val="00B87BF4"/>
    <w:rsid w:val="00B87F0A"/>
    <w:rsid w:val="00B9000F"/>
    <w:rsid w:val="00B90166"/>
    <w:rsid w:val="00B903B7"/>
    <w:rsid w:val="00B911B6"/>
    <w:rsid w:val="00B91200"/>
    <w:rsid w:val="00B91A5B"/>
    <w:rsid w:val="00B91A81"/>
    <w:rsid w:val="00B91D3D"/>
    <w:rsid w:val="00B91E46"/>
    <w:rsid w:val="00B92186"/>
    <w:rsid w:val="00B92B33"/>
    <w:rsid w:val="00B92D0B"/>
    <w:rsid w:val="00B937BC"/>
    <w:rsid w:val="00B9406A"/>
    <w:rsid w:val="00B94945"/>
    <w:rsid w:val="00B94DD6"/>
    <w:rsid w:val="00B9551F"/>
    <w:rsid w:val="00B95ABA"/>
    <w:rsid w:val="00B95BD2"/>
    <w:rsid w:val="00B9739A"/>
    <w:rsid w:val="00B979B2"/>
    <w:rsid w:val="00B97A80"/>
    <w:rsid w:val="00B97B4C"/>
    <w:rsid w:val="00BA0399"/>
    <w:rsid w:val="00BA1352"/>
    <w:rsid w:val="00BA13EA"/>
    <w:rsid w:val="00BA15FF"/>
    <w:rsid w:val="00BA17A2"/>
    <w:rsid w:val="00BA18D1"/>
    <w:rsid w:val="00BA2FE4"/>
    <w:rsid w:val="00BA3013"/>
    <w:rsid w:val="00BA322D"/>
    <w:rsid w:val="00BA32FE"/>
    <w:rsid w:val="00BA3969"/>
    <w:rsid w:val="00BA39DD"/>
    <w:rsid w:val="00BA3DC0"/>
    <w:rsid w:val="00BA4A25"/>
    <w:rsid w:val="00BA5244"/>
    <w:rsid w:val="00BA61E0"/>
    <w:rsid w:val="00BA61F9"/>
    <w:rsid w:val="00BA63FA"/>
    <w:rsid w:val="00BA6562"/>
    <w:rsid w:val="00BA70C1"/>
    <w:rsid w:val="00BB00B3"/>
    <w:rsid w:val="00BB0278"/>
    <w:rsid w:val="00BB0358"/>
    <w:rsid w:val="00BB0BBF"/>
    <w:rsid w:val="00BB0BDD"/>
    <w:rsid w:val="00BB176C"/>
    <w:rsid w:val="00BB1EDA"/>
    <w:rsid w:val="00BB1F0D"/>
    <w:rsid w:val="00BB2A62"/>
    <w:rsid w:val="00BB2A73"/>
    <w:rsid w:val="00BB2F20"/>
    <w:rsid w:val="00BB2FF4"/>
    <w:rsid w:val="00BB365F"/>
    <w:rsid w:val="00BB39DA"/>
    <w:rsid w:val="00BB3A45"/>
    <w:rsid w:val="00BB4559"/>
    <w:rsid w:val="00BB48D8"/>
    <w:rsid w:val="00BB4ACC"/>
    <w:rsid w:val="00BB57AB"/>
    <w:rsid w:val="00BB5BFB"/>
    <w:rsid w:val="00BB6D7E"/>
    <w:rsid w:val="00BB6ECF"/>
    <w:rsid w:val="00BB703E"/>
    <w:rsid w:val="00BB732D"/>
    <w:rsid w:val="00BB7405"/>
    <w:rsid w:val="00BB77D9"/>
    <w:rsid w:val="00BB7A52"/>
    <w:rsid w:val="00BC0093"/>
    <w:rsid w:val="00BC00AE"/>
    <w:rsid w:val="00BC05CA"/>
    <w:rsid w:val="00BC06EA"/>
    <w:rsid w:val="00BC0A59"/>
    <w:rsid w:val="00BC0FF9"/>
    <w:rsid w:val="00BC1264"/>
    <w:rsid w:val="00BC156E"/>
    <w:rsid w:val="00BC1B13"/>
    <w:rsid w:val="00BC1E6B"/>
    <w:rsid w:val="00BC1EE4"/>
    <w:rsid w:val="00BC1F1B"/>
    <w:rsid w:val="00BC2427"/>
    <w:rsid w:val="00BC3631"/>
    <w:rsid w:val="00BC378D"/>
    <w:rsid w:val="00BC412B"/>
    <w:rsid w:val="00BC44B6"/>
    <w:rsid w:val="00BC44F0"/>
    <w:rsid w:val="00BC454D"/>
    <w:rsid w:val="00BC45D2"/>
    <w:rsid w:val="00BC4C35"/>
    <w:rsid w:val="00BC4CAF"/>
    <w:rsid w:val="00BC4CCD"/>
    <w:rsid w:val="00BC523E"/>
    <w:rsid w:val="00BC591F"/>
    <w:rsid w:val="00BC5A4F"/>
    <w:rsid w:val="00BC5C79"/>
    <w:rsid w:val="00BC5CF8"/>
    <w:rsid w:val="00BC5EFA"/>
    <w:rsid w:val="00BC5F36"/>
    <w:rsid w:val="00BC7437"/>
    <w:rsid w:val="00BC7853"/>
    <w:rsid w:val="00BC7B4A"/>
    <w:rsid w:val="00BC7D6D"/>
    <w:rsid w:val="00BD0709"/>
    <w:rsid w:val="00BD0915"/>
    <w:rsid w:val="00BD0DA6"/>
    <w:rsid w:val="00BD0F04"/>
    <w:rsid w:val="00BD1CF5"/>
    <w:rsid w:val="00BD1EF2"/>
    <w:rsid w:val="00BD2108"/>
    <w:rsid w:val="00BD41A0"/>
    <w:rsid w:val="00BD4220"/>
    <w:rsid w:val="00BD4756"/>
    <w:rsid w:val="00BD4EF3"/>
    <w:rsid w:val="00BD52F3"/>
    <w:rsid w:val="00BD53A9"/>
    <w:rsid w:val="00BD5E26"/>
    <w:rsid w:val="00BD5E30"/>
    <w:rsid w:val="00BD617D"/>
    <w:rsid w:val="00BD63DE"/>
    <w:rsid w:val="00BD6462"/>
    <w:rsid w:val="00BD68A3"/>
    <w:rsid w:val="00BD6938"/>
    <w:rsid w:val="00BD6958"/>
    <w:rsid w:val="00BD6CF3"/>
    <w:rsid w:val="00BD6DFA"/>
    <w:rsid w:val="00BD6EAE"/>
    <w:rsid w:val="00BD7F72"/>
    <w:rsid w:val="00BE0CF4"/>
    <w:rsid w:val="00BE0ECA"/>
    <w:rsid w:val="00BE0FC8"/>
    <w:rsid w:val="00BE1133"/>
    <w:rsid w:val="00BE20DF"/>
    <w:rsid w:val="00BE2180"/>
    <w:rsid w:val="00BE21F2"/>
    <w:rsid w:val="00BE25E8"/>
    <w:rsid w:val="00BE262B"/>
    <w:rsid w:val="00BE29CB"/>
    <w:rsid w:val="00BE2DD8"/>
    <w:rsid w:val="00BE311B"/>
    <w:rsid w:val="00BE3722"/>
    <w:rsid w:val="00BE3D35"/>
    <w:rsid w:val="00BE3E61"/>
    <w:rsid w:val="00BE4275"/>
    <w:rsid w:val="00BE44A7"/>
    <w:rsid w:val="00BE44B0"/>
    <w:rsid w:val="00BE4523"/>
    <w:rsid w:val="00BE50B2"/>
    <w:rsid w:val="00BE5239"/>
    <w:rsid w:val="00BE5298"/>
    <w:rsid w:val="00BE52EB"/>
    <w:rsid w:val="00BE5380"/>
    <w:rsid w:val="00BE5383"/>
    <w:rsid w:val="00BE53F5"/>
    <w:rsid w:val="00BE5708"/>
    <w:rsid w:val="00BE5A7A"/>
    <w:rsid w:val="00BE5EF8"/>
    <w:rsid w:val="00BE645F"/>
    <w:rsid w:val="00BE6683"/>
    <w:rsid w:val="00BE6F44"/>
    <w:rsid w:val="00BE70F1"/>
    <w:rsid w:val="00BE743C"/>
    <w:rsid w:val="00BE75EF"/>
    <w:rsid w:val="00BE7779"/>
    <w:rsid w:val="00BE77BB"/>
    <w:rsid w:val="00BE7852"/>
    <w:rsid w:val="00BE7D7B"/>
    <w:rsid w:val="00BE7E36"/>
    <w:rsid w:val="00BF0081"/>
    <w:rsid w:val="00BF02C8"/>
    <w:rsid w:val="00BF0580"/>
    <w:rsid w:val="00BF06AE"/>
    <w:rsid w:val="00BF0809"/>
    <w:rsid w:val="00BF0F95"/>
    <w:rsid w:val="00BF1EB3"/>
    <w:rsid w:val="00BF202C"/>
    <w:rsid w:val="00BF2433"/>
    <w:rsid w:val="00BF2E66"/>
    <w:rsid w:val="00BF2E6E"/>
    <w:rsid w:val="00BF2EAF"/>
    <w:rsid w:val="00BF318C"/>
    <w:rsid w:val="00BF3234"/>
    <w:rsid w:val="00BF3C8C"/>
    <w:rsid w:val="00BF4235"/>
    <w:rsid w:val="00BF4E6D"/>
    <w:rsid w:val="00BF512C"/>
    <w:rsid w:val="00BF5450"/>
    <w:rsid w:val="00BF589B"/>
    <w:rsid w:val="00BF5FAE"/>
    <w:rsid w:val="00BF61C9"/>
    <w:rsid w:val="00BF68BB"/>
    <w:rsid w:val="00BF6C94"/>
    <w:rsid w:val="00BF6D8C"/>
    <w:rsid w:val="00BF79EC"/>
    <w:rsid w:val="00C003DD"/>
    <w:rsid w:val="00C00424"/>
    <w:rsid w:val="00C00912"/>
    <w:rsid w:val="00C00BB0"/>
    <w:rsid w:val="00C00E0D"/>
    <w:rsid w:val="00C00E95"/>
    <w:rsid w:val="00C00FE7"/>
    <w:rsid w:val="00C013A1"/>
    <w:rsid w:val="00C02154"/>
    <w:rsid w:val="00C02387"/>
    <w:rsid w:val="00C023A2"/>
    <w:rsid w:val="00C03137"/>
    <w:rsid w:val="00C03723"/>
    <w:rsid w:val="00C03ABC"/>
    <w:rsid w:val="00C0405D"/>
    <w:rsid w:val="00C0478A"/>
    <w:rsid w:val="00C04A2F"/>
    <w:rsid w:val="00C0523D"/>
    <w:rsid w:val="00C05BA4"/>
    <w:rsid w:val="00C05D1C"/>
    <w:rsid w:val="00C0636D"/>
    <w:rsid w:val="00C064F5"/>
    <w:rsid w:val="00C06F2B"/>
    <w:rsid w:val="00C070C9"/>
    <w:rsid w:val="00C077FD"/>
    <w:rsid w:val="00C100F6"/>
    <w:rsid w:val="00C10614"/>
    <w:rsid w:val="00C1179F"/>
    <w:rsid w:val="00C11FAF"/>
    <w:rsid w:val="00C127B9"/>
    <w:rsid w:val="00C128FA"/>
    <w:rsid w:val="00C12AD0"/>
    <w:rsid w:val="00C12C14"/>
    <w:rsid w:val="00C12E48"/>
    <w:rsid w:val="00C12E64"/>
    <w:rsid w:val="00C13140"/>
    <w:rsid w:val="00C131AA"/>
    <w:rsid w:val="00C1334F"/>
    <w:rsid w:val="00C1337A"/>
    <w:rsid w:val="00C1408D"/>
    <w:rsid w:val="00C141A0"/>
    <w:rsid w:val="00C14571"/>
    <w:rsid w:val="00C148DB"/>
    <w:rsid w:val="00C15507"/>
    <w:rsid w:val="00C15F04"/>
    <w:rsid w:val="00C16151"/>
    <w:rsid w:val="00C163C2"/>
    <w:rsid w:val="00C17147"/>
    <w:rsid w:val="00C171F0"/>
    <w:rsid w:val="00C173A7"/>
    <w:rsid w:val="00C175C1"/>
    <w:rsid w:val="00C1780A"/>
    <w:rsid w:val="00C179B3"/>
    <w:rsid w:val="00C17E3F"/>
    <w:rsid w:val="00C200AA"/>
    <w:rsid w:val="00C208AF"/>
    <w:rsid w:val="00C20DBC"/>
    <w:rsid w:val="00C21386"/>
    <w:rsid w:val="00C2160A"/>
    <w:rsid w:val="00C21BB9"/>
    <w:rsid w:val="00C21DCE"/>
    <w:rsid w:val="00C220AF"/>
    <w:rsid w:val="00C2220A"/>
    <w:rsid w:val="00C22ACB"/>
    <w:rsid w:val="00C22FFF"/>
    <w:rsid w:val="00C23523"/>
    <w:rsid w:val="00C235C2"/>
    <w:rsid w:val="00C237ED"/>
    <w:rsid w:val="00C23E25"/>
    <w:rsid w:val="00C24632"/>
    <w:rsid w:val="00C24A50"/>
    <w:rsid w:val="00C24B59"/>
    <w:rsid w:val="00C24C87"/>
    <w:rsid w:val="00C25418"/>
    <w:rsid w:val="00C257C3"/>
    <w:rsid w:val="00C25A74"/>
    <w:rsid w:val="00C25D9C"/>
    <w:rsid w:val="00C25E2C"/>
    <w:rsid w:val="00C25EA9"/>
    <w:rsid w:val="00C26BD7"/>
    <w:rsid w:val="00C2778B"/>
    <w:rsid w:val="00C27AC5"/>
    <w:rsid w:val="00C3028C"/>
    <w:rsid w:val="00C30365"/>
    <w:rsid w:val="00C30434"/>
    <w:rsid w:val="00C30C7E"/>
    <w:rsid w:val="00C315C2"/>
    <w:rsid w:val="00C31649"/>
    <w:rsid w:val="00C318E3"/>
    <w:rsid w:val="00C3201D"/>
    <w:rsid w:val="00C3232D"/>
    <w:rsid w:val="00C32B4F"/>
    <w:rsid w:val="00C32CE7"/>
    <w:rsid w:val="00C32EA5"/>
    <w:rsid w:val="00C33006"/>
    <w:rsid w:val="00C33444"/>
    <w:rsid w:val="00C33A45"/>
    <w:rsid w:val="00C33B05"/>
    <w:rsid w:val="00C3402D"/>
    <w:rsid w:val="00C3434C"/>
    <w:rsid w:val="00C34AD7"/>
    <w:rsid w:val="00C34F0F"/>
    <w:rsid w:val="00C35686"/>
    <w:rsid w:val="00C35CA2"/>
    <w:rsid w:val="00C36305"/>
    <w:rsid w:val="00C363B4"/>
    <w:rsid w:val="00C3773C"/>
    <w:rsid w:val="00C40385"/>
    <w:rsid w:val="00C4064A"/>
    <w:rsid w:val="00C415D1"/>
    <w:rsid w:val="00C41768"/>
    <w:rsid w:val="00C4179D"/>
    <w:rsid w:val="00C42125"/>
    <w:rsid w:val="00C42E90"/>
    <w:rsid w:val="00C42ED4"/>
    <w:rsid w:val="00C43568"/>
    <w:rsid w:val="00C438ED"/>
    <w:rsid w:val="00C44245"/>
    <w:rsid w:val="00C44270"/>
    <w:rsid w:val="00C4483E"/>
    <w:rsid w:val="00C44B0A"/>
    <w:rsid w:val="00C44F1D"/>
    <w:rsid w:val="00C45060"/>
    <w:rsid w:val="00C46661"/>
    <w:rsid w:val="00C468BA"/>
    <w:rsid w:val="00C46D35"/>
    <w:rsid w:val="00C475AA"/>
    <w:rsid w:val="00C47F11"/>
    <w:rsid w:val="00C47F24"/>
    <w:rsid w:val="00C5050E"/>
    <w:rsid w:val="00C508B5"/>
    <w:rsid w:val="00C50C3E"/>
    <w:rsid w:val="00C50EA0"/>
    <w:rsid w:val="00C51B0E"/>
    <w:rsid w:val="00C51BA2"/>
    <w:rsid w:val="00C526D9"/>
    <w:rsid w:val="00C526E5"/>
    <w:rsid w:val="00C527C7"/>
    <w:rsid w:val="00C53648"/>
    <w:rsid w:val="00C5397D"/>
    <w:rsid w:val="00C53C98"/>
    <w:rsid w:val="00C540F9"/>
    <w:rsid w:val="00C54931"/>
    <w:rsid w:val="00C555E2"/>
    <w:rsid w:val="00C556B5"/>
    <w:rsid w:val="00C55E76"/>
    <w:rsid w:val="00C56260"/>
    <w:rsid w:val="00C56748"/>
    <w:rsid w:val="00C56F55"/>
    <w:rsid w:val="00C56FCF"/>
    <w:rsid w:val="00C572F6"/>
    <w:rsid w:val="00C57423"/>
    <w:rsid w:val="00C579A6"/>
    <w:rsid w:val="00C57B6C"/>
    <w:rsid w:val="00C57E2F"/>
    <w:rsid w:val="00C57ECF"/>
    <w:rsid w:val="00C57F05"/>
    <w:rsid w:val="00C600AF"/>
    <w:rsid w:val="00C6054D"/>
    <w:rsid w:val="00C609D6"/>
    <w:rsid w:val="00C60AAE"/>
    <w:rsid w:val="00C60ED5"/>
    <w:rsid w:val="00C61A59"/>
    <w:rsid w:val="00C61B07"/>
    <w:rsid w:val="00C61BC8"/>
    <w:rsid w:val="00C61C5D"/>
    <w:rsid w:val="00C61CEE"/>
    <w:rsid w:val="00C61F80"/>
    <w:rsid w:val="00C622B3"/>
    <w:rsid w:val="00C628A6"/>
    <w:rsid w:val="00C62AA8"/>
    <w:rsid w:val="00C6334C"/>
    <w:rsid w:val="00C636DE"/>
    <w:rsid w:val="00C636EF"/>
    <w:rsid w:val="00C6383B"/>
    <w:rsid w:val="00C63D9C"/>
    <w:rsid w:val="00C63F9E"/>
    <w:rsid w:val="00C6406B"/>
    <w:rsid w:val="00C64344"/>
    <w:rsid w:val="00C647DA"/>
    <w:rsid w:val="00C64A8B"/>
    <w:rsid w:val="00C64C06"/>
    <w:rsid w:val="00C65108"/>
    <w:rsid w:val="00C65191"/>
    <w:rsid w:val="00C652D9"/>
    <w:rsid w:val="00C6552B"/>
    <w:rsid w:val="00C65576"/>
    <w:rsid w:val="00C65C66"/>
    <w:rsid w:val="00C66165"/>
    <w:rsid w:val="00C66675"/>
    <w:rsid w:val="00C6685D"/>
    <w:rsid w:val="00C67389"/>
    <w:rsid w:val="00C70030"/>
    <w:rsid w:val="00C70268"/>
    <w:rsid w:val="00C703AE"/>
    <w:rsid w:val="00C7060A"/>
    <w:rsid w:val="00C7122A"/>
    <w:rsid w:val="00C712E3"/>
    <w:rsid w:val="00C7151A"/>
    <w:rsid w:val="00C716EF"/>
    <w:rsid w:val="00C717E3"/>
    <w:rsid w:val="00C7191F"/>
    <w:rsid w:val="00C71A16"/>
    <w:rsid w:val="00C71C1F"/>
    <w:rsid w:val="00C71F60"/>
    <w:rsid w:val="00C72241"/>
    <w:rsid w:val="00C72450"/>
    <w:rsid w:val="00C72B7C"/>
    <w:rsid w:val="00C730EE"/>
    <w:rsid w:val="00C73168"/>
    <w:rsid w:val="00C73723"/>
    <w:rsid w:val="00C73B9D"/>
    <w:rsid w:val="00C73BEB"/>
    <w:rsid w:val="00C73DE0"/>
    <w:rsid w:val="00C73F1A"/>
    <w:rsid w:val="00C747CB"/>
    <w:rsid w:val="00C748A6"/>
    <w:rsid w:val="00C74AE2"/>
    <w:rsid w:val="00C750C8"/>
    <w:rsid w:val="00C753F4"/>
    <w:rsid w:val="00C7560F"/>
    <w:rsid w:val="00C7590A"/>
    <w:rsid w:val="00C765B4"/>
    <w:rsid w:val="00C77384"/>
    <w:rsid w:val="00C7797B"/>
    <w:rsid w:val="00C80099"/>
    <w:rsid w:val="00C8073C"/>
    <w:rsid w:val="00C80A0E"/>
    <w:rsid w:val="00C80DD4"/>
    <w:rsid w:val="00C80EDD"/>
    <w:rsid w:val="00C80EFF"/>
    <w:rsid w:val="00C81013"/>
    <w:rsid w:val="00C8110C"/>
    <w:rsid w:val="00C817B2"/>
    <w:rsid w:val="00C8213F"/>
    <w:rsid w:val="00C824CC"/>
    <w:rsid w:val="00C829D1"/>
    <w:rsid w:val="00C8303F"/>
    <w:rsid w:val="00C8379D"/>
    <w:rsid w:val="00C83E4D"/>
    <w:rsid w:val="00C841D4"/>
    <w:rsid w:val="00C84545"/>
    <w:rsid w:val="00C84803"/>
    <w:rsid w:val="00C84D26"/>
    <w:rsid w:val="00C84E0E"/>
    <w:rsid w:val="00C85154"/>
    <w:rsid w:val="00C85A29"/>
    <w:rsid w:val="00C85A70"/>
    <w:rsid w:val="00C85D18"/>
    <w:rsid w:val="00C86798"/>
    <w:rsid w:val="00C86F83"/>
    <w:rsid w:val="00C87257"/>
    <w:rsid w:val="00C8797A"/>
    <w:rsid w:val="00C87AE5"/>
    <w:rsid w:val="00C87C32"/>
    <w:rsid w:val="00C87D04"/>
    <w:rsid w:val="00C900B8"/>
    <w:rsid w:val="00C9013E"/>
    <w:rsid w:val="00C90197"/>
    <w:rsid w:val="00C90465"/>
    <w:rsid w:val="00C9074F"/>
    <w:rsid w:val="00C90A7E"/>
    <w:rsid w:val="00C90C71"/>
    <w:rsid w:val="00C90E64"/>
    <w:rsid w:val="00C90E9F"/>
    <w:rsid w:val="00C91827"/>
    <w:rsid w:val="00C91933"/>
    <w:rsid w:val="00C91B03"/>
    <w:rsid w:val="00C91EFF"/>
    <w:rsid w:val="00C91FD1"/>
    <w:rsid w:val="00C92595"/>
    <w:rsid w:val="00C92E57"/>
    <w:rsid w:val="00C931CF"/>
    <w:rsid w:val="00C93224"/>
    <w:rsid w:val="00C938CF"/>
    <w:rsid w:val="00C93B36"/>
    <w:rsid w:val="00C93FC6"/>
    <w:rsid w:val="00C94053"/>
    <w:rsid w:val="00C94319"/>
    <w:rsid w:val="00C94488"/>
    <w:rsid w:val="00C946E7"/>
    <w:rsid w:val="00C94DF7"/>
    <w:rsid w:val="00C95417"/>
    <w:rsid w:val="00C955A2"/>
    <w:rsid w:val="00C955DB"/>
    <w:rsid w:val="00C95A10"/>
    <w:rsid w:val="00C95D51"/>
    <w:rsid w:val="00C95E61"/>
    <w:rsid w:val="00C9624D"/>
    <w:rsid w:val="00C96395"/>
    <w:rsid w:val="00C968B3"/>
    <w:rsid w:val="00C969DA"/>
    <w:rsid w:val="00C96D48"/>
    <w:rsid w:val="00CA03AA"/>
    <w:rsid w:val="00CA12B9"/>
    <w:rsid w:val="00CA1AFB"/>
    <w:rsid w:val="00CA1C57"/>
    <w:rsid w:val="00CA1CDE"/>
    <w:rsid w:val="00CA2009"/>
    <w:rsid w:val="00CA2652"/>
    <w:rsid w:val="00CA2A12"/>
    <w:rsid w:val="00CA2C77"/>
    <w:rsid w:val="00CA2DA4"/>
    <w:rsid w:val="00CA3217"/>
    <w:rsid w:val="00CA368E"/>
    <w:rsid w:val="00CA381F"/>
    <w:rsid w:val="00CA3846"/>
    <w:rsid w:val="00CA42D9"/>
    <w:rsid w:val="00CA444F"/>
    <w:rsid w:val="00CA4E0B"/>
    <w:rsid w:val="00CA503A"/>
    <w:rsid w:val="00CA5238"/>
    <w:rsid w:val="00CA5245"/>
    <w:rsid w:val="00CA535E"/>
    <w:rsid w:val="00CA5C9C"/>
    <w:rsid w:val="00CA5F3E"/>
    <w:rsid w:val="00CA5F88"/>
    <w:rsid w:val="00CA659A"/>
    <w:rsid w:val="00CA6635"/>
    <w:rsid w:val="00CA6E59"/>
    <w:rsid w:val="00CA7039"/>
    <w:rsid w:val="00CA71F4"/>
    <w:rsid w:val="00CA74CD"/>
    <w:rsid w:val="00CA7B09"/>
    <w:rsid w:val="00CB0603"/>
    <w:rsid w:val="00CB1009"/>
    <w:rsid w:val="00CB12A5"/>
    <w:rsid w:val="00CB13D8"/>
    <w:rsid w:val="00CB1CAC"/>
    <w:rsid w:val="00CB2F2A"/>
    <w:rsid w:val="00CB35CA"/>
    <w:rsid w:val="00CB3CA1"/>
    <w:rsid w:val="00CB439F"/>
    <w:rsid w:val="00CB4E30"/>
    <w:rsid w:val="00CB4FAE"/>
    <w:rsid w:val="00CB5B1A"/>
    <w:rsid w:val="00CB5EC8"/>
    <w:rsid w:val="00CB5F95"/>
    <w:rsid w:val="00CB6047"/>
    <w:rsid w:val="00CB69E3"/>
    <w:rsid w:val="00CB69FE"/>
    <w:rsid w:val="00CB6B22"/>
    <w:rsid w:val="00CB6C0C"/>
    <w:rsid w:val="00CB73C8"/>
    <w:rsid w:val="00CB7F5F"/>
    <w:rsid w:val="00CC02BE"/>
    <w:rsid w:val="00CC03FB"/>
    <w:rsid w:val="00CC0C6C"/>
    <w:rsid w:val="00CC172F"/>
    <w:rsid w:val="00CC19CD"/>
    <w:rsid w:val="00CC19F1"/>
    <w:rsid w:val="00CC1B39"/>
    <w:rsid w:val="00CC1BCE"/>
    <w:rsid w:val="00CC1BFA"/>
    <w:rsid w:val="00CC2106"/>
    <w:rsid w:val="00CC2208"/>
    <w:rsid w:val="00CC2405"/>
    <w:rsid w:val="00CC2E9F"/>
    <w:rsid w:val="00CC33D0"/>
    <w:rsid w:val="00CC341E"/>
    <w:rsid w:val="00CC35EA"/>
    <w:rsid w:val="00CC3848"/>
    <w:rsid w:val="00CC3D9F"/>
    <w:rsid w:val="00CC4847"/>
    <w:rsid w:val="00CC4932"/>
    <w:rsid w:val="00CC4A78"/>
    <w:rsid w:val="00CC521B"/>
    <w:rsid w:val="00CC5C5B"/>
    <w:rsid w:val="00CC5D07"/>
    <w:rsid w:val="00CC5ED3"/>
    <w:rsid w:val="00CC6266"/>
    <w:rsid w:val="00CC63F1"/>
    <w:rsid w:val="00CC6D5E"/>
    <w:rsid w:val="00CC72A0"/>
    <w:rsid w:val="00CC7860"/>
    <w:rsid w:val="00CC7998"/>
    <w:rsid w:val="00CC7A5B"/>
    <w:rsid w:val="00CC7CBE"/>
    <w:rsid w:val="00CC7F89"/>
    <w:rsid w:val="00CD0200"/>
    <w:rsid w:val="00CD0457"/>
    <w:rsid w:val="00CD04E3"/>
    <w:rsid w:val="00CD0978"/>
    <w:rsid w:val="00CD1017"/>
    <w:rsid w:val="00CD1881"/>
    <w:rsid w:val="00CD1EBD"/>
    <w:rsid w:val="00CD1F18"/>
    <w:rsid w:val="00CD2169"/>
    <w:rsid w:val="00CD2449"/>
    <w:rsid w:val="00CD2A0E"/>
    <w:rsid w:val="00CD2E26"/>
    <w:rsid w:val="00CD39E7"/>
    <w:rsid w:val="00CD3CE0"/>
    <w:rsid w:val="00CD3F77"/>
    <w:rsid w:val="00CD46CB"/>
    <w:rsid w:val="00CD471F"/>
    <w:rsid w:val="00CD4E8F"/>
    <w:rsid w:val="00CD5402"/>
    <w:rsid w:val="00CD5765"/>
    <w:rsid w:val="00CD57C1"/>
    <w:rsid w:val="00CD5BA5"/>
    <w:rsid w:val="00CD5DC7"/>
    <w:rsid w:val="00CD5E8D"/>
    <w:rsid w:val="00CD6444"/>
    <w:rsid w:val="00CD6ADC"/>
    <w:rsid w:val="00CD7193"/>
    <w:rsid w:val="00CD7208"/>
    <w:rsid w:val="00CD7253"/>
    <w:rsid w:val="00CD7A77"/>
    <w:rsid w:val="00CE02D9"/>
    <w:rsid w:val="00CE02F5"/>
    <w:rsid w:val="00CE074B"/>
    <w:rsid w:val="00CE0758"/>
    <w:rsid w:val="00CE0C1F"/>
    <w:rsid w:val="00CE0C79"/>
    <w:rsid w:val="00CE0FD6"/>
    <w:rsid w:val="00CE1678"/>
    <w:rsid w:val="00CE198A"/>
    <w:rsid w:val="00CE1D2D"/>
    <w:rsid w:val="00CE22CA"/>
    <w:rsid w:val="00CE27D3"/>
    <w:rsid w:val="00CE2D37"/>
    <w:rsid w:val="00CE38C8"/>
    <w:rsid w:val="00CE3A7F"/>
    <w:rsid w:val="00CE3AD3"/>
    <w:rsid w:val="00CE40F8"/>
    <w:rsid w:val="00CE4B6D"/>
    <w:rsid w:val="00CE5027"/>
    <w:rsid w:val="00CE506D"/>
    <w:rsid w:val="00CE524F"/>
    <w:rsid w:val="00CE536A"/>
    <w:rsid w:val="00CE58CC"/>
    <w:rsid w:val="00CE58D4"/>
    <w:rsid w:val="00CE5B23"/>
    <w:rsid w:val="00CE5D55"/>
    <w:rsid w:val="00CE6025"/>
    <w:rsid w:val="00CE6272"/>
    <w:rsid w:val="00CE6274"/>
    <w:rsid w:val="00CE6730"/>
    <w:rsid w:val="00CE7083"/>
    <w:rsid w:val="00CE73A1"/>
    <w:rsid w:val="00CE748A"/>
    <w:rsid w:val="00CE77B6"/>
    <w:rsid w:val="00CF0A72"/>
    <w:rsid w:val="00CF19C1"/>
    <w:rsid w:val="00CF1F46"/>
    <w:rsid w:val="00CF2043"/>
    <w:rsid w:val="00CF20A0"/>
    <w:rsid w:val="00CF2B8D"/>
    <w:rsid w:val="00CF2D22"/>
    <w:rsid w:val="00CF396B"/>
    <w:rsid w:val="00CF39E1"/>
    <w:rsid w:val="00CF3A1B"/>
    <w:rsid w:val="00CF3EC3"/>
    <w:rsid w:val="00CF44AB"/>
    <w:rsid w:val="00CF456B"/>
    <w:rsid w:val="00CF47B7"/>
    <w:rsid w:val="00CF4BF1"/>
    <w:rsid w:val="00CF4ED6"/>
    <w:rsid w:val="00CF56F9"/>
    <w:rsid w:val="00CF5A22"/>
    <w:rsid w:val="00CF5B45"/>
    <w:rsid w:val="00CF7507"/>
    <w:rsid w:val="00CF7B8A"/>
    <w:rsid w:val="00D004AE"/>
    <w:rsid w:val="00D009CC"/>
    <w:rsid w:val="00D00FD3"/>
    <w:rsid w:val="00D012D1"/>
    <w:rsid w:val="00D01556"/>
    <w:rsid w:val="00D0169F"/>
    <w:rsid w:val="00D016F0"/>
    <w:rsid w:val="00D0262E"/>
    <w:rsid w:val="00D026E9"/>
    <w:rsid w:val="00D03679"/>
    <w:rsid w:val="00D0417C"/>
    <w:rsid w:val="00D053AD"/>
    <w:rsid w:val="00D0564E"/>
    <w:rsid w:val="00D05917"/>
    <w:rsid w:val="00D05E3D"/>
    <w:rsid w:val="00D05E75"/>
    <w:rsid w:val="00D05F5F"/>
    <w:rsid w:val="00D06139"/>
    <w:rsid w:val="00D06C06"/>
    <w:rsid w:val="00D070A4"/>
    <w:rsid w:val="00D10213"/>
    <w:rsid w:val="00D10317"/>
    <w:rsid w:val="00D10CD9"/>
    <w:rsid w:val="00D110BD"/>
    <w:rsid w:val="00D11338"/>
    <w:rsid w:val="00D1162B"/>
    <w:rsid w:val="00D1178F"/>
    <w:rsid w:val="00D11BC5"/>
    <w:rsid w:val="00D1236A"/>
    <w:rsid w:val="00D12396"/>
    <w:rsid w:val="00D13146"/>
    <w:rsid w:val="00D1357C"/>
    <w:rsid w:val="00D13675"/>
    <w:rsid w:val="00D141E1"/>
    <w:rsid w:val="00D14316"/>
    <w:rsid w:val="00D14409"/>
    <w:rsid w:val="00D14C31"/>
    <w:rsid w:val="00D15314"/>
    <w:rsid w:val="00D15B48"/>
    <w:rsid w:val="00D15DEB"/>
    <w:rsid w:val="00D15EFA"/>
    <w:rsid w:val="00D1657D"/>
    <w:rsid w:val="00D16F9D"/>
    <w:rsid w:val="00D17278"/>
    <w:rsid w:val="00D1767B"/>
    <w:rsid w:val="00D176A4"/>
    <w:rsid w:val="00D17D6C"/>
    <w:rsid w:val="00D17EEE"/>
    <w:rsid w:val="00D2013D"/>
    <w:rsid w:val="00D20763"/>
    <w:rsid w:val="00D20A48"/>
    <w:rsid w:val="00D2155B"/>
    <w:rsid w:val="00D2194E"/>
    <w:rsid w:val="00D221D5"/>
    <w:rsid w:val="00D2243A"/>
    <w:rsid w:val="00D2283F"/>
    <w:rsid w:val="00D2336D"/>
    <w:rsid w:val="00D239A4"/>
    <w:rsid w:val="00D23D11"/>
    <w:rsid w:val="00D24110"/>
    <w:rsid w:val="00D242B9"/>
    <w:rsid w:val="00D242BA"/>
    <w:rsid w:val="00D244B6"/>
    <w:rsid w:val="00D24F8A"/>
    <w:rsid w:val="00D25D28"/>
    <w:rsid w:val="00D25EC9"/>
    <w:rsid w:val="00D261B1"/>
    <w:rsid w:val="00D26EAD"/>
    <w:rsid w:val="00D2701E"/>
    <w:rsid w:val="00D2702D"/>
    <w:rsid w:val="00D2754D"/>
    <w:rsid w:val="00D2764D"/>
    <w:rsid w:val="00D27A7D"/>
    <w:rsid w:val="00D27B27"/>
    <w:rsid w:val="00D3012A"/>
    <w:rsid w:val="00D30D5B"/>
    <w:rsid w:val="00D310D3"/>
    <w:rsid w:val="00D31736"/>
    <w:rsid w:val="00D31B57"/>
    <w:rsid w:val="00D31ED3"/>
    <w:rsid w:val="00D3312D"/>
    <w:rsid w:val="00D33150"/>
    <w:rsid w:val="00D338EE"/>
    <w:rsid w:val="00D33BE9"/>
    <w:rsid w:val="00D33F93"/>
    <w:rsid w:val="00D341C8"/>
    <w:rsid w:val="00D34D50"/>
    <w:rsid w:val="00D357FF"/>
    <w:rsid w:val="00D35CE6"/>
    <w:rsid w:val="00D361AB"/>
    <w:rsid w:val="00D36433"/>
    <w:rsid w:val="00D36735"/>
    <w:rsid w:val="00D3789E"/>
    <w:rsid w:val="00D37A44"/>
    <w:rsid w:val="00D37C3F"/>
    <w:rsid w:val="00D40C56"/>
    <w:rsid w:val="00D40D32"/>
    <w:rsid w:val="00D412C2"/>
    <w:rsid w:val="00D41DB6"/>
    <w:rsid w:val="00D424C7"/>
    <w:rsid w:val="00D43B2A"/>
    <w:rsid w:val="00D43CF1"/>
    <w:rsid w:val="00D43D83"/>
    <w:rsid w:val="00D43FA0"/>
    <w:rsid w:val="00D44758"/>
    <w:rsid w:val="00D4484E"/>
    <w:rsid w:val="00D44BAC"/>
    <w:rsid w:val="00D45606"/>
    <w:rsid w:val="00D458F0"/>
    <w:rsid w:val="00D45ABF"/>
    <w:rsid w:val="00D46090"/>
    <w:rsid w:val="00D467FD"/>
    <w:rsid w:val="00D4706F"/>
    <w:rsid w:val="00D47575"/>
    <w:rsid w:val="00D47A6A"/>
    <w:rsid w:val="00D50CD6"/>
    <w:rsid w:val="00D50CEC"/>
    <w:rsid w:val="00D519BB"/>
    <w:rsid w:val="00D51B91"/>
    <w:rsid w:val="00D51D4C"/>
    <w:rsid w:val="00D5243B"/>
    <w:rsid w:val="00D52E13"/>
    <w:rsid w:val="00D530C0"/>
    <w:rsid w:val="00D5312D"/>
    <w:rsid w:val="00D533EC"/>
    <w:rsid w:val="00D547B8"/>
    <w:rsid w:val="00D54EDC"/>
    <w:rsid w:val="00D560D2"/>
    <w:rsid w:val="00D563E3"/>
    <w:rsid w:val="00D56A95"/>
    <w:rsid w:val="00D56C72"/>
    <w:rsid w:val="00D573EF"/>
    <w:rsid w:val="00D57F62"/>
    <w:rsid w:val="00D57FAF"/>
    <w:rsid w:val="00D60028"/>
    <w:rsid w:val="00D6021B"/>
    <w:rsid w:val="00D603B2"/>
    <w:rsid w:val="00D6076E"/>
    <w:rsid w:val="00D60E49"/>
    <w:rsid w:val="00D6172C"/>
    <w:rsid w:val="00D61EE6"/>
    <w:rsid w:val="00D62109"/>
    <w:rsid w:val="00D62C29"/>
    <w:rsid w:val="00D62DB8"/>
    <w:rsid w:val="00D63238"/>
    <w:rsid w:val="00D63691"/>
    <w:rsid w:val="00D63800"/>
    <w:rsid w:val="00D64119"/>
    <w:rsid w:val="00D647A0"/>
    <w:rsid w:val="00D6514F"/>
    <w:rsid w:val="00D65D30"/>
    <w:rsid w:val="00D66AA9"/>
    <w:rsid w:val="00D67DE1"/>
    <w:rsid w:val="00D67E3F"/>
    <w:rsid w:val="00D702D0"/>
    <w:rsid w:val="00D704C4"/>
    <w:rsid w:val="00D70F08"/>
    <w:rsid w:val="00D70F16"/>
    <w:rsid w:val="00D71D10"/>
    <w:rsid w:val="00D72617"/>
    <w:rsid w:val="00D72F57"/>
    <w:rsid w:val="00D73CE6"/>
    <w:rsid w:val="00D741B1"/>
    <w:rsid w:val="00D7475A"/>
    <w:rsid w:val="00D7516B"/>
    <w:rsid w:val="00D75280"/>
    <w:rsid w:val="00D7532C"/>
    <w:rsid w:val="00D75987"/>
    <w:rsid w:val="00D75FB6"/>
    <w:rsid w:val="00D7663B"/>
    <w:rsid w:val="00D76A44"/>
    <w:rsid w:val="00D76C8F"/>
    <w:rsid w:val="00D76CCB"/>
    <w:rsid w:val="00D77160"/>
    <w:rsid w:val="00D77182"/>
    <w:rsid w:val="00D77B24"/>
    <w:rsid w:val="00D77D06"/>
    <w:rsid w:val="00D8036C"/>
    <w:rsid w:val="00D810DF"/>
    <w:rsid w:val="00D8140A"/>
    <w:rsid w:val="00D815EF"/>
    <w:rsid w:val="00D81823"/>
    <w:rsid w:val="00D81949"/>
    <w:rsid w:val="00D81F26"/>
    <w:rsid w:val="00D82013"/>
    <w:rsid w:val="00D822E2"/>
    <w:rsid w:val="00D8282F"/>
    <w:rsid w:val="00D82E12"/>
    <w:rsid w:val="00D82F13"/>
    <w:rsid w:val="00D83261"/>
    <w:rsid w:val="00D832E8"/>
    <w:rsid w:val="00D83950"/>
    <w:rsid w:val="00D83985"/>
    <w:rsid w:val="00D839B4"/>
    <w:rsid w:val="00D839D8"/>
    <w:rsid w:val="00D83A7B"/>
    <w:rsid w:val="00D83B46"/>
    <w:rsid w:val="00D83EAE"/>
    <w:rsid w:val="00D83F54"/>
    <w:rsid w:val="00D83F5D"/>
    <w:rsid w:val="00D840C4"/>
    <w:rsid w:val="00D843F2"/>
    <w:rsid w:val="00D846D5"/>
    <w:rsid w:val="00D85292"/>
    <w:rsid w:val="00D857FD"/>
    <w:rsid w:val="00D85D5E"/>
    <w:rsid w:val="00D86231"/>
    <w:rsid w:val="00D86400"/>
    <w:rsid w:val="00D86694"/>
    <w:rsid w:val="00D8670F"/>
    <w:rsid w:val="00D872DB"/>
    <w:rsid w:val="00D907AA"/>
    <w:rsid w:val="00D90FFB"/>
    <w:rsid w:val="00D912AB"/>
    <w:rsid w:val="00D9172E"/>
    <w:rsid w:val="00D91923"/>
    <w:rsid w:val="00D91AB1"/>
    <w:rsid w:val="00D92722"/>
    <w:rsid w:val="00D9293B"/>
    <w:rsid w:val="00D92AB4"/>
    <w:rsid w:val="00D92BC4"/>
    <w:rsid w:val="00D92D9D"/>
    <w:rsid w:val="00D93517"/>
    <w:rsid w:val="00D93728"/>
    <w:rsid w:val="00D93753"/>
    <w:rsid w:val="00D9382A"/>
    <w:rsid w:val="00D93C84"/>
    <w:rsid w:val="00D94230"/>
    <w:rsid w:val="00D94871"/>
    <w:rsid w:val="00D94CEE"/>
    <w:rsid w:val="00D95093"/>
    <w:rsid w:val="00D95483"/>
    <w:rsid w:val="00D95500"/>
    <w:rsid w:val="00D96294"/>
    <w:rsid w:val="00D9633B"/>
    <w:rsid w:val="00D963DD"/>
    <w:rsid w:val="00D971FA"/>
    <w:rsid w:val="00D975FD"/>
    <w:rsid w:val="00D97654"/>
    <w:rsid w:val="00DA03BB"/>
    <w:rsid w:val="00DA073B"/>
    <w:rsid w:val="00DA0F54"/>
    <w:rsid w:val="00DA11D2"/>
    <w:rsid w:val="00DA1777"/>
    <w:rsid w:val="00DA1888"/>
    <w:rsid w:val="00DA1985"/>
    <w:rsid w:val="00DA1D22"/>
    <w:rsid w:val="00DA313B"/>
    <w:rsid w:val="00DA3167"/>
    <w:rsid w:val="00DA3C98"/>
    <w:rsid w:val="00DA403E"/>
    <w:rsid w:val="00DA4CDC"/>
    <w:rsid w:val="00DA4DC3"/>
    <w:rsid w:val="00DA4E1D"/>
    <w:rsid w:val="00DA4E91"/>
    <w:rsid w:val="00DA51D0"/>
    <w:rsid w:val="00DA52DC"/>
    <w:rsid w:val="00DA5595"/>
    <w:rsid w:val="00DA55E8"/>
    <w:rsid w:val="00DA57A6"/>
    <w:rsid w:val="00DA58B4"/>
    <w:rsid w:val="00DA6736"/>
    <w:rsid w:val="00DA77A5"/>
    <w:rsid w:val="00DA789D"/>
    <w:rsid w:val="00DA7C8A"/>
    <w:rsid w:val="00DB025E"/>
    <w:rsid w:val="00DB0D9C"/>
    <w:rsid w:val="00DB0E36"/>
    <w:rsid w:val="00DB136F"/>
    <w:rsid w:val="00DB169C"/>
    <w:rsid w:val="00DB1C00"/>
    <w:rsid w:val="00DB1C17"/>
    <w:rsid w:val="00DB2645"/>
    <w:rsid w:val="00DB2723"/>
    <w:rsid w:val="00DB2ABC"/>
    <w:rsid w:val="00DB317B"/>
    <w:rsid w:val="00DB3529"/>
    <w:rsid w:val="00DB36A3"/>
    <w:rsid w:val="00DB38AA"/>
    <w:rsid w:val="00DB3930"/>
    <w:rsid w:val="00DB3DBF"/>
    <w:rsid w:val="00DB3F80"/>
    <w:rsid w:val="00DB3FD8"/>
    <w:rsid w:val="00DB4018"/>
    <w:rsid w:val="00DB42C2"/>
    <w:rsid w:val="00DB484F"/>
    <w:rsid w:val="00DB52C4"/>
    <w:rsid w:val="00DB541E"/>
    <w:rsid w:val="00DB5515"/>
    <w:rsid w:val="00DB59DD"/>
    <w:rsid w:val="00DB5BDE"/>
    <w:rsid w:val="00DB600E"/>
    <w:rsid w:val="00DB6067"/>
    <w:rsid w:val="00DB626D"/>
    <w:rsid w:val="00DB68E1"/>
    <w:rsid w:val="00DB6F2A"/>
    <w:rsid w:val="00DB70BD"/>
    <w:rsid w:val="00DB72E3"/>
    <w:rsid w:val="00DB7C15"/>
    <w:rsid w:val="00DC00DD"/>
    <w:rsid w:val="00DC0124"/>
    <w:rsid w:val="00DC027D"/>
    <w:rsid w:val="00DC04F6"/>
    <w:rsid w:val="00DC0690"/>
    <w:rsid w:val="00DC07A8"/>
    <w:rsid w:val="00DC0B13"/>
    <w:rsid w:val="00DC0DD8"/>
    <w:rsid w:val="00DC1225"/>
    <w:rsid w:val="00DC1BE8"/>
    <w:rsid w:val="00DC1D65"/>
    <w:rsid w:val="00DC2688"/>
    <w:rsid w:val="00DC2D3F"/>
    <w:rsid w:val="00DC309B"/>
    <w:rsid w:val="00DC31D7"/>
    <w:rsid w:val="00DC3C57"/>
    <w:rsid w:val="00DC4352"/>
    <w:rsid w:val="00DC4566"/>
    <w:rsid w:val="00DC486B"/>
    <w:rsid w:val="00DC52BA"/>
    <w:rsid w:val="00DC533E"/>
    <w:rsid w:val="00DC5501"/>
    <w:rsid w:val="00DC5624"/>
    <w:rsid w:val="00DC5797"/>
    <w:rsid w:val="00DC591A"/>
    <w:rsid w:val="00DC5D85"/>
    <w:rsid w:val="00DC5DE4"/>
    <w:rsid w:val="00DC62DC"/>
    <w:rsid w:val="00DC671F"/>
    <w:rsid w:val="00DC7154"/>
    <w:rsid w:val="00DC7E8A"/>
    <w:rsid w:val="00DD0017"/>
    <w:rsid w:val="00DD005D"/>
    <w:rsid w:val="00DD04B6"/>
    <w:rsid w:val="00DD06AB"/>
    <w:rsid w:val="00DD0EBD"/>
    <w:rsid w:val="00DD0F78"/>
    <w:rsid w:val="00DD19B1"/>
    <w:rsid w:val="00DD1D3C"/>
    <w:rsid w:val="00DD24AE"/>
    <w:rsid w:val="00DD273C"/>
    <w:rsid w:val="00DD27D7"/>
    <w:rsid w:val="00DD2E25"/>
    <w:rsid w:val="00DD3031"/>
    <w:rsid w:val="00DD3252"/>
    <w:rsid w:val="00DD3F28"/>
    <w:rsid w:val="00DD3F3B"/>
    <w:rsid w:val="00DD4277"/>
    <w:rsid w:val="00DD4446"/>
    <w:rsid w:val="00DD4537"/>
    <w:rsid w:val="00DD4E15"/>
    <w:rsid w:val="00DD5531"/>
    <w:rsid w:val="00DD572B"/>
    <w:rsid w:val="00DD640B"/>
    <w:rsid w:val="00DD724F"/>
    <w:rsid w:val="00DD72B2"/>
    <w:rsid w:val="00DD7A16"/>
    <w:rsid w:val="00DD7FFB"/>
    <w:rsid w:val="00DE105E"/>
    <w:rsid w:val="00DE147F"/>
    <w:rsid w:val="00DE14CE"/>
    <w:rsid w:val="00DE1C67"/>
    <w:rsid w:val="00DE2304"/>
    <w:rsid w:val="00DE2425"/>
    <w:rsid w:val="00DE25EB"/>
    <w:rsid w:val="00DE2C6D"/>
    <w:rsid w:val="00DE2D36"/>
    <w:rsid w:val="00DE3138"/>
    <w:rsid w:val="00DE37F8"/>
    <w:rsid w:val="00DE3971"/>
    <w:rsid w:val="00DE3AD2"/>
    <w:rsid w:val="00DE3D82"/>
    <w:rsid w:val="00DE4273"/>
    <w:rsid w:val="00DE44A2"/>
    <w:rsid w:val="00DE46DE"/>
    <w:rsid w:val="00DE47E7"/>
    <w:rsid w:val="00DE4985"/>
    <w:rsid w:val="00DE4FCB"/>
    <w:rsid w:val="00DE53A6"/>
    <w:rsid w:val="00DE5695"/>
    <w:rsid w:val="00DE57CD"/>
    <w:rsid w:val="00DE5806"/>
    <w:rsid w:val="00DE5BEE"/>
    <w:rsid w:val="00DE5D07"/>
    <w:rsid w:val="00DE63F4"/>
    <w:rsid w:val="00DE6E55"/>
    <w:rsid w:val="00DE71CC"/>
    <w:rsid w:val="00DE72A7"/>
    <w:rsid w:val="00DE75E2"/>
    <w:rsid w:val="00DE7832"/>
    <w:rsid w:val="00DE7C59"/>
    <w:rsid w:val="00DF038F"/>
    <w:rsid w:val="00DF084F"/>
    <w:rsid w:val="00DF0E16"/>
    <w:rsid w:val="00DF18FC"/>
    <w:rsid w:val="00DF2176"/>
    <w:rsid w:val="00DF241F"/>
    <w:rsid w:val="00DF2E4E"/>
    <w:rsid w:val="00DF31B5"/>
    <w:rsid w:val="00DF31C3"/>
    <w:rsid w:val="00DF3441"/>
    <w:rsid w:val="00DF3447"/>
    <w:rsid w:val="00DF37CD"/>
    <w:rsid w:val="00DF44B4"/>
    <w:rsid w:val="00DF5031"/>
    <w:rsid w:val="00DF55BD"/>
    <w:rsid w:val="00DF5D2B"/>
    <w:rsid w:val="00DF604D"/>
    <w:rsid w:val="00DF618D"/>
    <w:rsid w:val="00DF6341"/>
    <w:rsid w:val="00DF6BA1"/>
    <w:rsid w:val="00DF77D8"/>
    <w:rsid w:val="00DF7DA2"/>
    <w:rsid w:val="00E0009E"/>
    <w:rsid w:val="00E00399"/>
    <w:rsid w:val="00E009EC"/>
    <w:rsid w:val="00E00D8E"/>
    <w:rsid w:val="00E00E8E"/>
    <w:rsid w:val="00E00EFE"/>
    <w:rsid w:val="00E01479"/>
    <w:rsid w:val="00E017EA"/>
    <w:rsid w:val="00E020AE"/>
    <w:rsid w:val="00E021DB"/>
    <w:rsid w:val="00E02208"/>
    <w:rsid w:val="00E02210"/>
    <w:rsid w:val="00E0223F"/>
    <w:rsid w:val="00E0224C"/>
    <w:rsid w:val="00E034CD"/>
    <w:rsid w:val="00E0482C"/>
    <w:rsid w:val="00E04C95"/>
    <w:rsid w:val="00E0536D"/>
    <w:rsid w:val="00E053F6"/>
    <w:rsid w:val="00E05630"/>
    <w:rsid w:val="00E0667C"/>
    <w:rsid w:val="00E0693C"/>
    <w:rsid w:val="00E06DBB"/>
    <w:rsid w:val="00E100E0"/>
    <w:rsid w:val="00E10149"/>
    <w:rsid w:val="00E10376"/>
    <w:rsid w:val="00E11340"/>
    <w:rsid w:val="00E122A1"/>
    <w:rsid w:val="00E13055"/>
    <w:rsid w:val="00E13374"/>
    <w:rsid w:val="00E136BE"/>
    <w:rsid w:val="00E13BD0"/>
    <w:rsid w:val="00E140CF"/>
    <w:rsid w:val="00E14CF1"/>
    <w:rsid w:val="00E15330"/>
    <w:rsid w:val="00E154B1"/>
    <w:rsid w:val="00E1596E"/>
    <w:rsid w:val="00E15D2E"/>
    <w:rsid w:val="00E16372"/>
    <w:rsid w:val="00E169CC"/>
    <w:rsid w:val="00E16AD8"/>
    <w:rsid w:val="00E17937"/>
    <w:rsid w:val="00E17FFA"/>
    <w:rsid w:val="00E20DFB"/>
    <w:rsid w:val="00E20E24"/>
    <w:rsid w:val="00E20E4D"/>
    <w:rsid w:val="00E20ED6"/>
    <w:rsid w:val="00E211EB"/>
    <w:rsid w:val="00E2122B"/>
    <w:rsid w:val="00E212AF"/>
    <w:rsid w:val="00E21358"/>
    <w:rsid w:val="00E21750"/>
    <w:rsid w:val="00E21FA5"/>
    <w:rsid w:val="00E22484"/>
    <w:rsid w:val="00E2249B"/>
    <w:rsid w:val="00E22A0D"/>
    <w:rsid w:val="00E22BDC"/>
    <w:rsid w:val="00E23067"/>
    <w:rsid w:val="00E23385"/>
    <w:rsid w:val="00E23709"/>
    <w:rsid w:val="00E23858"/>
    <w:rsid w:val="00E23F77"/>
    <w:rsid w:val="00E24191"/>
    <w:rsid w:val="00E2447A"/>
    <w:rsid w:val="00E244F6"/>
    <w:rsid w:val="00E24D3E"/>
    <w:rsid w:val="00E25665"/>
    <w:rsid w:val="00E258DB"/>
    <w:rsid w:val="00E25CB9"/>
    <w:rsid w:val="00E25D92"/>
    <w:rsid w:val="00E266CD"/>
    <w:rsid w:val="00E26EA7"/>
    <w:rsid w:val="00E26F5F"/>
    <w:rsid w:val="00E276BA"/>
    <w:rsid w:val="00E2771E"/>
    <w:rsid w:val="00E27954"/>
    <w:rsid w:val="00E30E0E"/>
    <w:rsid w:val="00E311EF"/>
    <w:rsid w:val="00E315C1"/>
    <w:rsid w:val="00E317CD"/>
    <w:rsid w:val="00E3197A"/>
    <w:rsid w:val="00E31F5C"/>
    <w:rsid w:val="00E32180"/>
    <w:rsid w:val="00E334B5"/>
    <w:rsid w:val="00E335BC"/>
    <w:rsid w:val="00E33F07"/>
    <w:rsid w:val="00E34948"/>
    <w:rsid w:val="00E34CBE"/>
    <w:rsid w:val="00E35077"/>
    <w:rsid w:val="00E35A68"/>
    <w:rsid w:val="00E36854"/>
    <w:rsid w:val="00E36BF4"/>
    <w:rsid w:val="00E37233"/>
    <w:rsid w:val="00E372E0"/>
    <w:rsid w:val="00E3745B"/>
    <w:rsid w:val="00E37569"/>
    <w:rsid w:val="00E37AA9"/>
    <w:rsid w:val="00E37EF2"/>
    <w:rsid w:val="00E401B2"/>
    <w:rsid w:val="00E41E30"/>
    <w:rsid w:val="00E42146"/>
    <w:rsid w:val="00E42F73"/>
    <w:rsid w:val="00E431A1"/>
    <w:rsid w:val="00E43D70"/>
    <w:rsid w:val="00E43E0F"/>
    <w:rsid w:val="00E4407B"/>
    <w:rsid w:val="00E44251"/>
    <w:rsid w:val="00E44D8D"/>
    <w:rsid w:val="00E4512D"/>
    <w:rsid w:val="00E4559E"/>
    <w:rsid w:val="00E458E3"/>
    <w:rsid w:val="00E45C31"/>
    <w:rsid w:val="00E466F3"/>
    <w:rsid w:val="00E4697A"/>
    <w:rsid w:val="00E46C17"/>
    <w:rsid w:val="00E46CBF"/>
    <w:rsid w:val="00E4739F"/>
    <w:rsid w:val="00E4773F"/>
    <w:rsid w:val="00E47B2C"/>
    <w:rsid w:val="00E47C95"/>
    <w:rsid w:val="00E47D42"/>
    <w:rsid w:val="00E50964"/>
    <w:rsid w:val="00E514B7"/>
    <w:rsid w:val="00E51560"/>
    <w:rsid w:val="00E51821"/>
    <w:rsid w:val="00E51CD7"/>
    <w:rsid w:val="00E51D5E"/>
    <w:rsid w:val="00E5214E"/>
    <w:rsid w:val="00E52740"/>
    <w:rsid w:val="00E52A4C"/>
    <w:rsid w:val="00E530E2"/>
    <w:rsid w:val="00E5324C"/>
    <w:rsid w:val="00E533D9"/>
    <w:rsid w:val="00E533E6"/>
    <w:rsid w:val="00E53E23"/>
    <w:rsid w:val="00E53FC8"/>
    <w:rsid w:val="00E54347"/>
    <w:rsid w:val="00E5436C"/>
    <w:rsid w:val="00E544E3"/>
    <w:rsid w:val="00E55424"/>
    <w:rsid w:val="00E55915"/>
    <w:rsid w:val="00E55BB5"/>
    <w:rsid w:val="00E55D35"/>
    <w:rsid w:val="00E55F69"/>
    <w:rsid w:val="00E562C6"/>
    <w:rsid w:val="00E56B31"/>
    <w:rsid w:val="00E56D05"/>
    <w:rsid w:val="00E56F64"/>
    <w:rsid w:val="00E5738E"/>
    <w:rsid w:val="00E60E83"/>
    <w:rsid w:val="00E6112E"/>
    <w:rsid w:val="00E611DF"/>
    <w:rsid w:val="00E61753"/>
    <w:rsid w:val="00E61924"/>
    <w:rsid w:val="00E625F5"/>
    <w:rsid w:val="00E62688"/>
    <w:rsid w:val="00E62A6D"/>
    <w:rsid w:val="00E62C47"/>
    <w:rsid w:val="00E62C5C"/>
    <w:rsid w:val="00E632FC"/>
    <w:rsid w:val="00E633D2"/>
    <w:rsid w:val="00E6389F"/>
    <w:rsid w:val="00E639A0"/>
    <w:rsid w:val="00E63F30"/>
    <w:rsid w:val="00E651B0"/>
    <w:rsid w:val="00E65484"/>
    <w:rsid w:val="00E65BD2"/>
    <w:rsid w:val="00E65E79"/>
    <w:rsid w:val="00E665DC"/>
    <w:rsid w:val="00E66BA2"/>
    <w:rsid w:val="00E672E0"/>
    <w:rsid w:val="00E67416"/>
    <w:rsid w:val="00E6775A"/>
    <w:rsid w:val="00E67DF2"/>
    <w:rsid w:val="00E67F1C"/>
    <w:rsid w:val="00E69A7E"/>
    <w:rsid w:val="00E7041E"/>
    <w:rsid w:val="00E7067F"/>
    <w:rsid w:val="00E7122B"/>
    <w:rsid w:val="00E718B6"/>
    <w:rsid w:val="00E71CC3"/>
    <w:rsid w:val="00E723BA"/>
    <w:rsid w:val="00E727C2"/>
    <w:rsid w:val="00E729BA"/>
    <w:rsid w:val="00E73142"/>
    <w:rsid w:val="00E73581"/>
    <w:rsid w:val="00E73727"/>
    <w:rsid w:val="00E74DAD"/>
    <w:rsid w:val="00E7545A"/>
    <w:rsid w:val="00E75641"/>
    <w:rsid w:val="00E756AD"/>
    <w:rsid w:val="00E762E1"/>
    <w:rsid w:val="00E76333"/>
    <w:rsid w:val="00E768EE"/>
    <w:rsid w:val="00E77525"/>
    <w:rsid w:val="00E77BBF"/>
    <w:rsid w:val="00E77D5E"/>
    <w:rsid w:val="00E806F1"/>
    <w:rsid w:val="00E8070B"/>
    <w:rsid w:val="00E814C6"/>
    <w:rsid w:val="00E81533"/>
    <w:rsid w:val="00E81CAF"/>
    <w:rsid w:val="00E81DBB"/>
    <w:rsid w:val="00E82074"/>
    <w:rsid w:val="00E828AB"/>
    <w:rsid w:val="00E833F7"/>
    <w:rsid w:val="00E83BDF"/>
    <w:rsid w:val="00E84435"/>
    <w:rsid w:val="00E84EC2"/>
    <w:rsid w:val="00E85565"/>
    <w:rsid w:val="00E856E6"/>
    <w:rsid w:val="00E85F57"/>
    <w:rsid w:val="00E85F6E"/>
    <w:rsid w:val="00E8604D"/>
    <w:rsid w:val="00E86067"/>
    <w:rsid w:val="00E86FCC"/>
    <w:rsid w:val="00E873B6"/>
    <w:rsid w:val="00E8762F"/>
    <w:rsid w:val="00E87A1D"/>
    <w:rsid w:val="00E87DDB"/>
    <w:rsid w:val="00E87EAE"/>
    <w:rsid w:val="00E903FB"/>
    <w:rsid w:val="00E90851"/>
    <w:rsid w:val="00E9094A"/>
    <w:rsid w:val="00E90A5F"/>
    <w:rsid w:val="00E90BF6"/>
    <w:rsid w:val="00E910AE"/>
    <w:rsid w:val="00E9164A"/>
    <w:rsid w:val="00E919B2"/>
    <w:rsid w:val="00E91D35"/>
    <w:rsid w:val="00E926A5"/>
    <w:rsid w:val="00E92D9D"/>
    <w:rsid w:val="00E92E76"/>
    <w:rsid w:val="00E9347F"/>
    <w:rsid w:val="00E93541"/>
    <w:rsid w:val="00E936B7"/>
    <w:rsid w:val="00E9462E"/>
    <w:rsid w:val="00E9478B"/>
    <w:rsid w:val="00E947C7"/>
    <w:rsid w:val="00E94BB0"/>
    <w:rsid w:val="00E94FB9"/>
    <w:rsid w:val="00E95492"/>
    <w:rsid w:val="00E9622A"/>
    <w:rsid w:val="00E96291"/>
    <w:rsid w:val="00E962CC"/>
    <w:rsid w:val="00E965AD"/>
    <w:rsid w:val="00E96826"/>
    <w:rsid w:val="00E972D7"/>
    <w:rsid w:val="00E974F9"/>
    <w:rsid w:val="00EA0022"/>
    <w:rsid w:val="00EA0356"/>
    <w:rsid w:val="00EA045E"/>
    <w:rsid w:val="00EA0551"/>
    <w:rsid w:val="00EA088C"/>
    <w:rsid w:val="00EA13B5"/>
    <w:rsid w:val="00EA159A"/>
    <w:rsid w:val="00EA17C3"/>
    <w:rsid w:val="00EA1F7F"/>
    <w:rsid w:val="00EA21F8"/>
    <w:rsid w:val="00EA237F"/>
    <w:rsid w:val="00EA25FE"/>
    <w:rsid w:val="00EA2642"/>
    <w:rsid w:val="00EA2AF7"/>
    <w:rsid w:val="00EA2CAA"/>
    <w:rsid w:val="00EA2CB3"/>
    <w:rsid w:val="00EA2EAA"/>
    <w:rsid w:val="00EA2F48"/>
    <w:rsid w:val="00EA3864"/>
    <w:rsid w:val="00EA3AB4"/>
    <w:rsid w:val="00EA3FF3"/>
    <w:rsid w:val="00EA487E"/>
    <w:rsid w:val="00EA4A57"/>
    <w:rsid w:val="00EA4BC8"/>
    <w:rsid w:val="00EA578C"/>
    <w:rsid w:val="00EA57FF"/>
    <w:rsid w:val="00EA5D8D"/>
    <w:rsid w:val="00EA6220"/>
    <w:rsid w:val="00EA6AF9"/>
    <w:rsid w:val="00EA7091"/>
    <w:rsid w:val="00EA7837"/>
    <w:rsid w:val="00EA7941"/>
    <w:rsid w:val="00EA7F1C"/>
    <w:rsid w:val="00EA7FA4"/>
    <w:rsid w:val="00EB0436"/>
    <w:rsid w:val="00EB060D"/>
    <w:rsid w:val="00EB110D"/>
    <w:rsid w:val="00EB15B6"/>
    <w:rsid w:val="00EB17F5"/>
    <w:rsid w:val="00EB20A3"/>
    <w:rsid w:val="00EB2563"/>
    <w:rsid w:val="00EB28FF"/>
    <w:rsid w:val="00EB2986"/>
    <w:rsid w:val="00EB2D10"/>
    <w:rsid w:val="00EB3082"/>
    <w:rsid w:val="00EB3842"/>
    <w:rsid w:val="00EB3D06"/>
    <w:rsid w:val="00EB3E4D"/>
    <w:rsid w:val="00EB4916"/>
    <w:rsid w:val="00EB4FED"/>
    <w:rsid w:val="00EB50B8"/>
    <w:rsid w:val="00EB51ED"/>
    <w:rsid w:val="00EB52D0"/>
    <w:rsid w:val="00EB6791"/>
    <w:rsid w:val="00EB6D0A"/>
    <w:rsid w:val="00EB78C3"/>
    <w:rsid w:val="00EB7AF0"/>
    <w:rsid w:val="00EB7BAE"/>
    <w:rsid w:val="00EC00C9"/>
    <w:rsid w:val="00EC0559"/>
    <w:rsid w:val="00EC0942"/>
    <w:rsid w:val="00EC0DD9"/>
    <w:rsid w:val="00EC1070"/>
    <w:rsid w:val="00EC125A"/>
    <w:rsid w:val="00EC2649"/>
    <w:rsid w:val="00EC2BFE"/>
    <w:rsid w:val="00EC31ED"/>
    <w:rsid w:val="00EC32EA"/>
    <w:rsid w:val="00EC331F"/>
    <w:rsid w:val="00EC34B1"/>
    <w:rsid w:val="00EC38AB"/>
    <w:rsid w:val="00EC3D41"/>
    <w:rsid w:val="00EC3E96"/>
    <w:rsid w:val="00EC40FD"/>
    <w:rsid w:val="00EC4BA5"/>
    <w:rsid w:val="00EC5147"/>
    <w:rsid w:val="00EC5476"/>
    <w:rsid w:val="00EC5836"/>
    <w:rsid w:val="00EC5F4F"/>
    <w:rsid w:val="00EC60DE"/>
    <w:rsid w:val="00EC641A"/>
    <w:rsid w:val="00EC688C"/>
    <w:rsid w:val="00EC6A09"/>
    <w:rsid w:val="00EC74F1"/>
    <w:rsid w:val="00EC75D8"/>
    <w:rsid w:val="00ED0C5D"/>
    <w:rsid w:val="00ED0CBB"/>
    <w:rsid w:val="00ED12E3"/>
    <w:rsid w:val="00ED142B"/>
    <w:rsid w:val="00ED2466"/>
    <w:rsid w:val="00ED2575"/>
    <w:rsid w:val="00ED2F3D"/>
    <w:rsid w:val="00ED39F8"/>
    <w:rsid w:val="00ED3B13"/>
    <w:rsid w:val="00ED42A4"/>
    <w:rsid w:val="00ED43E0"/>
    <w:rsid w:val="00ED474A"/>
    <w:rsid w:val="00ED47D6"/>
    <w:rsid w:val="00ED4B04"/>
    <w:rsid w:val="00ED4BF8"/>
    <w:rsid w:val="00ED4C7C"/>
    <w:rsid w:val="00ED57EA"/>
    <w:rsid w:val="00ED5BD4"/>
    <w:rsid w:val="00ED5C1C"/>
    <w:rsid w:val="00ED62A6"/>
    <w:rsid w:val="00ED6C4B"/>
    <w:rsid w:val="00ED6DB6"/>
    <w:rsid w:val="00ED7563"/>
    <w:rsid w:val="00EE003E"/>
    <w:rsid w:val="00EE04C6"/>
    <w:rsid w:val="00EE07D3"/>
    <w:rsid w:val="00EE0FD9"/>
    <w:rsid w:val="00EE12C1"/>
    <w:rsid w:val="00EE1996"/>
    <w:rsid w:val="00EE1C01"/>
    <w:rsid w:val="00EE1CE0"/>
    <w:rsid w:val="00EE22AF"/>
    <w:rsid w:val="00EE296E"/>
    <w:rsid w:val="00EE340E"/>
    <w:rsid w:val="00EE3805"/>
    <w:rsid w:val="00EE3B97"/>
    <w:rsid w:val="00EE3C73"/>
    <w:rsid w:val="00EE3CFD"/>
    <w:rsid w:val="00EE3F0B"/>
    <w:rsid w:val="00EE47E0"/>
    <w:rsid w:val="00EE5343"/>
    <w:rsid w:val="00EE6120"/>
    <w:rsid w:val="00EE6447"/>
    <w:rsid w:val="00EE67E1"/>
    <w:rsid w:val="00EE6B2B"/>
    <w:rsid w:val="00EE717C"/>
    <w:rsid w:val="00EE773B"/>
    <w:rsid w:val="00EE7F54"/>
    <w:rsid w:val="00EE7FAB"/>
    <w:rsid w:val="00EF0171"/>
    <w:rsid w:val="00EF0989"/>
    <w:rsid w:val="00EF1AEF"/>
    <w:rsid w:val="00EF1B25"/>
    <w:rsid w:val="00EF1DA0"/>
    <w:rsid w:val="00EF2B56"/>
    <w:rsid w:val="00EF2BDE"/>
    <w:rsid w:val="00EF2C30"/>
    <w:rsid w:val="00EF2EAA"/>
    <w:rsid w:val="00EF33BB"/>
    <w:rsid w:val="00EF3543"/>
    <w:rsid w:val="00EF4747"/>
    <w:rsid w:val="00EF4AAE"/>
    <w:rsid w:val="00EF4BF8"/>
    <w:rsid w:val="00EF50B9"/>
    <w:rsid w:val="00EF561D"/>
    <w:rsid w:val="00EF56B1"/>
    <w:rsid w:val="00EF5B41"/>
    <w:rsid w:val="00EF5DD9"/>
    <w:rsid w:val="00EF66BF"/>
    <w:rsid w:val="00EF6AF8"/>
    <w:rsid w:val="00EF7148"/>
    <w:rsid w:val="00EF727C"/>
    <w:rsid w:val="00F00B30"/>
    <w:rsid w:val="00F00C7E"/>
    <w:rsid w:val="00F00FB6"/>
    <w:rsid w:val="00F015D5"/>
    <w:rsid w:val="00F01B90"/>
    <w:rsid w:val="00F01F46"/>
    <w:rsid w:val="00F02253"/>
    <w:rsid w:val="00F0279C"/>
    <w:rsid w:val="00F0298C"/>
    <w:rsid w:val="00F02BBA"/>
    <w:rsid w:val="00F0356B"/>
    <w:rsid w:val="00F03C2E"/>
    <w:rsid w:val="00F0407F"/>
    <w:rsid w:val="00F040AB"/>
    <w:rsid w:val="00F0420C"/>
    <w:rsid w:val="00F04A66"/>
    <w:rsid w:val="00F04B4B"/>
    <w:rsid w:val="00F05141"/>
    <w:rsid w:val="00F0516C"/>
    <w:rsid w:val="00F051A5"/>
    <w:rsid w:val="00F066DE"/>
    <w:rsid w:val="00F067A2"/>
    <w:rsid w:val="00F06D7F"/>
    <w:rsid w:val="00F076E4"/>
    <w:rsid w:val="00F07725"/>
    <w:rsid w:val="00F079D6"/>
    <w:rsid w:val="00F07B9E"/>
    <w:rsid w:val="00F07D41"/>
    <w:rsid w:val="00F10025"/>
    <w:rsid w:val="00F1009A"/>
    <w:rsid w:val="00F10D4A"/>
    <w:rsid w:val="00F1116F"/>
    <w:rsid w:val="00F11DA9"/>
    <w:rsid w:val="00F1263A"/>
    <w:rsid w:val="00F12CCD"/>
    <w:rsid w:val="00F139C5"/>
    <w:rsid w:val="00F13AC2"/>
    <w:rsid w:val="00F13EE6"/>
    <w:rsid w:val="00F13F77"/>
    <w:rsid w:val="00F147A3"/>
    <w:rsid w:val="00F148D3"/>
    <w:rsid w:val="00F14905"/>
    <w:rsid w:val="00F14BEC"/>
    <w:rsid w:val="00F1524A"/>
    <w:rsid w:val="00F1527E"/>
    <w:rsid w:val="00F15B77"/>
    <w:rsid w:val="00F15BB4"/>
    <w:rsid w:val="00F16028"/>
    <w:rsid w:val="00F16577"/>
    <w:rsid w:val="00F1663C"/>
    <w:rsid w:val="00F16A50"/>
    <w:rsid w:val="00F17E11"/>
    <w:rsid w:val="00F17FA0"/>
    <w:rsid w:val="00F21053"/>
    <w:rsid w:val="00F21101"/>
    <w:rsid w:val="00F21236"/>
    <w:rsid w:val="00F21BF4"/>
    <w:rsid w:val="00F21C5F"/>
    <w:rsid w:val="00F21E40"/>
    <w:rsid w:val="00F21E64"/>
    <w:rsid w:val="00F22B52"/>
    <w:rsid w:val="00F22F17"/>
    <w:rsid w:val="00F2384B"/>
    <w:rsid w:val="00F239DF"/>
    <w:rsid w:val="00F23B80"/>
    <w:rsid w:val="00F242C5"/>
    <w:rsid w:val="00F24503"/>
    <w:rsid w:val="00F24837"/>
    <w:rsid w:val="00F2575F"/>
    <w:rsid w:val="00F257F4"/>
    <w:rsid w:val="00F25E91"/>
    <w:rsid w:val="00F2610C"/>
    <w:rsid w:val="00F26664"/>
    <w:rsid w:val="00F26AEC"/>
    <w:rsid w:val="00F26BA9"/>
    <w:rsid w:val="00F271ED"/>
    <w:rsid w:val="00F27565"/>
    <w:rsid w:val="00F276C9"/>
    <w:rsid w:val="00F2771E"/>
    <w:rsid w:val="00F27E1B"/>
    <w:rsid w:val="00F30591"/>
    <w:rsid w:val="00F3072F"/>
    <w:rsid w:val="00F30F0E"/>
    <w:rsid w:val="00F30FB9"/>
    <w:rsid w:val="00F310D4"/>
    <w:rsid w:val="00F31B97"/>
    <w:rsid w:val="00F31D5A"/>
    <w:rsid w:val="00F31E16"/>
    <w:rsid w:val="00F323C8"/>
    <w:rsid w:val="00F32AC3"/>
    <w:rsid w:val="00F32C1C"/>
    <w:rsid w:val="00F33294"/>
    <w:rsid w:val="00F334C5"/>
    <w:rsid w:val="00F33631"/>
    <w:rsid w:val="00F338D8"/>
    <w:rsid w:val="00F33975"/>
    <w:rsid w:val="00F33B0F"/>
    <w:rsid w:val="00F33C40"/>
    <w:rsid w:val="00F33DE9"/>
    <w:rsid w:val="00F340C9"/>
    <w:rsid w:val="00F34C23"/>
    <w:rsid w:val="00F35747"/>
    <w:rsid w:val="00F35CBA"/>
    <w:rsid w:val="00F35E6D"/>
    <w:rsid w:val="00F3619A"/>
    <w:rsid w:val="00F36FEC"/>
    <w:rsid w:val="00F3734B"/>
    <w:rsid w:val="00F3765F"/>
    <w:rsid w:val="00F37B67"/>
    <w:rsid w:val="00F40028"/>
    <w:rsid w:val="00F40259"/>
    <w:rsid w:val="00F40AAA"/>
    <w:rsid w:val="00F40BA7"/>
    <w:rsid w:val="00F40EB6"/>
    <w:rsid w:val="00F40F9D"/>
    <w:rsid w:val="00F4166E"/>
    <w:rsid w:val="00F41ACD"/>
    <w:rsid w:val="00F4218C"/>
    <w:rsid w:val="00F428AB"/>
    <w:rsid w:val="00F42A6B"/>
    <w:rsid w:val="00F4322E"/>
    <w:rsid w:val="00F43239"/>
    <w:rsid w:val="00F433EF"/>
    <w:rsid w:val="00F43E90"/>
    <w:rsid w:val="00F44A7D"/>
    <w:rsid w:val="00F45319"/>
    <w:rsid w:val="00F455D3"/>
    <w:rsid w:val="00F45B1A"/>
    <w:rsid w:val="00F45D53"/>
    <w:rsid w:val="00F45F83"/>
    <w:rsid w:val="00F462CB"/>
    <w:rsid w:val="00F46996"/>
    <w:rsid w:val="00F46CB6"/>
    <w:rsid w:val="00F470EF"/>
    <w:rsid w:val="00F471EA"/>
    <w:rsid w:val="00F4756D"/>
    <w:rsid w:val="00F47766"/>
    <w:rsid w:val="00F47AC7"/>
    <w:rsid w:val="00F47DE8"/>
    <w:rsid w:val="00F500C0"/>
    <w:rsid w:val="00F5064B"/>
    <w:rsid w:val="00F50DCF"/>
    <w:rsid w:val="00F51AAD"/>
    <w:rsid w:val="00F51BE2"/>
    <w:rsid w:val="00F51EB6"/>
    <w:rsid w:val="00F522EB"/>
    <w:rsid w:val="00F5246D"/>
    <w:rsid w:val="00F52AF0"/>
    <w:rsid w:val="00F52CD1"/>
    <w:rsid w:val="00F535E9"/>
    <w:rsid w:val="00F5388C"/>
    <w:rsid w:val="00F53FAE"/>
    <w:rsid w:val="00F5400E"/>
    <w:rsid w:val="00F541C6"/>
    <w:rsid w:val="00F542C1"/>
    <w:rsid w:val="00F550E3"/>
    <w:rsid w:val="00F55348"/>
    <w:rsid w:val="00F5563D"/>
    <w:rsid w:val="00F559C2"/>
    <w:rsid w:val="00F55E73"/>
    <w:rsid w:val="00F55EDA"/>
    <w:rsid w:val="00F5645B"/>
    <w:rsid w:val="00F56AAB"/>
    <w:rsid w:val="00F56C80"/>
    <w:rsid w:val="00F57009"/>
    <w:rsid w:val="00F5712D"/>
    <w:rsid w:val="00F57461"/>
    <w:rsid w:val="00F57654"/>
    <w:rsid w:val="00F57664"/>
    <w:rsid w:val="00F57908"/>
    <w:rsid w:val="00F57973"/>
    <w:rsid w:val="00F60092"/>
    <w:rsid w:val="00F606A9"/>
    <w:rsid w:val="00F61C18"/>
    <w:rsid w:val="00F62779"/>
    <w:rsid w:val="00F628AB"/>
    <w:rsid w:val="00F649DE"/>
    <w:rsid w:val="00F64A34"/>
    <w:rsid w:val="00F64EB5"/>
    <w:rsid w:val="00F656E3"/>
    <w:rsid w:val="00F65F4B"/>
    <w:rsid w:val="00F66ADD"/>
    <w:rsid w:val="00F66C5A"/>
    <w:rsid w:val="00F67A69"/>
    <w:rsid w:val="00F67CE2"/>
    <w:rsid w:val="00F67E67"/>
    <w:rsid w:val="00F70429"/>
    <w:rsid w:val="00F70BFF"/>
    <w:rsid w:val="00F70C70"/>
    <w:rsid w:val="00F70C9D"/>
    <w:rsid w:val="00F720E5"/>
    <w:rsid w:val="00F72543"/>
    <w:rsid w:val="00F72D79"/>
    <w:rsid w:val="00F73177"/>
    <w:rsid w:val="00F732F9"/>
    <w:rsid w:val="00F73300"/>
    <w:rsid w:val="00F733A3"/>
    <w:rsid w:val="00F73844"/>
    <w:rsid w:val="00F73E08"/>
    <w:rsid w:val="00F74545"/>
    <w:rsid w:val="00F74662"/>
    <w:rsid w:val="00F74696"/>
    <w:rsid w:val="00F74CD9"/>
    <w:rsid w:val="00F74D13"/>
    <w:rsid w:val="00F74FBC"/>
    <w:rsid w:val="00F7546A"/>
    <w:rsid w:val="00F756A8"/>
    <w:rsid w:val="00F75E32"/>
    <w:rsid w:val="00F76067"/>
    <w:rsid w:val="00F76716"/>
    <w:rsid w:val="00F76E15"/>
    <w:rsid w:val="00F7729D"/>
    <w:rsid w:val="00F77BB1"/>
    <w:rsid w:val="00F80111"/>
    <w:rsid w:val="00F80913"/>
    <w:rsid w:val="00F80A7B"/>
    <w:rsid w:val="00F80DF3"/>
    <w:rsid w:val="00F80E5D"/>
    <w:rsid w:val="00F81104"/>
    <w:rsid w:val="00F811EC"/>
    <w:rsid w:val="00F819AE"/>
    <w:rsid w:val="00F81E78"/>
    <w:rsid w:val="00F81FA0"/>
    <w:rsid w:val="00F82179"/>
    <w:rsid w:val="00F82201"/>
    <w:rsid w:val="00F82819"/>
    <w:rsid w:val="00F8287E"/>
    <w:rsid w:val="00F8305B"/>
    <w:rsid w:val="00F83296"/>
    <w:rsid w:val="00F83760"/>
    <w:rsid w:val="00F83916"/>
    <w:rsid w:val="00F83C4C"/>
    <w:rsid w:val="00F84916"/>
    <w:rsid w:val="00F84B3C"/>
    <w:rsid w:val="00F85104"/>
    <w:rsid w:val="00F851CE"/>
    <w:rsid w:val="00F8525C"/>
    <w:rsid w:val="00F862C5"/>
    <w:rsid w:val="00F86839"/>
    <w:rsid w:val="00F91219"/>
    <w:rsid w:val="00F91B62"/>
    <w:rsid w:val="00F921B9"/>
    <w:rsid w:val="00F9231D"/>
    <w:rsid w:val="00F92444"/>
    <w:rsid w:val="00F92801"/>
    <w:rsid w:val="00F9307B"/>
    <w:rsid w:val="00F9393E"/>
    <w:rsid w:val="00F947B5"/>
    <w:rsid w:val="00F94A32"/>
    <w:rsid w:val="00F94AC2"/>
    <w:rsid w:val="00F955E5"/>
    <w:rsid w:val="00F95BED"/>
    <w:rsid w:val="00F96FD0"/>
    <w:rsid w:val="00F97386"/>
    <w:rsid w:val="00F97489"/>
    <w:rsid w:val="00F97A78"/>
    <w:rsid w:val="00F97AD7"/>
    <w:rsid w:val="00F97E40"/>
    <w:rsid w:val="00FA05DB"/>
    <w:rsid w:val="00FA0834"/>
    <w:rsid w:val="00FA0B20"/>
    <w:rsid w:val="00FA101B"/>
    <w:rsid w:val="00FA13E9"/>
    <w:rsid w:val="00FA1B3B"/>
    <w:rsid w:val="00FA24E7"/>
    <w:rsid w:val="00FA2507"/>
    <w:rsid w:val="00FA315C"/>
    <w:rsid w:val="00FA3212"/>
    <w:rsid w:val="00FA3368"/>
    <w:rsid w:val="00FA337A"/>
    <w:rsid w:val="00FA3690"/>
    <w:rsid w:val="00FA38EB"/>
    <w:rsid w:val="00FA40DC"/>
    <w:rsid w:val="00FA524E"/>
    <w:rsid w:val="00FA5397"/>
    <w:rsid w:val="00FA5656"/>
    <w:rsid w:val="00FA59A5"/>
    <w:rsid w:val="00FA5C26"/>
    <w:rsid w:val="00FA5E66"/>
    <w:rsid w:val="00FA5EE6"/>
    <w:rsid w:val="00FA6594"/>
    <w:rsid w:val="00FA6A51"/>
    <w:rsid w:val="00FA6AE8"/>
    <w:rsid w:val="00FA6E73"/>
    <w:rsid w:val="00FA7621"/>
    <w:rsid w:val="00FA7913"/>
    <w:rsid w:val="00FA7956"/>
    <w:rsid w:val="00FA7C13"/>
    <w:rsid w:val="00FB06A7"/>
    <w:rsid w:val="00FB071C"/>
    <w:rsid w:val="00FB078D"/>
    <w:rsid w:val="00FB0824"/>
    <w:rsid w:val="00FB095C"/>
    <w:rsid w:val="00FB0FD4"/>
    <w:rsid w:val="00FB10E0"/>
    <w:rsid w:val="00FB1149"/>
    <w:rsid w:val="00FB1529"/>
    <w:rsid w:val="00FB21D2"/>
    <w:rsid w:val="00FB2F97"/>
    <w:rsid w:val="00FB2FCB"/>
    <w:rsid w:val="00FB3262"/>
    <w:rsid w:val="00FB37B7"/>
    <w:rsid w:val="00FB39BE"/>
    <w:rsid w:val="00FB3FBF"/>
    <w:rsid w:val="00FB41A1"/>
    <w:rsid w:val="00FB4535"/>
    <w:rsid w:val="00FB4C9C"/>
    <w:rsid w:val="00FB4F7F"/>
    <w:rsid w:val="00FB55DE"/>
    <w:rsid w:val="00FB5C98"/>
    <w:rsid w:val="00FB7492"/>
    <w:rsid w:val="00FB790C"/>
    <w:rsid w:val="00FB7C55"/>
    <w:rsid w:val="00FC00C0"/>
    <w:rsid w:val="00FC01A5"/>
    <w:rsid w:val="00FC0206"/>
    <w:rsid w:val="00FC027F"/>
    <w:rsid w:val="00FC0BFB"/>
    <w:rsid w:val="00FC0EC8"/>
    <w:rsid w:val="00FC0F00"/>
    <w:rsid w:val="00FC1074"/>
    <w:rsid w:val="00FC1884"/>
    <w:rsid w:val="00FC1A48"/>
    <w:rsid w:val="00FC1F64"/>
    <w:rsid w:val="00FC2C66"/>
    <w:rsid w:val="00FC2D43"/>
    <w:rsid w:val="00FC2E60"/>
    <w:rsid w:val="00FC371D"/>
    <w:rsid w:val="00FC3EAC"/>
    <w:rsid w:val="00FC5198"/>
    <w:rsid w:val="00FC520E"/>
    <w:rsid w:val="00FC52B3"/>
    <w:rsid w:val="00FC5A9F"/>
    <w:rsid w:val="00FC5F0B"/>
    <w:rsid w:val="00FC6449"/>
    <w:rsid w:val="00FC68C9"/>
    <w:rsid w:val="00FC6B2B"/>
    <w:rsid w:val="00FC6BFE"/>
    <w:rsid w:val="00FC6C03"/>
    <w:rsid w:val="00FC7290"/>
    <w:rsid w:val="00FC7C95"/>
    <w:rsid w:val="00FD049B"/>
    <w:rsid w:val="00FD05D5"/>
    <w:rsid w:val="00FD0906"/>
    <w:rsid w:val="00FD10B0"/>
    <w:rsid w:val="00FD1347"/>
    <w:rsid w:val="00FD1C40"/>
    <w:rsid w:val="00FD1EFF"/>
    <w:rsid w:val="00FD2100"/>
    <w:rsid w:val="00FD298F"/>
    <w:rsid w:val="00FD2CEB"/>
    <w:rsid w:val="00FD3046"/>
    <w:rsid w:val="00FD353E"/>
    <w:rsid w:val="00FD436C"/>
    <w:rsid w:val="00FD446D"/>
    <w:rsid w:val="00FD4474"/>
    <w:rsid w:val="00FD4F2C"/>
    <w:rsid w:val="00FD526E"/>
    <w:rsid w:val="00FD594E"/>
    <w:rsid w:val="00FD5BCA"/>
    <w:rsid w:val="00FD5DEF"/>
    <w:rsid w:val="00FD5F44"/>
    <w:rsid w:val="00FD6394"/>
    <w:rsid w:val="00FD6AAC"/>
    <w:rsid w:val="00FD6B2C"/>
    <w:rsid w:val="00FD6E5D"/>
    <w:rsid w:val="00FD7471"/>
    <w:rsid w:val="00FE0282"/>
    <w:rsid w:val="00FE0E6C"/>
    <w:rsid w:val="00FE0F77"/>
    <w:rsid w:val="00FE1086"/>
    <w:rsid w:val="00FE15A8"/>
    <w:rsid w:val="00FE1CB9"/>
    <w:rsid w:val="00FE1CDC"/>
    <w:rsid w:val="00FE2281"/>
    <w:rsid w:val="00FE2A03"/>
    <w:rsid w:val="00FE3423"/>
    <w:rsid w:val="00FE39B8"/>
    <w:rsid w:val="00FE40F6"/>
    <w:rsid w:val="00FE40FD"/>
    <w:rsid w:val="00FE453C"/>
    <w:rsid w:val="00FE4564"/>
    <w:rsid w:val="00FE4675"/>
    <w:rsid w:val="00FE46B1"/>
    <w:rsid w:val="00FE470B"/>
    <w:rsid w:val="00FE49F0"/>
    <w:rsid w:val="00FE4AD8"/>
    <w:rsid w:val="00FE4BA9"/>
    <w:rsid w:val="00FE5420"/>
    <w:rsid w:val="00FE55D7"/>
    <w:rsid w:val="00FE57DC"/>
    <w:rsid w:val="00FE690C"/>
    <w:rsid w:val="00FE6E8F"/>
    <w:rsid w:val="00FE6FEF"/>
    <w:rsid w:val="00FE70C3"/>
    <w:rsid w:val="00FE7578"/>
    <w:rsid w:val="00FE7B0E"/>
    <w:rsid w:val="00FF03B3"/>
    <w:rsid w:val="00FF10A1"/>
    <w:rsid w:val="00FF1356"/>
    <w:rsid w:val="00FF17DF"/>
    <w:rsid w:val="00FF1A8B"/>
    <w:rsid w:val="00FF20E9"/>
    <w:rsid w:val="00FF2AB4"/>
    <w:rsid w:val="00FF2AD9"/>
    <w:rsid w:val="00FF2B0F"/>
    <w:rsid w:val="00FF3113"/>
    <w:rsid w:val="00FF353E"/>
    <w:rsid w:val="00FF359F"/>
    <w:rsid w:val="00FF37F6"/>
    <w:rsid w:val="00FF3B2B"/>
    <w:rsid w:val="00FF3D44"/>
    <w:rsid w:val="00FF3DCF"/>
    <w:rsid w:val="00FF3E33"/>
    <w:rsid w:val="00FF3E68"/>
    <w:rsid w:val="00FF4029"/>
    <w:rsid w:val="00FF41DF"/>
    <w:rsid w:val="00FF46F5"/>
    <w:rsid w:val="00FF473E"/>
    <w:rsid w:val="00FF4788"/>
    <w:rsid w:val="00FF492C"/>
    <w:rsid w:val="00FF4A21"/>
    <w:rsid w:val="00FF4AC4"/>
    <w:rsid w:val="00FF4C4B"/>
    <w:rsid w:val="00FF510A"/>
    <w:rsid w:val="00FF5AA3"/>
    <w:rsid w:val="00FF5AD8"/>
    <w:rsid w:val="00FF5CF6"/>
    <w:rsid w:val="00FF6C56"/>
    <w:rsid w:val="00FF7223"/>
    <w:rsid w:val="00FF7C39"/>
    <w:rsid w:val="010BC51E"/>
    <w:rsid w:val="01126730"/>
    <w:rsid w:val="011A94D8"/>
    <w:rsid w:val="011B9AD4"/>
    <w:rsid w:val="0126A055"/>
    <w:rsid w:val="012997F4"/>
    <w:rsid w:val="01420642"/>
    <w:rsid w:val="0156BD0C"/>
    <w:rsid w:val="01578158"/>
    <w:rsid w:val="016AE797"/>
    <w:rsid w:val="016B3A7F"/>
    <w:rsid w:val="01838A7E"/>
    <w:rsid w:val="01A38605"/>
    <w:rsid w:val="01BB2E6C"/>
    <w:rsid w:val="01C3C2CB"/>
    <w:rsid w:val="01C8CEC8"/>
    <w:rsid w:val="01D0E343"/>
    <w:rsid w:val="01D7BAF1"/>
    <w:rsid w:val="01E7E9C7"/>
    <w:rsid w:val="0202E361"/>
    <w:rsid w:val="02060925"/>
    <w:rsid w:val="020D92B8"/>
    <w:rsid w:val="02147022"/>
    <w:rsid w:val="0245455D"/>
    <w:rsid w:val="0246B79F"/>
    <w:rsid w:val="024857F8"/>
    <w:rsid w:val="025F4139"/>
    <w:rsid w:val="02642A36"/>
    <w:rsid w:val="02700D72"/>
    <w:rsid w:val="028F494F"/>
    <w:rsid w:val="029842B4"/>
    <w:rsid w:val="029F5155"/>
    <w:rsid w:val="02C02FB3"/>
    <w:rsid w:val="02D10ED8"/>
    <w:rsid w:val="02E70007"/>
    <w:rsid w:val="02E9C978"/>
    <w:rsid w:val="030D043C"/>
    <w:rsid w:val="032260C5"/>
    <w:rsid w:val="03240C81"/>
    <w:rsid w:val="032A0786"/>
    <w:rsid w:val="032E9D6F"/>
    <w:rsid w:val="033C7064"/>
    <w:rsid w:val="0355CEDF"/>
    <w:rsid w:val="035CC984"/>
    <w:rsid w:val="0396BDE0"/>
    <w:rsid w:val="0399DC45"/>
    <w:rsid w:val="039B37EF"/>
    <w:rsid w:val="03A4057E"/>
    <w:rsid w:val="03CA97DB"/>
    <w:rsid w:val="03D0AA29"/>
    <w:rsid w:val="03E9A407"/>
    <w:rsid w:val="03EF69D8"/>
    <w:rsid w:val="03F9C7C8"/>
    <w:rsid w:val="03FC72F1"/>
    <w:rsid w:val="0419096B"/>
    <w:rsid w:val="0419C692"/>
    <w:rsid w:val="041EEA71"/>
    <w:rsid w:val="0420FD2B"/>
    <w:rsid w:val="0423D8AB"/>
    <w:rsid w:val="043FD9F5"/>
    <w:rsid w:val="045459B0"/>
    <w:rsid w:val="04605B4B"/>
    <w:rsid w:val="04646621"/>
    <w:rsid w:val="047D307B"/>
    <w:rsid w:val="0480C3D2"/>
    <w:rsid w:val="04A9EFE3"/>
    <w:rsid w:val="04B53274"/>
    <w:rsid w:val="04C472BB"/>
    <w:rsid w:val="04C5386F"/>
    <w:rsid w:val="04D18FB7"/>
    <w:rsid w:val="04D8501B"/>
    <w:rsid w:val="04DE3599"/>
    <w:rsid w:val="04EAE8FF"/>
    <w:rsid w:val="04EBE0BB"/>
    <w:rsid w:val="050D82D7"/>
    <w:rsid w:val="051F6A67"/>
    <w:rsid w:val="0545A04A"/>
    <w:rsid w:val="054CA50E"/>
    <w:rsid w:val="0553FB3A"/>
    <w:rsid w:val="055BFA39"/>
    <w:rsid w:val="055D0583"/>
    <w:rsid w:val="057BF028"/>
    <w:rsid w:val="05878282"/>
    <w:rsid w:val="05967A78"/>
    <w:rsid w:val="05A000FA"/>
    <w:rsid w:val="05A5BA17"/>
    <w:rsid w:val="05B0E62F"/>
    <w:rsid w:val="05B1FC30"/>
    <w:rsid w:val="05D12C4A"/>
    <w:rsid w:val="05DAB70A"/>
    <w:rsid w:val="05DD95DF"/>
    <w:rsid w:val="05EACBD5"/>
    <w:rsid w:val="05ED26D9"/>
    <w:rsid w:val="05EF6AED"/>
    <w:rsid w:val="05FBCF32"/>
    <w:rsid w:val="05FFAA91"/>
    <w:rsid w:val="062CC08B"/>
    <w:rsid w:val="06322AFF"/>
    <w:rsid w:val="06612206"/>
    <w:rsid w:val="06B1DCA2"/>
    <w:rsid w:val="06B84C1A"/>
    <w:rsid w:val="06CBF1E5"/>
    <w:rsid w:val="0701E1FD"/>
    <w:rsid w:val="0703BEE6"/>
    <w:rsid w:val="0712E1B7"/>
    <w:rsid w:val="07295B0E"/>
    <w:rsid w:val="072A4AA7"/>
    <w:rsid w:val="0731FF83"/>
    <w:rsid w:val="07487577"/>
    <w:rsid w:val="074F0CE3"/>
    <w:rsid w:val="07686B20"/>
    <w:rsid w:val="076CBF06"/>
    <w:rsid w:val="077E3968"/>
    <w:rsid w:val="07A9F05A"/>
    <w:rsid w:val="07AD15EE"/>
    <w:rsid w:val="07B23D96"/>
    <w:rsid w:val="07CACFBB"/>
    <w:rsid w:val="07D2CC60"/>
    <w:rsid w:val="07DF67DD"/>
    <w:rsid w:val="07E2AB31"/>
    <w:rsid w:val="07EAD87F"/>
    <w:rsid w:val="07F28450"/>
    <w:rsid w:val="07FBAE18"/>
    <w:rsid w:val="0808AFE7"/>
    <w:rsid w:val="0810E57B"/>
    <w:rsid w:val="0826573F"/>
    <w:rsid w:val="08276EBA"/>
    <w:rsid w:val="08369847"/>
    <w:rsid w:val="085F0B78"/>
    <w:rsid w:val="086B37D6"/>
    <w:rsid w:val="0870E7D0"/>
    <w:rsid w:val="087B3C3A"/>
    <w:rsid w:val="0884D976"/>
    <w:rsid w:val="08A41C7D"/>
    <w:rsid w:val="08BBACBC"/>
    <w:rsid w:val="08BDB763"/>
    <w:rsid w:val="08C4AA91"/>
    <w:rsid w:val="08DD42EE"/>
    <w:rsid w:val="08E48A1C"/>
    <w:rsid w:val="0900A62A"/>
    <w:rsid w:val="090C80BB"/>
    <w:rsid w:val="091E8ABE"/>
    <w:rsid w:val="0921F610"/>
    <w:rsid w:val="092D1614"/>
    <w:rsid w:val="092F727D"/>
    <w:rsid w:val="096318C2"/>
    <w:rsid w:val="09778639"/>
    <w:rsid w:val="0982EAA7"/>
    <w:rsid w:val="099CA79A"/>
    <w:rsid w:val="09BD2E46"/>
    <w:rsid w:val="09BE485A"/>
    <w:rsid w:val="09CAB13C"/>
    <w:rsid w:val="09D5F8AA"/>
    <w:rsid w:val="09D6E97F"/>
    <w:rsid w:val="0A090760"/>
    <w:rsid w:val="0A158B79"/>
    <w:rsid w:val="0A162E46"/>
    <w:rsid w:val="0A185D61"/>
    <w:rsid w:val="0A281FCA"/>
    <w:rsid w:val="0A2FB81E"/>
    <w:rsid w:val="0A3CF800"/>
    <w:rsid w:val="0A5018EA"/>
    <w:rsid w:val="0A530C2F"/>
    <w:rsid w:val="0A617732"/>
    <w:rsid w:val="0A752E68"/>
    <w:rsid w:val="0AA15811"/>
    <w:rsid w:val="0AACAA8F"/>
    <w:rsid w:val="0AB2224B"/>
    <w:rsid w:val="0AB98686"/>
    <w:rsid w:val="0AC088CA"/>
    <w:rsid w:val="0AC22DBA"/>
    <w:rsid w:val="0AC76DC3"/>
    <w:rsid w:val="0ACBE4AE"/>
    <w:rsid w:val="0AD13F3B"/>
    <w:rsid w:val="0AF5DB8F"/>
    <w:rsid w:val="0B20BFF5"/>
    <w:rsid w:val="0B333C5D"/>
    <w:rsid w:val="0B37A244"/>
    <w:rsid w:val="0B400E4F"/>
    <w:rsid w:val="0B4780D4"/>
    <w:rsid w:val="0B4CB2E8"/>
    <w:rsid w:val="0B502648"/>
    <w:rsid w:val="0B552E2D"/>
    <w:rsid w:val="0B58834C"/>
    <w:rsid w:val="0B59D21C"/>
    <w:rsid w:val="0B67FDCA"/>
    <w:rsid w:val="0B7D4877"/>
    <w:rsid w:val="0B977CF9"/>
    <w:rsid w:val="0BB2E5A1"/>
    <w:rsid w:val="0BBB86EC"/>
    <w:rsid w:val="0BC5814A"/>
    <w:rsid w:val="0BE52701"/>
    <w:rsid w:val="0C0BDEFF"/>
    <w:rsid w:val="0C0CBF4C"/>
    <w:rsid w:val="0C117EFA"/>
    <w:rsid w:val="0C1FD067"/>
    <w:rsid w:val="0C3DAA3D"/>
    <w:rsid w:val="0C44FAFC"/>
    <w:rsid w:val="0C4F588F"/>
    <w:rsid w:val="0C51B74E"/>
    <w:rsid w:val="0C578098"/>
    <w:rsid w:val="0C702EC8"/>
    <w:rsid w:val="0C83BB71"/>
    <w:rsid w:val="0C8A4650"/>
    <w:rsid w:val="0CB41B32"/>
    <w:rsid w:val="0CBE1614"/>
    <w:rsid w:val="0CCF80D0"/>
    <w:rsid w:val="0D0C7F8A"/>
    <w:rsid w:val="0D1C4BA6"/>
    <w:rsid w:val="0D1CDC84"/>
    <w:rsid w:val="0D24554F"/>
    <w:rsid w:val="0D2533D2"/>
    <w:rsid w:val="0D2A59D2"/>
    <w:rsid w:val="0D33A945"/>
    <w:rsid w:val="0D34CA92"/>
    <w:rsid w:val="0D3A882C"/>
    <w:rsid w:val="0D43D708"/>
    <w:rsid w:val="0D48C533"/>
    <w:rsid w:val="0D4B3641"/>
    <w:rsid w:val="0D4B47F2"/>
    <w:rsid w:val="0D4E4342"/>
    <w:rsid w:val="0D8CEAD5"/>
    <w:rsid w:val="0DA63E8E"/>
    <w:rsid w:val="0DA7D0AF"/>
    <w:rsid w:val="0DB02634"/>
    <w:rsid w:val="0DC7AA0E"/>
    <w:rsid w:val="0DCEC756"/>
    <w:rsid w:val="0DD3DA70"/>
    <w:rsid w:val="0DDF5D77"/>
    <w:rsid w:val="0DE8EB85"/>
    <w:rsid w:val="0DF00BB0"/>
    <w:rsid w:val="0E00CCCA"/>
    <w:rsid w:val="0E14EBA6"/>
    <w:rsid w:val="0E5177DB"/>
    <w:rsid w:val="0E6A4F39"/>
    <w:rsid w:val="0E6BABB6"/>
    <w:rsid w:val="0E73367B"/>
    <w:rsid w:val="0E80123F"/>
    <w:rsid w:val="0E804EA8"/>
    <w:rsid w:val="0E870321"/>
    <w:rsid w:val="0E8F8C09"/>
    <w:rsid w:val="0EA7EB3E"/>
    <w:rsid w:val="0EAC4F2B"/>
    <w:rsid w:val="0EBCB55D"/>
    <w:rsid w:val="0ECE38C8"/>
    <w:rsid w:val="0EE4E666"/>
    <w:rsid w:val="0EFA87F0"/>
    <w:rsid w:val="0F092BD4"/>
    <w:rsid w:val="0F260892"/>
    <w:rsid w:val="0F3D2685"/>
    <w:rsid w:val="0F7F436C"/>
    <w:rsid w:val="0F8B0B9D"/>
    <w:rsid w:val="0F991C82"/>
    <w:rsid w:val="0FA15D9E"/>
    <w:rsid w:val="0FB3AF7B"/>
    <w:rsid w:val="0FB8A62D"/>
    <w:rsid w:val="0FBFD5BD"/>
    <w:rsid w:val="0FED72BF"/>
    <w:rsid w:val="10198F7E"/>
    <w:rsid w:val="1031570B"/>
    <w:rsid w:val="103478B5"/>
    <w:rsid w:val="103C4AA1"/>
    <w:rsid w:val="104C1E37"/>
    <w:rsid w:val="1051594D"/>
    <w:rsid w:val="105B10F4"/>
    <w:rsid w:val="1060F75B"/>
    <w:rsid w:val="106811A3"/>
    <w:rsid w:val="106F8C29"/>
    <w:rsid w:val="107D8EB2"/>
    <w:rsid w:val="107E724F"/>
    <w:rsid w:val="10875539"/>
    <w:rsid w:val="109B7F63"/>
    <w:rsid w:val="10A0A431"/>
    <w:rsid w:val="10C16201"/>
    <w:rsid w:val="10F54DFB"/>
    <w:rsid w:val="11013CCF"/>
    <w:rsid w:val="1104647A"/>
    <w:rsid w:val="11046FCB"/>
    <w:rsid w:val="111483F1"/>
    <w:rsid w:val="111A9B4A"/>
    <w:rsid w:val="115017F3"/>
    <w:rsid w:val="115998DE"/>
    <w:rsid w:val="115D0B93"/>
    <w:rsid w:val="116AA754"/>
    <w:rsid w:val="118E91BC"/>
    <w:rsid w:val="118ED237"/>
    <w:rsid w:val="11B7F2DF"/>
    <w:rsid w:val="11BE8F63"/>
    <w:rsid w:val="11CE2BF0"/>
    <w:rsid w:val="11D2AAB3"/>
    <w:rsid w:val="11E4474C"/>
    <w:rsid w:val="11EB62D3"/>
    <w:rsid w:val="11FEC099"/>
    <w:rsid w:val="120CC0C4"/>
    <w:rsid w:val="122DE722"/>
    <w:rsid w:val="123302A1"/>
    <w:rsid w:val="124CB7A3"/>
    <w:rsid w:val="1253C6DF"/>
    <w:rsid w:val="12848F00"/>
    <w:rsid w:val="12970F9E"/>
    <w:rsid w:val="12B868B5"/>
    <w:rsid w:val="12C7DED5"/>
    <w:rsid w:val="12E7F3FA"/>
    <w:rsid w:val="134AD292"/>
    <w:rsid w:val="1353F9D9"/>
    <w:rsid w:val="1362329F"/>
    <w:rsid w:val="136A635D"/>
    <w:rsid w:val="137784B5"/>
    <w:rsid w:val="137E3A1A"/>
    <w:rsid w:val="1385A13D"/>
    <w:rsid w:val="13962BF0"/>
    <w:rsid w:val="139B1C15"/>
    <w:rsid w:val="13A69177"/>
    <w:rsid w:val="13AAD31F"/>
    <w:rsid w:val="13C427C5"/>
    <w:rsid w:val="13CB1D44"/>
    <w:rsid w:val="13D72B33"/>
    <w:rsid w:val="13DC463B"/>
    <w:rsid w:val="13E06FF8"/>
    <w:rsid w:val="13F9BFE3"/>
    <w:rsid w:val="140919B3"/>
    <w:rsid w:val="142A5AA3"/>
    <w:rsid w:val="1451CECD"/>
    <w:rsid w:val="146109B6"/>
    <w:rsid w:val="1466E011"/>
    <w:rsid w:val="147926AE"/>
    <w:rsid w:val="148F2C60"/>
    <w:rsid w:val="148F3D73"/>
    <w:rsid w:val="149ADE1D"/>
    <w:rsid w:val="14C6F0E2"/>
    <w:rsid w:val="14C8686A"/>
    <w:rsid w:val="14E2A477"/>
    <w:rsid w:val="14E2E4EB"/>
    <w:rsid w:val="14E5EDAA"/>
    <w:rsid w:val="14F3AD9B"/>
    <w:rsid w:val="14F5EF21"/>
    <w:rsid w:val="150BCB7C"/>
    <w:rsid w:val="151E69F3"/>
    <w:rsid w:val="1523AC1E"/>
    <w:rsid w:val="1542CA0B"/>
    <w:rsid w:val="154FE905"/>
    <w:rsid w:val="15552E4C"/>
    <w:rsid w:val="155E1B82"/>
    <w:rsid w:val="15689D13"/>
    <w:rsid w:val="15706BFF"/>
    <w:rsid w:val="15713144"/>
    <w:rsid w:val="157A8301"/>
    <w:rsid w:val="15882512"/>
    <w:rsid w:val="15912198"/>
    <w:rsid w:val="15A6D3DD"/>
    <w:rsid w:val="15AE871A"/>
    <w:rsid w:val="15C3BDD7"/>
    <w:rsid w:val="15FB9266"/>
    <w:rsid w:val="16070880"/>
    <w:rsid w:val="1608C2AE"/>
    <w:rsid w:val="161AC272"/>
    <w:rsid w:val="161C701B"/>
    <w:rsid w:val="161E39A4"/>
    <w:rsid w:val="1632DEFA"/>
    <w:rsid w:val="163F26FB"/>
    <w:rsid w:val="163F6319"/>
    <w:rsid w:val="16452E33"/>
    <w:rsid w:val="16587CEF"/>
    <w:rsid w:val="166CF3A6"/>
    <w:rsid w:val="1670B0A0"/>
    <w:rsid w:val="1698D5ED"/>
    <w:rsid w:val="16A1C83C"/>
    <w:rsid w:val="16A64BB3"/>
    <w:rsid w:val="16D8D532"/>
    <w:rsid w:val="16E587D7"/>
    <w:rsid w:val="16F125BC"/>
    <w:rsid w:val="17061C4A"/>
    <w:rsid w:val="170B16FB"/>
    <w:rsid w:val="17165EAD"/>
    <w:rsid w:val="1719A64E"/>
    <w:rsid w:val="17279137"/>
    <w:rsid w:val="17324EE0"/>
    <w:rsid w:val="17455760"/>
    <w:rsid w:val="174CA7B4"/>
    <w:rsid w:val="1771E6B4"/>
    <w:rsid w:val="17794544"/>
    <w:rsid w:val="17A3FA21"/>
    <w:rsid w:val="17A50E01"/>
    <w:rsid w:val="17B8C5CE"/>
    <w:rsid w:val="17BE214A"/>
    <w:rsid w:val="17CF65C3"/>
    <w:rsid w:val="17D37928"/>
    <w:rsid w:val="17D521F0"/>
    <w:rsid w:val="17DF65A4"/>
    <w:rsid w:val="17FE568C"/>
    <w:rsid w:val="1809C8F3"/>
    <w:rsid w:val="1818CAF5"/>
    <w:rsid w:val="18202CE4"/>
    <w:rsid w:val="1822039A"/>
    <w:rsid w:val="183C7578"/>
    <w:rsid w:val="18464534"/>
    <w:rsid w:val="184D112E"/>
    <w:rsid w:val="185A3DDD"/>
    <w:rsid w:val="185E0E3F"/>
    <w:rsid w:val="185EDEE4"/>
    <w:rsid w:val="1869D742"/>
    <w:rsid w:val="186CEC85"/>
    <w:rsid w:val="187B93B9"/>
    <w:rsid w:val="187C2192"/>
    <w:rsid w:val="1883531E"/>
    <w:rsid w:val="1891E03E"/>
    <w:rsid w:val="1895A0CB"/>
    <w:rsid w:val="18A53F37"/>
    <w:rsid w:val="18B1E2B9"/>
    <w:rsid w:val="18B7425A"/>
    <w:rsid w:val="18EDE157"/>
    <w:rsid w:val="18EE22D8"/>
    <w:rsid w:val="19009AD4"/>
    <w:rsid w:val="1903304F"/>
    <w:rsid w:val="19102F69"/>
    <w:rsid w:val="19160078"/>
    <w:rsid w:val="1924DBB7"/>
    <w:rsid w:val="193531EA"/>
    <w:rsid w:val="19425663"/>
    <w:rsid w:val="1944C0FE"/>
    <w:rsid w:val="198E7F04"/>
    <w:rsid w:val="19A39763"/>
    <w:rsid w:val="19B1F720"/>
    <w:rsid w:val="19B5E8B4"/>
    <w:rsid w:val="19C6961A"/>
    <w:rsid w:val="19CC0FBA"/>
    <w:rsid w:val="19E1D11A"/>
    <w:rsid w:val="19E233F0"/>
    <w:rsid w:val="19E38CFD"/>
    <w:rsid w:val="19ED5DC5"/>
    <w:rsid w:val="1A0384E3"/>
    <w:rsid w:val="1A4B76C5"/>
    <w:rsid w:val="1A526D02"/>
    <w:rsid w:val="1A5CBD37"/>
    <w:rsid w:val="1A63EA3B"/>
    <w:rsid w:val="1A658A1C"/>
    <w:rsid w:val="1A6675EE"/>
    <w:rsid w:val="1A83506F"/>
    <w:rsid w:val="1A9232C9"/>
    <w:rsid w:val="1A9A8D59"/>
    <w:rsid w:val="1A9C34E9"/>
    <w:rsid w:val="1AB7F794"/>
    <w:rsid w:val="1ADB96C4"/>
    <w:rsid w:val="1ADC3E37"/>
    <w:rsid w:val="1AE087FC"/>
    <w:rsid w:val="1AF8B1E5"/>
    <w:rsid w:val="1B0005B7"/>
    <w:rsid w:val="1B1A9E91"/>
    <w:rsid w:val="1B291E75"/>
    <w:rsid w:val="1B2BE910"/>
    <w:rsid w:val="1B308C3A"/>
    <w:rsid w:val="1B5091CE"/>
    <w:rsid w:val="1B57DD93"/>
    <w:rsid w:val="1B71DEE5"/>
    <w:rsid w:val="1B8D0523"/>
    <w:rsid w:val="1B9AD9EF"/>
    <w:rsid w:val="1BB89EAE"/>
    <w:rsid w:val="1BB9E39C"/>
    <w:rsid w:val="1BC22ED5"/>
    <w:rsid w:val="1BD5C57E"/>
    <w:rsid w:val="1BD8ADEB"/>
    <w:rsid w:val="1BDB5635"/>
    <w:rsid w:val="1BE6F141"/>
    <w:rsid w:val="1BEA6780"/>
    <w:rsid w:val="1BF6EEAF"/>
    <w:rsid w:val="1BF91A6C"/>
    <w:rsid w:val="1BFE35D9"/>
    <w:rsid w:val="1C04CE33"/>
    <w:rsid w:val="1C12087A"/>
    <w:rsid w:val="1C4043DA"/>
    <w:rsid w:val="1C4B3872"/>
    <w:rsid w:val="1C72DB35"/>
    <w:rsid w:val="1C82143B"/>
    <w:rsid w:val="1C8D5A1A"/>
    <w:rsid w:val="1C8E09B5"/>
    <w:rsid w:val="1C8ECA32"/>
    <w:rsid w:val="1C91E0EE"/>
    <w:rsid w:val="1CAE784A"/>
    <w:rsid w:val="1CC9FBBB"/>
    <w:rsid w:val="1CE5C738"/>
    <w:rsid w:val="1CEC2CC3"/>
    <w:rsid w:val="1CF30637"/>
    <w:rsid w:val="1D04720E"/>
    <w:rsid w:val="1D147C37"/>
    <w:rsid w:val="1D49F84D"/>
    <w:rsid w:val="1D4A3C50"/>
    <w:rsid w:val="1D5025B2"/>
    <w:rsid w:val="1D5EDB13"/>
    <w:rsid w:val="1D7FAF39"/>
    <w:rsid w:val="1DA7E951"/>
    <w:rsid w:val="1DA850A4"/>
    <w:rsid w:val="1DEB6203"/>
    <w:rsid w:val="1E021A2A"/>
    <w:rsid w:val="1E12EF18"/>
    <w:rsid w:val="1E19FEAC"/>
    <w:rsid w:val="1E269193"/>
    <w:rsid w:val="1E383523"/>
    <w:rsid w:val="1E385251"/>
    <w:rsid w:val="1E3DEB0B"/>
    <w:rsid w:val="1E808FB9"/>
    <w:rsid w:val="1E96470E"/>
    <w:rsid w:val="1EAAEF2A"/>
    <w:rsid w:val="1EB2CDD7"/>
    <w:rsid w:val="1EC22FD9"/>
    <w:rsid w:val="1EEDA32F"/>
    <w:rsid w:val="1EF12A21"/>
    <w:rsid w:val="1F1B7194"/>
    <w:rsid w:val="1F291105"/>
    <w:rsid w:val="1F3499DB"/>
    <w:rsid w:val="1F3899E1"/>
    <w:rsid w:val="1F40711A"/>
    <w:rsid w:val="1F4661C4"/>
    <w:rsid w:val="1F5AE640"/>
    <w:rsid w:val="1F7542A9"/>
    <w:rsid w:val="1F7630AD"/>
    <w:rsid w:val="1F7966D6"/>
    <w:rsid w:val="1F7B7252"/>
    <w:rsid w:val="1F8FA0BA"/>
    <w:rsid w:val="1F9906D4"/>
    <w:rsid w:val="1FC0299D"/>
    <w:rsid w:val="1FC825A4"/>
    <w:rsid w:val="1FC90FD4"/>
    <w:rsid w:val="1FC913D6"/>
    <w:rsid w:val="2004AD1C"/>
    <w:rsid w:val="2007F7B1"/>
    <w:rsid w:val="200EB5EA"/>
    <w:rsid w:val="203A2378"/>
    <w:rsid w:val="20586465"/>
    <w:rsid w:val="205AF765"/>
    <w:rsid w:val="2076397C"/>
    <w:rsid w:val="2089303C"/>
    <w:rsid w:val="209675C2"/>
    <w:rsid w:val="20AB1ABB"/>
    <w:rsid w:val="20B9350A"/>
    <w:rsid w:val="20C1051E"/>
    <w:rsid w:val="20DCE659"/>
    <w:rsid w:val="20E84936"/>
    <w:rsid w:val="20E994F2"/>
    <w:rsid w:val="20EA9FFF"/>
    <w:rsid w:val="2108E2B6"/>
    <w:rsid w:val="21248BC1"/>
    <w:rsid w:val="2129EFF4"/>
    <w:rsid w:val="212E4B98"/>
    <w:rsid w:val="213035BF"/>
    <w:rsid w:val="2152CA5F"/>
    <w:rsid w:val="2165F7BA"/>
    <w:rsid w:val="216BC62D"/>
    <w:rsid w:val="21769BBE"/>
    <w:rsid w:val="218E78E3"/>
    <w:rsid w:val="21929C91"/>
    <w:rsid w:val="21999C32"/>
    <w:rsid w:val="21A254DE"/>
    <w:rsid w:val="21A6105E"/>
    <w:rsid w:val="21CB94D0"/>
    <w:rsid w:val="21D15B54"/>
    <w:rsid w:val="21EA0C7D"/>
    <w:rsid w:val="220885DB"/>
    <w:rsid w:val="22119798"/>
    <w:rsid w:val="22231B37"/>
    <w:rsid w:val="2226EA6C"/>
    <w:rsid w:val="222A56D9"/>
    <w:rsid w:val="222E07A0"/>
    <w:rsid w:val="2241CF07"/>
    <w:rsid w:val="22528DF4"/>
    <w:rsid w:val="227137CD"/>
    <w:rsid w:val="227D4E96"/>
    <w:rsid w:val="2288F374"/>
    <w:rsid w:val="22A51B83"/>
    <w:rsid w:val="22AD1EB0"/>
    <w:rsid w:val="22BFE23C"/>
    <w:rsid w:val="22C0C981"/>
    <w:rsid w:val="22FDEE4E"/>
    <w:rsid w:val="232FF22C"/>
    <w:rsid w:val="236D29DE"/>
    <w:rsid w:val="2377DA74"/>
    <w:rsid w:val="239A3ACE"/>
    <w:rsid w:val="239C361D"/>
    <w:rsid w:val="23BBDB5B"/>
    <w:rsid w:val="23CAA312"/>
    <w:rsid w:val="23D243A4"/>
    <w:rsid w:val="23EEACF5"/>
    <w:rsid w:val="23FC0055"/>
    <w:rsid w:val="241AA685"/>
    <w:rsid w:val="2430381B"/>
    <w:rsid w:val="243AB194"/>
    <w:rsid w:val="24473C5C"/>
    <w:rsid w:val="2454B3FB"/>
    <w:rsid w:val="245C3498"/>
    <w:rsid w:val="245D388C"/>
    <w:rsid w:val="24607FE8"/>
    <w:rsid w:val="24800C30"/>
    <w:rsid w:val="24802C8B"/>
    <w:rsid w:val="2483AA0E"/>
    <w:rsid w:val="248A1801"/>
    <w:rsid w:val="248C0985"/>
    <w:rsid w:val="248FB2BE"/>
    <w:rsid w:val="24C7E639"/>
    <w:rsid w:val="24F8FB60"/>
    <w:rsid w:val="25048D18"/>
    <w:rsid w:val="2505CE4D"/>
    <w:rsid w:val="2505D3CF"/>
    <w:rsid w:val="2508BD15"/>
    <w:rsid w:val="250C4EEF"/>
    <w:rsid w:val="25226A30"/>
    <w:rsid w:val="25282C2F"/>
    <w:rsid w:val="2532E5DE"/>
    <w:rsid w:val="25382B8A"/>
    <w:rsid w:val="253BF019"/>
    <w:rsid w:val="2549D097"/>
    <w:rsid w:val="254EF762"/>
    <w:rsid w:val="255D9493"/>
    <w:rsid w:val="255EFFAE"/>
    <w:rsid w:val="25697A96"/>
    <w:rsid w:val="25738EE8"/>
    <w:rsid w:val="258B38CE"/>
    <w:rsid w:val="259515FB"/>
    <w:rsid w:val="2597AB34"/>
    <w:rsid w:val="25BB388D"/>
    <w:rsid w:val="25C975B1"/>
    <w:rsid w:val="25DF308C"/>
    <w:rsid w:val="25FF8888"/>
    <w:rsid w:val="260A1A9A"/>
    <w:rsid w:val="262BC318"/>
    <w:rsid w:val="26300D5A"/>
    <w:rsid w:val="2638F14A"/>
    <w:rsid w:val="263D844A"/>
    <w:rsid w:val="264E8036"/>
    <w:rsid w:val="265CF94B"/>
    <w:rsid w:val="265F858A"/>
    <w:rsid w:val="2661FE2D"/>
    <w:rsid w:val="267BDCAD"/>
    <w:rsid w:val="26821F9F"/>
    <w:rsid w:val="268D87D2"/>
    <w:rsid w:val="269A939A"/>
    <w:rsid w:val="269B61F4"/>
    <w:rsid w:val="269C86A6"/>
    <w:rsid w:val="26A5B8C1"/>
    <w:rsid w:val="26B03639"/>
    <w:rsid w:val="26EB7196"/>
    <w:rsid w:val="26F0F47E"/>
    <w:rsid w:val="26F18F7E"/>
    <w:rsid w:val="26FFCC5A"/>
    <w:rsid w:val="270AAB70"/>
    <w:rsid w:val="270CD11F"/>
    <w:rsid w:val="270D1418"/>
    <w:rsid w:val="2712F7F6"/>
    <w:rsid w:val="27195576"/>
    <w:rsid w:val="27263E5D"/>
    <w:rsid w:val="273B919A"/>
    <w:rsid w:val="27477687"/>
    <w:rsid w:val="2758556D"/>
    <w:rsid w:val="275B6AF0"/>
    <w:rsid w:val="275EF144"/>
    <w:rsid w:val="2768316B"/>
    <w:rsid w:val="278D9BE2"/>
    <w:rsid w:val="27C214C1"/>
    <w:rsid w:val="27C46D3B"/>
    <w:rsid w:val="27CB7445"/>
    <w:rsid w:val="27D64375"/>
    <w:rsid w:val="27DFB34B"/>
    <w:rsid w:val="27EF941A"/>
    <w:rsid w:val="27F4EE75"/>
    <w:rsid w:val="28031898"/>
    <w:rsid w:val="281369C8"/>
    <w:rsid w:val="282C809E"/>
    <w:rsid w:val="28452694"/>
    <w:rsid w:val="284C5200"/>
    <w:rsid w:val="2854CC54"/>
    <w:rsid w:val="285C56AA"/>
    <w:rsid w:val="2880AD43"/>
    <w:rsid w:val="2882E7C8"/>
    <w:rsid w:val="28AA3110"/>
    <w:rsid w:val="28B3B018"/>
    <w:rsid w:val="28B6504C"/>
    <w:rsid w:val="28D3349D"/>
    <w:rsid w:val="28D6B4D5"/>
    <w:rsid w:val="28DAD2C4"/>
    <w:rsid w:val="290524B5"/>
    <w:rsid w:val="291299E8"/>
    <w:rsid w:val="2913A9FA"/>
    <w:rsid w:val="2915D0C0"/>
    <w:rsid w:val="291F1E0B"/>
    <w:rsid w:val="29233E03"/>
    <w:rsid w:val="2923D609"/>
    <w:rsid w:val="29255CBB"/>
    <w:rsid w:val="292E2DDB"/>
    <w:rsid w:val="29470581"/>
    <w:rsid w:val="294B2800"/>
    <w:rsid w:val="2957DAFE"/>
    <w:rsid w:val="2968A03F"/>
    <w:rsid w:val="296D47C5"/>
    <w:rsid w:val="2970F9FC"/>
    <w:rsid w:val="297BF7B6"/>
    <w:rsid w:val="298C9971"/>
    <w:rsid w:val="2998B29B"/>
    <w:rsid w:val="299E9528"/>
    <w:rsid w:val="29BF3DCC"/>
    <w:rsid w:val="29CAB578"/>
    <w:rsid w:val="29CC84EC"/>
    <w:rsid w:val="29D46BEB"/>
    <w:rsid w:val="29E94FE8"/>
    <w:rsid w:val="2A0A9E2E"/>
    <w:rsid w:val="2A0EB43C"/>
    <w:rsid w:val="2A103DFF"/>
    <w:rsid w:val="2A56B9C9"/>
    <w:rsid w:val="2A5A0727"/>
    <w:rsid w:val="2A7768B3"/>
    <w:rsid w:val="2A7C7401"/>
    <w:rsid w:val="2A818E50"/>
    <w:rsid w:val="2A829DC3"/>
    <w:rsid w:val="2A868513"/>
    <w:rsid w:val="2A8BCA4F"/>
    <w:rsid w:val="2AAF51C5"/>
    <w:rsid w:val="2AB76C5A"/>
    <w:rsid w:val="2AD26AD8"/>
    <w:rsid w:val="2B2FB6A3"/>
    <w:rsid w:val="2B3E4BEE"/>
    <w:rsid w:val="2B43F19F"/>
    <w:rsid w:val="2B4D4E8B"/>
    <w:rsid w:val="2B50A38F"/>
    <w:rsid w:val="2B67CCCB"/>
    <w:rsid w:val="2B759163"/>
    <w:rsid w:val="2B799B80"/>
    <w:rsid w:val="2B7F718B"/>
    <w:rsid w:val="2B8F5DD9"/>
    <w:rsid w:val="2BA286A9"/>
    <w:rsid w:val="2BBFE4E9"/>
    <w:rsid w:val="2BC82F52"/>
    <w:rsid w:val="2BDC1CB5"/>
    <w:rsid w:val="2BE7FFDA"/>
    <w:rsid w:val="2BE8C122"/>
    <w:rsid w:val="2BE9B6B2"/>
    <w:rsid w:val="2BF445E6"/>
    <w:rsid w:val="2BF794C2"/>
    <w:rsid w:val="2C0C440D"/>
    <w:rsid w:val="2C0C7721"/>
    <w:rsid w:val="2C261E75"/>
    <w:rsid w:val="2C3191FB"/>
    <w:rsid w:val="2C31FDFE"/>
    <w:rsid w:val="2C39D3DF"/>
    <w:rsid w:val="2C4F4386"/>
    <w:rsid w:val="2C525DE6"/>
    <w:rsid w:val="2C5942FC"/>
    <w:rsid w:val="2C5EBBC3"/>
    <w:rsid w:val="2C6277FB"/>
    <w:rsid w:val="2C6FC57B"/>
    <w:rsid w:val="2C84D432"/>
    <w:rsid w:val="2C994F03"/>
    <w:rsid w:val="2CA01A74"/>
    <w:rsid w:val="2CD0B34D"/>
    <w:rsid w:val="2D1B54B0"/>
    <w:rsid w:val="2D228E7B"/>
    <w:rsid w:val="2D30EA85"/>
    <w:rsid w:val="2D3FF751"/>
    <w:rsid w:val="2D5242F2"/>
    <w:rsid w:val="2D52AC53"/>
    <w:rsid w:val="2D6450DA"/>
    <w:rsid w:val="2D6E74BE"/>
    <w:rsid w:val="2D8D223C"/>
    <w:rsid w:val="2D9FFD85"/>
    <w:rsid w:val="2DA4B26E"/>
    <w:rsid w:val="2DAA2D32"/>
    <w:rsid w:val="2DB252AA"/>
    <w:rsid w:val="2DB7065D"/>
    <w:rsid w:val="2DD13B56"/>
    <w:rsid w:val="2DE8C9DF"/>
    <w:rsid w:val="2DF5B581"/>
    <w:rsid w:val="2DF67868"/>
    <w:rsid w:val="2DFE2472"/>
    <w:rsid w:val="2DFF1452"/>
    <w:rsid w:val="2E00C1D5"/>
    <w:rsid w:val="2E0807C6"/>
    <w:rsid w:val="2E18BE46"/>
    <w:rsid w:val="2E213041"/>
    <w:rsid w:val="2E3F5DE5"/>
    <w:rsid w:val="2E413ED7"/>
    <w:rsid w:val="2E5B913A"/>
    <w:rsid w:val="2E6AF451"/>
    <w:rsid w:val="2E7A167C"/>
    <w:rsid w:val="2E7D6462"/>
    <w:rsid w:val="2E7DA5E6"/>
    <w:rsid w:val="2E8A31FC"/>
    <w:rsid w:val="2EA1F6B9"/>
    <w:rsid w:val="2EAB6209"/>
    <w:rsid w:val="2EB092A3"/>
    <w:rsid w:val="2ECBCDEB"/>
    <w:rsid w:val="2F00F2CF"/>
    <w:rsid w:val="2F0DDACF"/>
    <w:rsid w:val="2F0E6E7B"/>
    <w:rsid w:val="2F15EDE1"/>
    <w:rsid w:val="2F3BD481"/>
    <w:rsid w:val="2F412C3A"/>
    <w:rsid w:val="2F4A205D"/>
    <w:rsid w:val="2F53C8CB"/>
    <w:rsid w:val="2F67C768"/>
    <w:rsid w:val="2F6D8833"/>
    <w:rsid w:val="2F91DDB0"/>
    <w:rsid w:val="2F99FB19"/>
    <w:rsid w:val="2FA8EDDB"/>
    <w:rsid w:val="2FA96606"/>
    <w:rsid w:val="2FAF15D0"/>
    <w:rsid w:val="2FBAFC92"/>
    <w:rsid w:val="2FD65995"/>
    <w:rsid w:val="2FE4E05E"/>
    <w:rsid w:val="2FF140CF"/>
    <w:rsid w:val="301C6280"/>
    <w:rsid w:val="30367647"/>
    <w:rsid w:val="3042D9D0"/>
    <w:rsid w:val="3047C722"/>
    <w:rsid w:val="304BDB6C"/>
    <w:rsid w:val="305306ED"/>
    <w:rsid w:val="3056A7AA"/>
    <w:rsid w:val="3060526F"/>
    <w:rsid w:val="306B428B"/>
    <w:rsid w:val="30999E57"/>
    <w:rsid w:val="30A84104"/>
    <w:rsid w:val="30AA4CCC"/>
    <w:rsid w:val="30AE6D5A"/>
    <w:rsid w:val="30B50513"/>
    <w:rsid w:val="30D978CC"/>
    <w:rsid w:val="30EA48EA"/>
    <w:rsid w:val="3101931F"/>
    <w:rsid w:val="3104009D"/>
    <w:rsid w:val="31166F79"/>
    <w:rsid w:val="311E7E4E"/>
    <w:rsid w:val="31286649"/>
    <w:rsid w:val="312C38F9"/>
    <w:rsid w:val="313E7114"/>
    <w:rsid w:val="3143448A"/>
    <w:rsid w:val="3149D89E"/>
    <w:rsid w:val="3154CE82"/>
    <w:rsid w:val="319AEBB4"/>
    <w:rsid w:val="31A451F4"/>
    <w:rsid w:val="31ADD1B9"/>
    <w:rsid w:val="31BDBFFC"/>
    <w:rsid w:val="31C8FFFE"/>
    <w:rsid w:val="31D1AAED"/>
    <w:rsid w:val="31D3BF3C"/>
    <w:rsid w:val="31DEE843"/>
    <w:rsid w:val="31E070F8"/>
    <w:rsid w:val="31E9FB01"/>
    <w:rsid w:val="320AA635"/>
    <w:rsid w:val="32271E8D"/>
    <w:rsid w:val="32375A22"/>
    <w:rsid w:val="324B9925"/>
    <w:rsid w:val="3257776E"/>
    <w:rsid w:val="3262F086"/>
    <w:rsid w:val="327836CD"/>
    <w:rsid w:val="32955C3B"/>
    <w:rsid w:val="329AAE3D"/>
    <w:rsid w:val="329B266D"/>
    <w:rsid w:val="32A241E5"/>
    <w:rsid w:val="32C56820"/>
    <w:rsid w:val="32CB05DC"/>
    <w:rsid w:val="32D36741"/>
    <w:rsid w:val="32D959CA"/>
    <w:rsid w:val="32F99281"/>
    <w:rsid w:val="32FEAF02"/>
    <w:rsid w:val="33039FAB"/>
    <w:rsid w:val="332CCB44"/>
    <w:rsid w:val="33428F30"/>
    <w:rsid w:val="336CFE1D"/>
    <w:rsid w:val="33726CA2"/>
    <w:rsid w:val="337BE0CD"/>
    <w:rsid w:val="337E00C7"/>
    <w:rsid w:val="33933476"/>
    <w:rsid w:val="33B92D5C"/>
    <w:rsid w:val="33C1BD08"/>
    <w:rsid w:val="33C64E4F"/>
    <w:rsid w:val="33C6DE77"/>
    <w:rsid w:val="33E9F913"/>
    <w:rsid w:val="33EB241D"/>
    <w:rsid w:val="340FB3B1"/>
    <w:rsid w:val="34315542"/>
    <w:rsid w:val="34379A76"/>
    <w:rsid w:val="34811798"/>
    <w:rsid w:val="3484F6E1"/>
    <w:rsid w:val="3484F820"/>
    <w:rsid w:val="34A22502"/>
    <w:rsid w:val="34ACB353"/>
    <w:rsid w:val="34ADDEC6"/>
    <w:rsid w:val="34B063D1"/>
    <w:rsid w:val="34B36CF4"/>
    <w:rsid w:val="34B5EE1B"/>
    <w:rsid w:val="34C32526"/>
    <w:rsid w:val="34C4EA8A"/>
    <w:rsid w:val="34EBF411"/>
    <w:rsid w:val="34EDF5F7"/>
    <w:rsid w:val="3509A55E"/>
    <w:rsid w:val="351FA322"/>
    <w:rsid w:val="352272FB"/>
    <w:rsid w:val="352B01C9"/>
    <w:rsid w:val="353584E2"/>
    <w:rsid w:val="35382749"/>
    <w:rsid w:val="35577713"/>
    <w:rsid w:val="3558B497"/>
    <w:rsid w:val="356C91FD"/>
    <w:rsid w:val="35B21C60"/>
    <w:rsid w:val="35B2BC57"/>
    <w:rsid w:val="35BB4DF1"/>
    <w:rsid w:val="35D2AF24"/>
    <w:rsid w:val="35D3C66A"/>
    <w:rsid w:val="35F12F10"/>
    <w:rsid w:val="35F42406"/>
    <w:rsid w:val="36035403"/>
    <w:rsid w:val="3606484A"/>
    <w:rsid w:val="3606C830"/>
    <w:rsid w:val="360B4A00"/>
    <w:rsid w:val="3627121B"/>
    <w:rsid w:val="3628E72C"/>
    <w:rsid w:val="362C7326"/>
    <w:rsid w:val="36310E17"/>
    <w:rsid w:val="363D2B13"/>
    <w:rsid w:val="363DBB1A"/>
    <w:rsid w:val="363F6CBF"/>
    <w:rsid w:val="3648DA42"/>
    <w:rsid w:val="3651D6E1"/>
    <w:rsid w:val="365F351D"/>
    <w:rsid w:val="367022EA"/>
    <w:rsid w:val="3676C4A0"/>
    <w:rsid w:val="36AD4582"/>
    <w:rsid w:val="36B93667"/>
    <w:rsid w:val="36C9C90A"/>
    <w:rsid w:val="36CFF37F"/>
    <w:rsid w:val="36E87027"/>
    <w:rsid w:val="370F013A"/>
    <w:rsid w:val="371C1777"/>
    <w:rsid w:val="372AC019"/>
    <w:rsid w:val="3767B265"/>
    <w:rsid w:val="3780A592"/>
    <w:rsid w:val="3782D145"/>
    <w:rsid w:val="378A583B"/>
    <w:rsid w:val="378C2FEE"/>
    <w:rsid w:val="37A23FE5"/>
    <w:rsid w:val="37C79A6F"/>
    <w:rsid w:val="37CCDFC7"/>
    <w:rsid w:val="37CF9DB1"/>
    <w:rsid w:val="37E36F17"/>
    <w:rsid w:val="37FBEDC6"/>
    <w:rsid w:val="3815EFE0"/>
    <w:rsid w:val="3836E9A7"/>
    <w:rsid w:val="38479A7C"/>
    <w:rsid w:val="3848DA2D"/>
    <w:rsid w:val="38552A57"/>
    <w:rsid w:val="385692BA"/>
    <w:rsid w:val="385D8B41"/>
    <w:rsid w:val="385E78F3"/>
    <w:rsid w:val="38699EEE"/>
    <w:rsid w:val="386DAE38"/>
    <w:rsid w:val="386EA710"/>
    <w:rsid w:val="387B69BB"/>
    <w:rsid w:val="3885D29C"/>
    <w:rsid w:val="38A6881B"/>
    <w:rsid w:val="38BDCAC8"/>
    <w:rsid w:val="3901B2BA"/>
    <w:rsid w:val="3901D180"/>
    <w:rsid w:val="393C201B"/>
    <w:rsid w:val="39752A1B"/>
    <w:rsid w:val="397A1B96"/>
    <w:rsid w:val="3980137F"/>
    <w:rsid w:val="3980C426"/>
    <w:rsid w:val="3990C750"/>
    <w:rsid w:val="39A1BF68"/>
    <w:rsid w:val="39A8BAD6"/>
    <w:rsid w:val="39CC545C"/>
    <w:rsid w:val="39D4401F"/>
    <w:rsid w:val="39D7C488"/>
    <w:rsid w:val="39D81B18"/>
    <w:rsid w:val="39E49D14"/>
    <w:rsid w:val="39E59E89"/>
    <w:rsid w:val="39EB73AC"/>
    <w:rsid w:val="3A0666BE"/>
    <w:rsid w:val="3A3982DC"/>
    <w:rsid w:val="3A3ED85C"/>
    <w:rsid w:val="3A497CD0"/>
    <w:rsid w:val="3A6B8605"/>
    <w:rsid w:val="3A6FBFDC"/>
    <w:rsid w:val="3A7F4099"/>
    <w:rsid w:val="3A8AA8F1"/>
    <w:rsid w:val="3A8DE5A7"/>
    <w:rsid w:val="3A8EA425"/>
    <w:rsid w:val="3A8F0F22"/>
    <w:rsid w:val="3A9E1B72"/>
    <w:rsid w:val="3AA7F7C7"/>
    <w:rsid w:val="3AB50006"/>
    <w:rsid w:val="3AC93640"/>
    <w:rsid w:val="3ADB646B"/>
    <w:rsid w:val="3AE564B1"/>
    <w:rsid w:val="3AE8C881"/>
    <w:rsid w:val="3AEF82F7"/>
    <w:rsid w:val="3AFCB37A"/>
    <w:rsid w:val="3B06D804"/>
    <w:rsid w:val="3B1CEF7A"/>
    <w:rsid w:val="3B2CDD59"/>
    <w:rsid w:val="3B2E0B43"/>
    <w:rsid w:val="3B2EC422"/>
    <w:rsid w:val="3B54F44C"/>
    <w:rsid w:val="3B555C88"/>
    <w:rsid w:val="3B6286C9"/>
    <w:rsid w:val="3B628A95"/>
    <w:rsid w:val="3B62E51B"/>
    <w:rsid w:val="3B70C782"/>
    <w:rsid w:val="3B909CAC"/>
    <w:rsid w:val="3B97EA32"/>
    <w:rsid w:val="3B998612"/>
    <w:rsid w:val="3B99C69A"/>
    <w:rsid w:val="3BA42616"/>
    <w:rsid w:val="3BA80321"/>
    <w:rsid w:val="3BBADCC8"/>
    <w:rsid w:val="3BBBFD8D"/>
    <w:rsid w:val="3BC466F0"/>
    <w:rsid w:val="3BC68A9B"/>
    <w:rsid w:val="3BCA5FD4"/>
    <w:rsid w:val="3BCEEBCE"/>
    <w:rsid w:val="3BD33CF4"/>
    <w:rsid w:val="3BE7BD95"/>
    <w:rsid w:val="3BF6D6A7"/>
    <w:rsid w:val="3BFBC677"/>
    <w:rsid w:val="3C1CE05A"/>
    <w:rsid w:val="3C228D56"/>
    <w:rsid w:val="3C27BC20"/>
    <w:rsid w:val="3C3AC433"/>
    <w:rsid w:val="3C44CAB7"/>
    <w:rsid w:val="3C461579"/>
    <w:rsid w:val="3C4FF9FD"/>
    <w:rsid w:val="3C51545F"/>
    <w:rsid w:val="3C69114E"/>
    <w:rsid w:val="3C78E1FD"/>
    <w:rsid w:val="3C7DF4DC"/>
    <w:rsid w:val="3C81EAF7"/>
    <w:rsid w:val="3C95C4F6"/>
    <w:rsid w:val="3C97B4F1"/>
    <w:rsid w:val="3CA2E7AD"/>
    <w:rsid w:val="3CC8081E"/>
    <w:rsid w:val="3CD5BEBE"/>
    <w:rsid w:val="3CDAEDC9"/>
    <w:rsid w:val="3CDAF4E0"/>
    <w:rsid w:val="3CFB48AA"/>
    <w:rsid w:val="3D2EBC66"/>
    <w:rsid w:val="3D3A0143"/>
    <w:rsid w:val="3D53A3C8"/>
    <w:rsid w:val="3D620B92"/>
    <w:rsid w:val="3D62D6EA"/>
    <w:rsid w:val="3D8FA9EE"/>
    <w:rsid w:val="3DAC43A2"/>
    <w:rsid w:val="3DAD91EA"/>
    <w:rsid w:val="3DBDEAFE"/>
    <w:rsid w:val="3DC5CECA"/>
    <w:rsid w:val="3DE25C9E"/>
    <w:rsid w:val="3DEA481D"/>
    <w:rsid w:val="3E08D661"/>
    <w:rsid w:val="3E0E8837"/>
    <w:rsid w:val="3E123212"/>
    <w:rsid w:val="3E174CEC"/>
    <w:rsid w:val="3E4EEB0F"/>
    <w:rsid w:val="3E57CE53"/>
    <w:rsid w:val="3E5F6316"/>
    <w:rsid w:val="3E756A69"/>
    <w:rsid w:val="3E75D16C"/>
    <w:rsid w:val="3E88D860"/>
    <w:rsid w:val="3E928D63"/>
    <w:rsid w:val="3E941DD6"/>
    <w:rsid w:val="3EA56C51"/>
    <w:rsid w:val="3ED1D570"/>
    <w:rsid w:val="3EEE9003"/>
    <w:rsid w:val="3F0BCD2B"/>
    <w:rsid w:val="3F1E168A"/>
    <w:rsid w:val="3F22F72A"/>
    <w:rsid w:val="3F385FE3"/>
    <w:rsid w:val="3F424318"/>
    <w:rsid w:val="3F5407A0"/>
    <w:rsid w:val="3F6CDDB2"/>
    <w:rsid w:val="3F71CF0C"/>
    <w:rsid w:val="3F72A2B9"/>
    <w:rsid w:val="3FAB75D6"/>
    <w:rsid w:val="3FABFB1A"/>
    <w:rsid w:val="3FC63A49"/>
    <w:rsid w:val="3FD40129"/>
    <w:rsid w:val="3FF0D245"/>
    <w:rsid w:val="3FFAB546"/>
    <w:rsid w:val="400415F3"/>
    <w:rsid w:val="4006340E"/>
    <w:rsid w:val="4007039C"/>
    <w:rsid w:val="4018B0A6"/>
    <w:rsid w:val="401ECCDA"/>
    <w:rsid w:val="40371FA2"/>
    <w:rsid w:val="403F6503"/>
    <w:rsid w:val="4048A0CE"/>
    <w:rsid w:val="40501819"/>
    <w:rsid w:val="40700AB6"/>
    <w:rsid w:val="4070CFBB"/>
    <w:rsid w:val="40963455"/>
    <w:rsid w:val="40AE2F2B"/>
    <w:rsid w:val="40EA02B8"/>
    <w:rsid w:val="40EB3A8B"/>
    <w:rsid w:val="41108EB2"/>
    <w:rsid w:val="41175A7B"/>
    <w:rsid w:val="411FBADF"/>
    <w:rsid w:val="4125A6BF"/>
    <w:rsid w:val="4134634A"/>
    <w:rsid w:val="415936C8"/>
    <w:rsid w:val="41648870"/>
    <w:rsid w:val="4171D743"/>
    <w:rsid w:val="417CF81C"/>
    <w:rsid w:val="4188FDD4"/>
    <w:rsid w:val="41B1764A"/>
    <w:rsid w:val="41BD46C5"/>
    <w:rsid w:val="41E57619"/>
    <w:rsid w:val="41EF08F9"/>
    <w:rsid w:val="41EFF4AA"/>
    <w:rsid w:val="420A67DC"/>
    <w:rsid w:val="420D078B"/>
    <w:rsid w:val="420D1023"/>
    <w:rsid w:val="421FDF3F"/>
    <w:rsid w:val="422195E2"/>
    <w:rsid w:val="42379202"/>
    <w:rsid w:val="423F7D54"/>
    <w:rsid w:val="4246964B"/>
    <w:rsid w:val="42567220"/>
    <w:rsid w:val="425A8951"/>
    <w:rsid w:val="425ABEB4"/>
    <w:rsid w:val="425C9C86"/>
    <w:rsid w:val="42693AAE"/>
    <w:rsid w:val="4287F4DE"/>
    <w:rsid w:val="42907624"/>
    <w:rsid w:val="42A00733"/>
    <w:rsid w:val="42CC7E17"/>
    <w:rsid w:val="42D14BE6"/>
    <w:rsid w:val="42D4434E"/>
    <w:rsid w:val="42D70E40"/>
    <w:rsid w:val="42D96B19"/>
    <w:rsid w:val="42E07AC9"/>
    <w:rsid w:val="42E225E4"/>
    <w:rsid w:val="42E7FC1B"/>
    <w:rsid w:val="42EC13D8"/>
    <w:rsid w:val="42F53FAC"/>
    <w:rsid w:val="43039EE2"/>
    <w:rsid w:val="4323331F"/>
    <w:rsid w:val="432736F5"/>
    <w:rsid w:val="432A1C4A"/>
    <w:rsid w:val="432A2ABA"/>
    <w:rsid w:val="43323AED"/>
    <w:rsid w:val="436F7D5D"/>
    <w:rsid w:val="437CF950"/>
    <w:rsid w:val="438DB138"/>
    <w:rsid w:val="43A6F5D2"/>
    <w:rsid w:val="43A7575D"/>
    <w:rsid w:val="43B9863E"/>
    <w:rsid w:val="43C51EF2"/>
    <w:rsid w:val="43CA3640"/>
    <w:rsid w:val="43CED0D5"/>
    <w:rsid w:val="43D53873"/>
    <w:rsid w:val="43D7C01E"/>
    <w:rsid w:val="4408EB8A"/>
    <w:rsid w:val="4409A7C4"/>
    <w:rsid w:val="440DCB97"/>
    <w:rsid w:val="4429C0D5"/>
    <w:rsid w:val="443AC650"/>
    <w:rsid w:val="44426B6A"/>
    <w:rsid w:val="4453D498"/>
    <w:rsid w:val="44602E8F"/>
    <w:rsid w:val="4479439A"/>
    <w:rsid w:val="44874FD6"/>
    <w:rsid w:val="44B50BB6"/>
    <w:rsid w:val="44C7D15A"/>
    <w:rsid w:val="44CE8CEF"/>
    <w:rsid w:val="44D6ACD0"/>
    <w:rsid w:val="44D779D7"/>
    <w:rsid w:val="44D9B7A5"/>
    <w:rsid w:val="44E25921"/>
    <w:rsid w:val="44E9A271"/>
    <w:rsid w:val="44EAE742"/>
    <w:rsid w:val="44EB1408"/>
    <w:rsid w:val="4507B9DB"/>
    <w:rsid w:val="4522BCEB"/>
    <w:rsid w:val="45234788"/>
    <w:rsid w:val="45249FF3"/>
    <w:rsid w:val="454D4B9C"/>
    <w:rsid w:val="45682EED"/>
    <w:rsid w:val="45794060"/>
    <w:rsid w:val="458D4397"/>
    <w:rsid w:val="459C3101"/>
    <w:rsid w:val="45A5486A"/>
    <w:rsid w:val="45A90020"/>
    <w:rsid w:val="45AE26C0"/>
    <w:rsid w:val="45B01CAD"/>
    <w:rsid w:val="45C1BE7F"/>
    <w:rsid w:val="45EDBA2B"/>
    <w:rsid w:val="45F13ED9"/>
    <w:rsid w:val="45FA0061"/>
    <w:rsid w:val="462E04CD"/>
    <w:rsid w:val="4656B10C"/>
    <w:rsid w:val="465E304B"/>
    <w:rsid w:val="4671546B"/>
    <w:rsid w:val="46AF0E7A"/>
    <w:rsid w:val="46BBF4EC"/>
    <w:rsid w:val="46CE4528"/>
    <w:rsid w:val="46EAD42B"/>
    <w:rsid w:val="46EDB386"/>
    <w:rsid w:val="46EEFA24"/>
    <w:rsid w:val="471267B3"/>
    <w:rsid w:val="471E50FF"/>
    <w:rsid w:val="472C7A44"/>
    <w:rsid w:val="4735B6E8"/>
    <w:rsid w:val="47454CA9"/>
    <w:rsid w:val="478F1487"/>
    <w:rsid w:val="47B79A9A"/>
    <w:rsid w:val="47BD2404"/>
    <w:rsid w:val="47C61CAE"/>
    <w:rsid w:val="47D8E758"/>
    <w:rsid w:val="47EA2514"/>
    <w:rsid w:val="47F03523"/>
    <w:rsid w:val="4804D7A2"/>
    <w:rsid w:val="480C3F94"/>
    <w:rsid w:val="48135609"/>
    <w:rsid w:val="481A957A"/>
    <w:rsid w:val="483BEB6A"/>
    <w:rsid w:val="483ECF91"/>
    <w:rsid w:val="48532DD6"/>
    <w:rsid w:val="4858ADEB"/>
    <w:rsid w:val="48708404"/>
    <w:rsid w:val="4882C0F1"/>
    <w:rsid w:val="488B7617"/>
    <w:rsid w:val="489743B9"/>
    <w:rsid w:val="4898EFAA"/>
    <w:rsid w:val="489FDE48"/>
    <w:rsid w:val="48A28205"/>
    <w:rsid w:val="48AB005B"/>
    <w:rsid w:val="48AE7987"/>
    <w:rsid w:val="48B3803B"/>
    <w:rsid w:val="48C1EC4E"/>
    <w:rsid w:val="48F6FA0B"/>
    <w:rsid w:val="48F91D92"/>
    <w:rsid w:val="490F883E"/>
    <w:rsid w:val="491A287F"/>
    <w:rsid w:val="491CC8AC"/>
    <w:rsid w:val="492BBE5A"/>
    <w:rsid w:val="492F4956"/>
    <w:rsid w:val="49375AF0"/>
    <w:rsid w:val="4957102E"/>
    <w:rsid w:val="49815453"/>
    <w:rsid w:val="498979D4"/>
    <w:rsid w:val="49901852"/>
    <w:rsid w:val="49941F14"/>
    <w:rsid w:val="4997E9A6"/>
    <w:rsid w:val="499CC71C"/>
    <w:rsid w:val="49C6945E"/>
    <w:rsid w:val="49D1F680"/>
    <w:rsid w:val="49DE4493"/>
    <w:rsid w:val="49EDCFAC"/>
    <w:rsid w:val="49FA7D3A"/>
    <w:rsid w:val="49FD7460"/>
    <w:rsid w:val="4A0A88F3"/>
    <w:rsid w:val="4A1293DA"/>
    <w:rsid w:val="4A151C6D"/>
    <w:rsid w:val="4A19801E"/>
    <w:rsid w:val="4A2F5486"/>
    <w:rsid w:val="4A40D73E"/>
    <w:rsid w:val="4A41FCCF"/>
    <w:rsid w:val="4A54ACC3"/>
    <w:rsid w:val="4A60DDA6"/>
    <w:rsid w:val="4A6A4BAE"/>
    <w:rsid w:val="4A7EAA45"/>
    <w:rsid w:val="4A8C5AF8"/>
    <w:rsid w:val="4A9A81C3"/>
    <w:rsid w:val="4A9F7CE4"/>
    <w:rsid w:val="4AA95C12"/>
    <w:rsid w:val="4ABFF4FB"/>
    <w:rsid w:val="4AC25546"/>
    <w:rsid w:val="4AC4D38F"/>
    <w:rsid w:val="4AC6A1B0"/>
    <w:rsid w:val="4AC72CAA"/>
    <w:rsid w:val="4AC95F22"/>
    <w:rsid w:val="4ADD3E68"/>
    <w:rsid w:val="4ADDE620"/>
    <w:rsid w:val="4B018BFC"/>
    <w:rsid w:val="4B07F478"/>
    <w:rsid w:val="4B0F742C"/>
    <w:rsid w:val="4B13CB9C"/>
    <w:rsid w:val="4B1639C2"/>
    <w:rsid w:val="4B1F244F"/>
    <w:rsid w:val="4B209CCB"/>
    <w:rsid w:val="4B2BAD05"/>
    <w:rsid w:val="4B3ECE9D"/>
    <w:rsid w:val="4B4EE6AE"/>
    <w:rsid w:val="4B5378F5"/>
    <w:rsid w:val="4B5CFD09"/>
    <w:rsid w:val="4B683B7B"/>
    <w:rsid w:val="4B6A5FE2"/>
    <w:rsid w:val="4B83F879"/>
    <w:rsid w:val="4B9A66BD"/>
    <w:rsid w:val="4B9CE10B"/>
    <w:rsid w:val="4B9DFDCA"/>
    <w:rsid w:val="4BA59677"/>
    <w:rsid w:val="4BDB5D3C"/>
    <w:rsid w:val="4BDCD2B7"/>
    <w:rsid w:val="4BF09D9E"/>
    <w:rsid w:val="4BF2898B"/>
    <w:rsid w:val="4BFA124C"/>
    <w:rsid w:val="4C0F0780"/>
    <w:rsid w:val="4C142F75"/>
    <w:rsid w:val="4C1DCD51"/>
    <w:rsid w:val="4C2ED4D1"/>
    <w:rsid w:val="4C3E6761"/>
    <w:rsid w:val="4C5C2EA1"/>
    <w:rsid w:val="4C670F4F"/>
    <w:rsid w:val="4C6B2766"/>
    <w:rsid w:val="4C7CA514"/>
    <w:rsid w:val="4C7FC69D"/>
    <w:rsid w:val="4C8EEA2B"/>
    <w:rsid w:val="4C95D747"/>
    <w:rsid w:val="4C971292"/>
    <w:rsid w:val="4CAF568F"/>
    <w:rsid w:val="4CB2233F"/>
    <w:rsid w:val="4CF9E062"/>
    <w:rsid w:val="4D38DE5E"/>
    <w:rsid w:val="4D448B31"/>
    <w:rsid w:val="4D464367"/>
    <w:rsid w:val="4D47C501"/>
    <w:rsid w:val="4D53852D"/>
    <w:rsid w:val="4D5B9EAA"/>
    <w:rsid w:val="4D6B9384"/>
    <w:rsid w:val="4D7C5518"/>
    <w:rsid w:val="4D97DFC2"/>
    <w:rsid w:val="4DB61A8C"/>
    <w:rsid w:val="4DB8D250"/>
    <w:rsid w:val="4DC534CA"/>
    <w:rsid w:val="4DCD8B23"/>
    <w:rsid w:val="4DEB3375"/>
    <w:rsid w:val="4DF7E57A"/>
    <w:rsid w:val="4E029AD2"/>
    <w:rsid w:val="4E0827DA"/>
    <w:rsid w:val="4E182759"/>
    <w:rsid w:val="4E21D05A"/>
    <w:rsid w:val="4E3FA5C5"/>
    <w:rsid w:val="4E453C3C"/>
    <w:rsid w:val="4E5C6368"/>
    <w:rsid w:val="4E5E4212"/>
    <w:rsid w:val="4E60FBFA"/>
    <w:rsid w:val="4E611BA8"/>
    <w:rsid w:val="4E81D3AA"/>
    <w:rsid w:val="4E90585E"/>
    <w:rsid w:val="4EE038C7"/>
    <w:rsid w:val="4EF2F70E"/>
    <w:rsid w:val="4F0A6F1F"/>
    <w:rsid w:val="4F186BE1"/>
    <w:rsid w:val="4F1F99A0"/>
    <w:rsid w:val="4F2258B3"/>
    <w:rsid w:val="4F27EF6A"/>
    <w:rsid w:val="4F34B35F"/>
    <w:rsid w:val="4F49CB16"/>
    <w:rsid w:val="4F6A501F"/>
    <w:rsid w:val="4F786C59"/>
    <w:rsid w:val="4F8655FB"/>
    <w:rsid w:val="4FA32404"/>
    <w:rsid w:val="4FAF5052"/>
    <w:rsid w:val="4FC7F69E"/>
    <w:rsid w:val="4FD53F4E"/>
    <w:rsid w:val="4FD8C8D5"/>
    <w:rsid w:val="4FDED79F"/>
    <w:rsid w:val="4FE0C942"/>
    <w:rsid w:val="4FEA5243"/>
    <w:rsid w:val="502CB36D"/>
    <w:rsid w:val="502F3128"/>
    <w:rsid w:val="5030D544"/>
    <w:rsid w:val="503726A7"/>
    <w:rsid w:val="5062BB07"/>
    <w:rsid w:val="5074A3DF"/>
    <w:rsid w:val="5082167D"/>
    <w:rsid w:val="5086A723"/>
    <w:rsid w:val="50966DE9"/>
    <w:rsid w:val="50A91014"/>
    <w:rsid w:val="50AFF96C"/>
    <w:rsid w:val="50B925BA"/>
    <w:rsid w:val="50D124CD"/>
    <w:rsid w:val="50D465C9"/>
    <w:rsid w:val="50EA9C91"/>
    <w:rsid w:val="50F7E484"/>
    <w:rsid w:val="51035C97"/>
    <w:rsid w:val="511197F9"/>
    <w:rsid w:val="51163DCE"/>
    <w:rsid w:val="513AB663"/>
    <w:rsid w:val="5144015A"/>
    <w:rsid w:val="5145632A"/>
    <w:rsid w:val="5157A7FE"/>
    <w:rsid w:val="51611BC4"/>
    <w:rsid w:val="517BE06F"/>
    <w:rsid w:val="517D9D51"/>
    <w:rsid w:val="5185BD58"/>
    <w:rsid w:val="518DF296"/>
    <w:rsid w:val="5198DEBE"/>
    <w:rsid w:val="51B28DBB"/>
    <w:rsid w:val="51B2A84C"/>
    <w:rsid w:val="51B5B1EB"/>
    <w:rsid w:val="51B7563E"/>
    <w:rsid w:val="51C9B965"/>
    <w:rsid w:val="51CCE7E2"/>
    <w:rsid w:val="51F5DD06"/>
    <w:rsid w:val="520452CA"/>
    <w:rsid w:val="5204DA28"/>
    <w:rsid w:val="5215917F"/>
    <w:rsid w:val="521C653D"/>
    <w:rsid w:val="522A99FD"/>
    <w:rsid w:val="524137E0"/>
    <w:rsid w:val="524F1A74"/>
    <w:rsid w:val="5255DE35"/>
    <w:rsid w:val="526DB184"/>
    <w:rsid w:val="5271DDB8"/>
    <w:rsid w:val="52753E83"/>
    <w:rsid w:val="5281A1B1"/>
    <w:rsid w:val="528FED0D"/>
    <w:rsid w:val="52BCC53B"/>
    <w:rsid w:val="52C3FAFB"/>
    <w:rsid w:val="52CD6C62"/>
    <w:rsid w:val="52E5D97D"/>
    <w:rsid w:val="52F90EE6"/>
    <w:rsid w:val="53055CF5"/>
    <w:rsid w:val="530AEB35"/>
    <w:rsid w:val="53114DD0"/>
    <w:rsid w:val="531631C7"/>
    <w:rsid w:val="535479EC"/>
    <w:rsid w:val="53756ED1"/>
    <w:rsid w:val="53987711"/>
    <w:rsid w:val="539D723A"/>
    <w:rsid w:val="53AFB256"/>
    <w:rsid w:val="53AFD875"/>
    <w:rsid w:val="53BD07A2"/>
    <w:rsid w:val="53DA2751"/>
    <w:rsid w:val="53DA31CE"/>
    <w:rsid w:val="53E02FF6"/>
    <w:rsid w:val="53EB8AA5"/>
    <w:rsid w:val="53EEF143"/>
    <w:rsid w:val="53F8FCB6"/>
    <w:rsid w:val="540D9877"/>
    <w:rsid w:val="541AE089"/>
    <w:rsid w:val="541FD51E"/>
    <w:rsid w:val="542E3548"/>
    <w:rsid w:val="543F749E"/>
    <w:rsid w:val="54422A11"/>
    <w:rsid w:val="5457A74C"/>
    <w:rsid w:val="545ADD62"/>
    <w:rsid w:val="545C678B"/>
    <w:rsid w:val="547BEE96"/>
    <w:rsid w:val="5484FB80"/>
    <w:rsid w:val="54CED64B"/>
    <w:rsid w:val="54F57B4B"/>
    <w:rsid w:val="54FB826B"/>
    <w:rsid w:val="552BA1F0"/>
    <w:rsid w:val="5533E8B8"/>
    <w:rsid w:val="553F5817"/>
    <w:rsid w:val="55410481"/>
    <w:rsid w:val="5548604C"/>
    <w:rsid w:val="55494B87"/>
    <w:rsid w:val="554B2746"/>
    <w:rsid w:val="554E83C2"/>
    <w:rsid w:val="55518086"/>
    <w:rsid w:val="55529768"/>
    <w:rsid w:val="5555F83D"/>
    <w:rsid w:val="555F27C2"/>
    <w:rsid w:val="558C7150"/>
    <w:rsid w:val="55A04409"/>
    <w:rsid w:val="55A90AF6"/>
    <w:rsid w:val="55C04413"/>
    <w:rsid w:val="55C556FE"/>
    <w:rsid w:val="55C8F767"/>
    <w:rsid w:val="55DFA524"/>
    <w:rsid w:val="55F0B2F9"/>
    <w:rsid w:val="55F5B9DE"/>
    <w:rsid w:val="5610E72C"/>
    <w:rsid w:val="56208B35"/>
    <w:rsid w:val="562BE02C"/>
    <w:rsid w:val="56372AB4"/>
    <w:rsid w:val="564104E4"/>
    <w:rsid w:val="5657EF7B"/>
    <w:rsid w:val="56842F70"/>
    <w:rsid w:val="5696AA04"/>
    <w:rsid w:val="56A6C14A"/>
    <w:rsid w:val="56A79522"/>
    <w:rsid w:val="56BD6F32"/>
    <w:rsid w:val="56C77543"/>
    <w:rsid w:val="56DE7B1B"/>
    <w:rsid w:val="56FD4D61"/>
    <w:rsid w:val="57195122"/>
    <w:rsid w:val="57293851"/>
    <w:rsid w:val="574B0FB4"/>
    <w:rsid w:val="574B6B4C"/>
    <w:rsid w:val="576F7408"/>
    <w:rsid w:val="5781DE10"/>
    <w:rsid w:val="5793FDF3"/>
    <w:rsid w:val="5795CD59"/>
    <w:rsid w:val="57968023"/>
    <w:rsid w:val="579AD84D"/>
    <w:rsid w:val="57A8D702"/>
    <w:rsid w:val="57D9B4C0"/>
    <w:rsid w:val="58179734"/>
    <w:rsid w:val="581FB6DF"/>
    <w:rsid w:val="58296025"/>
    <w:rsid w:val="582CFAEC"/>
    <w:rsid w:val="582D0066"/>
    <w:rsid w:val="584D09F1"/>
    <w:rsid w:val="5857ACFF"/>
    <w:rsid w:val="5882324D"/>
    <w:rsid w:val="58D1E529"/>
    <w:rsid w:val="58D3768D"/>
    <w:rsid w:val="58EDDCBF"/>
    <w:rsid w:val="58F6A50B"/>
    <w:rsid w:val="590FA298"/>
    <w:rsid w:val="591CAE9C"/>
    <w:rsid w:val="59692FF6"/>
    <w:rsid w:val="5982F663"/>
    <w:rsid w:val="599297A8"/>
    <w:rsid w:val="5997AE95"/>
    <w:rsid w:val="599FADE7"/>
    <w:rsid w:val="59A5C4D1"/>
    <w:rsid w:val="59AFC5FA"/>
    <w:rsid w:val="59B42568"/>
    <w:rsid w:val="59B5144B"/>
    <w:rsid w:val="59BB85BA"/>
    <w:rsid w:val="59BC33FF"/>
    <w:rsid w:val="59C67F3E"/>
    <w:rsid w:val="59D166F2"/>
    <w:rsid w:val="59D2A10F"/>
    <w:rsid w:val="59DE8868"/>
    <w:rsid w:val="59DEF322"/>
    <w:rsid w:val="59E29833"/>
    <w:rsid w:val="5A034B82"/>
    <w:rsid w:val="5A1847CB"/>
    <w:rsid w:val="5A197652"/>
    <w:rsid w:val="5A1AA2F3"/>
    <w:rsid w:val="5A1DF28B"/>
    <w:rsid w:val="5A4E4443"/>
    <w:rsid w:val="5A4FD74F"/>
    <w:rsid w:val="5A5CE078"/>
    <w:rsid w:val="5A68E4FE"/>
    <w:rsid w:val="5A70F238"/>
    <w:rsid w:val="5A890FDD"/>
    <w:rsid w:val="5A8AB3A2"/>
    <w:rsid w:val="5A988A5D"/>
    <w:rsid w:val="5AA31B96"/>
    <w:rsid w:val="5AA7C1C5"/>
    <w:rsid w:val="5AAA2D60"/>
    <w:rsid w:val="5AB8A00A"/>
    <w:rsid w:val="5AC01DD9"/>
    <w:rsid w:val="5AC13F5E"/>
    <w:rsid w:val="5AC4DE13"/>
    <w:rsid w:val="5AD3C509"/>
    <w:rsid w:val="5AD60026"/>
    <w:rsid w:val="5AD6DF5A"/>
    <w:rsid w:val="5AD8FB59"/>
    <w:rsid w:val="5AE2A45D"/>
    <w:rsid w:val="5AE4379A"/>
    <w:rsid w:val="5AE8091F"/>
    <w:rsid w:val="5AEB4174"/>
    <w:rsid w:val="5AF345A8"/>
    <w:rsid w:val="5AFB74B0"/>
    <w:rsid w:val="5B1C564E"/>
    <w:rsid w:val="5B1EB5B5"/>
    <w:rsid w:val="5B4873F4"/>
    <w:rsid w:val="5B71D62A"/>
    <w:rsid w:val="5B722368"/>
    <w:rsid w:val="5B772C8B"/>
    <w:rsid w:val="5B7C643A"/>
    <w:rsid w:val="5B8B355B"/>
    <w:rsid w:val="5B8E7B27"/>
    <w:rsid w:val="5B8E977E"/>
    <w:rsid w:val="5B91A335"/>
    <w:rsid w:val="5B93BB21"/>
    <w:rsid w:val="5B951941"/>
    <w:rsid w:val="5B9EFE15"/>
    <w:rsid w:val="5BA58B41"/>
    <w:rsid w:val="5BAB7B09"/>
    <w:rsid w:val="5BC9148E"/>
    <w:rsid w:val="5BCBA828"/>
    <w:rsid w:val="5BE20CB8"/>
    <w:rsid w:val="5BE99591"/>
    <w:rsid w:val="5BF1633E"/>
    <w:rsid w:val="5BF90F20"/>
    <w:rsid w:val="5C027DB2"/>
    <w:rsid w:val="5C13C273"/>
    <w:rsid w:val="5C1A2474"/>
    <w:rsid w:val="5C1F4302"/>
    <w:rsid w:val="5C21C8CD"/>
    <w:rsid w:val="5C325B87"/>
    <w:rsid w:val="5C3A169C"/>
    <w:rsid w:val="5C3C71C6"/>
    <w:rsid w:val="5C3C9D2A"/>
    <w:rsid w:val="5C522C26"/>
    <w:rsid w:val="5C54B366"/>
    <w:rsid w:val="5C59E375"/>
    <w:rsid w:val="5C79FE81"/>
    <w:rsid w:val="5C7C8822"/>
    <w:rsid w:val="5C7C9AA6"/>
    <w:rsid w:val="5C948983"/>
    <w:rsid w:val="5CAEAF41"/>
    <w:rsid w:val="5CB22419"/>
    <w:rsid w:val="5CC5692E"/>
    <w:rsid w:val="5CC8E29C"/>
    <w:rsid w:val="5CD5492E"/>
    <w:rsid w:val="5CD7494C"/>
    <w:rsid w:val="5CDAC0BF"/>
    <w:rsid w:val="5CDB5604"/>
    <w:rsid w:val="5CEAB41A"/>
    <w:rsid w:val="5CFDA5BC"/>
    <w:rsid w:val="5D2019CD"/>
    <w:rsid w:val="5D218ABD"/>
    <w:rsid w:val="5D35B79F"/>
    <w:rsid w:val="5D36BFC2"/>
    <w:rsid w:val="5D3FB1B6"/>
    <w:rsid w:val="5D53CDD9"/>
    <w:rsid w:val="5D5A1BBF"/>
    <w:rsid w:val="5D5E7DF7"/>
    <w:rsid w:val="5D6991AE"/>
    <w:rsid w:val="5D7C2EF0"/>
    <w:rsid w:val="5D89C37A"/>
    <w:rsid w:val="5D8B1757"/>
    <w:rsid w:val="5D8ECE5B"/>
    <w:rsid w:val="5DB5D841"/>
    <w:rsid w:val="5DC4D69D"/>
    <w:rsid w:val="5DCF05D4"/>
    <w:rsid w:val="5DD712E1"/>
    <w:rsid w:val="5DE56FE8"/>
    <w:rsid w:val="5DE91E39"/>
    <w:rsid w:val="5DF0CB00"/>
    <w:rsid w:val="5DFD2353"/>
    <w:rsid w:val="5E0B587B"/>
    <w:rsid w:val="5E158F5E"/>
    <w:rsid w:val="5E3AC422"/>
    <w:rsid w:val="5E69A8E0"/>
    <w:rsid w:val="5E6BD9A0"/>
    <w:rsid w:val="5E8B1C22"/>
    <w:rsid w:val="5E96815C"/>
    <w:rsid w:val="5EE2D9E8"/>
    <w:rsid w:val="5EE83C2F"/>
    <w:rsid w:val="5EE9F7A6"/>
    <w:rsid w:val="5EEC043C"/>
    <w:rsid w:val="5EEDC8CA"/>
    <w:rsid w:val="5F0716A0"/>
    <w:rsid w:val="5F0B45FA"/>
    <w:rsid w:val="5F278E1B"/>
    <w:rsid w:val="5F36ED5B"/>
    <w:rsid w:val="5F3F4957"/>
    <w:rsid w:val="5F4CA36A"/>
    <w:rsid w:val="5F5B3084"/>
    <w:rsid w:val="5F5EDAF3"/>
    <w:rsid w:val="5F627823"/>
    <w:rsid w:val="5F6854A4"/>
    <w:rsid w:val="5F7E64A0"/>
    <w:rsid w:val="5F808103"/>
    <w:rsid w:val="5F814879"/>
    <w:rsid w:val="5FAAF3CB"/>
    <w:rsid w:val="5FABFE82"/>
    <w:rsid w:val="5FB400F9"/>
    <w:rsid w:val="5FD4F05D"/>
    <w:rsid w:val="5FE88DE6"/>
    <w:rsid w:val="5FE8DCED"/>
    <w:rsid w:val="5FEEDBA9"/>
    <w:rsid w:val="600343A1"/>
    <w:rsid w:val="600B2F8C"/>
    <w:rsid w:val="601146B2"/>
    <w:rsid w:val="6012DBD7"/>
    <w:rsid w:val="602950C3"/>
    <w:rsid w:val="602A44F2"/>
    <w:rsid w:val="60485EA9"/>
    <w:rsid w:val="60589DEE"/>
    <w:rsid w:val="606821F6"/>
    <w:rsid w:val="606AD810"/>
    <w:rsid w:val="60701974"/>
    <w:rsid w:val="607D2ACA"/>
    <w:rsid w:val="6083F8CC"/>
    <w:rsid w:val="6088D392"/>
    <w:rsid w:val="60A3CAFE"/>
    <w:rsid w:val="60B169D4"/>
    <w:rsid w:val="60E217BA"/>
    <w:rsid w:val="60E4D34F"/>
    <w:rsid w:val="60E72FA5"/>
    <w:rsid w:val="60F73036"/>
    <w:rsid w:val="60FDAE02"/>
    <w:rsid w:val="61187549"/>
    <w:rsid w:val="611A1BE3"/>
    <w:rsid w:val="611A61DD"/>
    <w:rsid w:val="611EC98E"/>
    <w:rsid w:val="61324009"/>
    <w:rsid w:val="6162B987"/>
    <w:rsid w:val="617E8537"/>
    <w:rsid w:val="617FEA47"/>
    <w:rsid w:val="61B75645"/>
    <w:rsid w:val="61CD3CB8"/>
    <w:rsid w:val="61D686B4"/>
    <w:rsid w:val="61F0D3AB"/>
    <w:rsid w:val="6218CEF8"/>
    <w:rsid w:val="621C4CB8"/>
    <w:rsid w:val="622E33A3"/>
    <w:rsid w:val="623081F4"/>
    <w:rsid w:val="6239EAB6"/>
    <w:rsid w:val="6249B709"/>
    <w:rsid w:val="62725A92"/>
    <w:rsid w:val="62746675"/>
    <w:rsid w:val="628975F6"/>
    <w:rsid w:val="628D4106"/>
    <w:rsid w:val="629BB40D"/>
    <w:rsid w:val="62ACA8C0"/>
    <w:rsid w:val="62BC9CAE"/>
    <w:rsid w:val="62DC1A3A"/>
    <w:rsid w:val="62E0465A"/>
    <w:rsid w:val="632A323C"/>
    <w:rsid w:val="632F712F"/>
    <w:rsid w:val="633EADC6"/>
    <w:rsid w:val="63437411"/>
    <w:rsid w:val="635687CE"/>
    <w:rsid w:val="635AD8DF"/>
    <w:rsid w:val="63845F29"/>
    <w:rsid w:val="6393304F"/>
    <w:rsid w:val="63AB80A1"/>
    <w:rsid w:val="63AE6ED2"/>
    <w:rsid w:val="63B5F22D"/>
    <w:rsid w:val="63BA0D9D"/>
    <w:rsid w:val="63DB8C1D"/>
    <w:rsid w:val="63E519E7"/>
    <w:rsid w:val="63EAB25C"/>
    <w:rsid w:val="63FDE1D0"/>
    <w:rsid w:val="63FECAB8"/>
    <w:rsid w:val="640EFBD6"/>
    <w:rsid w:val="641AD2EE"/>
    <w:rsid w:val="641DA8DE"/>
    <w:rsid w:val="64202FDF"/>
    <w:rsid w:val="6448B8DB"/>
    <w:rsid w:val="64575506"/>
    <w:rsid w:val="646F557B"/>
    <w:rsid w:val="6473737A"/>
    <w:rsid w:val="647A6DAE"/>
    <w:rsid w:val="647C49DE"/>
    <w:rsid w:val="64890E6F"/>
    <w:rsid w:val="64AF3964"/>
    <w:rsid w:val="64D7FE46"/>
    <w:rsid w:val="64E72E62"/>
    <w:rsid w:val="64E8808A"/>
    <w:rsid w:val="64ECA9AB"/>
    <w:rsid w:val="64EDB0D0"/>
    <w:rsid w:val="64EDF8AD"/>
    <w:rsid w:val="64F6651D"/>
    <w:rsid w:val="64F7F689"/>
    <w:rsid w:val="64F7FDB5"/>
    <w:rsid w:val="6509D0EB"/>
    <w:rsid w:val="650A133A"/>
    <w:rsid w:val="651F1F4A"/>
    <w:rsid w:val="652149B0"/>
    <w:rsid w:val="65290BB7"/>
    <w:rsid w:val="65292EE7"/>
    <w:rsid w:val="653998F2"/>
    <w:rsid w:val="6546CCF4"/>
    <w:rsid w:val="655275DD"/>
    <w:rsid w:val="656CA914"/>
    <w:rsid w:val="657D7995"/>
    <w:rsid w:val="6582E412"/>
    <w:rsid w:val="6587CE71"/>
    <w:rsid w:val="65AD8E4F"/>
    <w:rsid w:val="65AF9A6C"/>
    <w:rsid w:val="65B125D9"/>
    <w:rsid w:val="65BEF787"/>
    <w:rsid w:val="65CC527A"/>
    <w:rsid w:val="65D6DD42"/>
    <w:rsid w:val="65E0F5B3"/>
    <w:rsid w:val="65EB307D"/>
    <w:rsid w:val="6612A862"/>
    <w:rsid w:val="663D5C45"/>
    <w:rsid w:val="664666CC"/>
    <w:rsid w:val="66496D5C"/>
    <w:rsid w:val="664CA198"/>
    <w:rsid w:val="6675F959"/>
    <w:rsid w:val="6681A4F0"/>
    <w:rsid w:val="66829F05"/>
    <w:rsid w:val="668A70E4"/>
    <w:rsid w:val="669D6A93"/>
    <w:rsid w:val="66B65501"/>
    <w:rsid w:val="66BD07F5"/>
    <w:rsid w:val="66DAF76F"/>
    <w:rsid w:val="66E65763"/>
    <w:rsid w:val="671E5775"/>
    <w:rsid w:val="67231EBE"/>
    <w:rsid w:val="672DBAAE"/>
    <w:rsid w:val="673E81FE"/>
    <w:rsid w:val="676A6A12"/>
    <w:rsid w:val="676E6C79"/>
    <w:rsid w:val="67748AC0"/>
    <w:rsid w:val="6775536D"/>
    <w:rsid w:val="679A5575"/>
    <w:rsid w:val="67B38274"/>
    <w:rsid w:val="67D5425F"/>
    <w:rsid w:val="67D8C66B"/>
    <w:rsid w:val="67D91BF9"/>
    <w:rsid w:val="67E1E38B"/>
    <w:rsid w:val="67E9F4F2"/>
    <w:rsid w:val="67EAD1A6"/>
    <w:rsid w:val="680478E3"/>
    <w:rsid w:val="68193B83"/>
    <w:rsid w:val="683BAAEF"/>
    <w:rsid w:val="683F43CA"/>
    <w:rsid w:val="68492E9B"/>
    <w:rsid w:val="68747146"/>
    <w:rsid w:val="68841BE0"/>
    <w:rsid w:val="6886EABE"/>
    <w:rsid w:val="6887A54A"/>
    <w:rsid w:val="688B2960"/>
    <w:rsid w:val="688C06E6"/>
    <w:rsid w:val="688C33D7"/>
    <w:rsid w:val="688C85F4"/>
    <w:rsid w:val="689C09E5"/>
    <w:rsid w:val="689DC383"/>
    <w:rsid w:val="689F4A58"/>
    <w:rsid w:val="68A0888C"/>
    <w:rsid w:val="68AD3772"/>
    <w:rsid w:val="68C83208"/>
    <w:rsid w:val="68D67BF7"/>
    <w:rsid w:val="68EBD9D2"/>
    <w:rsid w:val="68FE2014"/>
    <w:rsid w:val="69282B44"/>
    <w:rsid w:val="692AACA4"/>
    <w:rsid w:val="6946F847"/>
    <w:rsid w:val="695181B8"/>
    <w:rsid w:val="69569923"/>
    <w:rsid w:val="69605C96"/>
    <w:rsid w:val="6968B4CA"/>
    <w:rsid w:val="69AC739A"/>
    <w:rsid w:val="69ACBD38"/>
    <w:rsid w:val="69BE7A9F"/>
    <w:rsid w:val="69C947C0"/>
    <w:rsid w:val="69CDD46E"/>
    <w:rsid w:val="69D17745"/>
    <w:rsid w:val="69EB155D"/>
    <w:rsid w:val="6A2665F9"/>
    <w:rsid w:val="6A302DFE"/>
    <w:rsid w:val="6A3B6922"/>
    <w:rsid w:val="6A4929D8"/>
    <w:rsid w:val="6A52496D"/>
    <w:rsid w:val="6A676C61"/>
    <w:rsid w:val="6A6FE8B0"/>
    <w:rsid w:val="6A7BBF25"/>
    <w:rsid w:val="6A88F69C"/>
    <w:rsid w:val="6A8F8942"/>
    <w:rsid w:val="6A9013A1"/>
    <w:rsid w:val="6A9DF20A"/>
    <w:rsid w:val="6ABDBF24"/>
    <w:rsid w:val="6ACB04A5"/>
    <w:rsid w:val="6AD92749"/>
    <w:rsid w:val="6B1D7654"/>
    <w:rsid w:val="6B25FF7F"/>
    <w:rsid w:val="6B2D2656"/>
    <w:rsid w:val="6B45757B"/>
    <w:rsid w:val="6B489D3A"/>
    <w:rsid w:val="6B6399E0"/>
    <w:rsid w:val="6B68A56F"/>
    <w:rsid w:val="6B6B1FE7"/>
    <w:rsid w:val="6B6DF404"/>
    <w:rsid w:val="6B6FCE75"/>
    <w:rsid w:val="6B7CC982"/>
    <w:rsid w:val="6B827958"/>
    <w:rsid w:val="6BA149E4"/>
    <w:rsid w:val="6BA1DC95"/>
    <w:rsid w:val="6BB0292F"/>
    <w:rsid w:val="6BB8E9D4"/>
    <w:rsid w:val="6BBF6D81"/>
    <w:rsid w:val="6BC4FAC6"/>
    <w:rsid w:val="6BCD250C"/>
    <w:rsid w:val="6BCDBAA8"/>
    <w:rsid w:val="6BCEBFBD"/>
    <w:rsid w:val="6BD51E89"/>
    <w:rsid w:val="6BDDF27F"/>
    <w:rsid w:val="6BDE2651"/>
    <w:rsid w:val="6BFB074F"/>
    <w:rsid w:val="6BFCBC2A"/>
    <w:rsid w:val="6C0797F2"/>
    <w:rsid w:val="6C4ED4D0"/>
    <w:rsid w:val="6C5EE020"/>
    <w:rsid w:val="6C6A910C"/>
    <w:rsid w:val="6C6C3C2A"/>
    <w:rsid w:val="6C7330B6"/>
    <w:rsid w:val="6C8BDCD9"/>
    <w:rsid w:val="6C9F86A1"/>
    <w:rsid w:val="6CB06BCC"/>
    <w:rsid w:val="6CB43406"/>
    <w:rsid w:val="6CB4C93C"/>
    <w:rsid w:val="6CB6D488"/>
    <w:rsid w:val="6CBAFCD4"/>
    <w:rsid w:val="6CBBC096"/>
    <w:rsid w:val="6CCBD54F"/>
    <w:rsid w:val="6CCE896A"/>
    <w:rsid w:val="6D215D9E"/>
    <w:rsid w:val="6D24FA2A"/>
    <w:rsid w:val="6D2B950F"/>
    <w:rsid w:val="6D44CCAC"/>
    <w:rsid w:val="6D4579A2"/>
    <w:rsid w:val="6D68CCE1"/>
    <w:rsid w:val="6D6EFECC"/>
    <w:rsid w:val="6D9F0221"/>
    <w:rsid w:val="6DB35DE7"/>
    <w:rsid w:val="6DBB86A8"/>
    <w:rsid w:val="6DC33F4A"/>
    <w:rsid w:val="6DFDEC60"/>
    <w:rsid w:val="6E07BDE1"/>
    <w:rsid w:val="6E3851F8"/>
    <w:rsid w:val="6E42C984"/>
    <w:rsid w:val="6E4E8D62"/>
    <w:rsid w:val="6E51875A"/>
    <w:rsid w:val="6E61D62F"/>
    <w:rsid w:val="6E623115"/>
    <w:rsid w:val="6E643122"/>
    <w:rsid w:val="6E873D9A"/>
    <w:rsid w:val="6E90EAD8"/>
    <w:rsid w:val="6EC2177D"/>
    <w:rsid w:val="6EC8FE32"/>
    <w:rsid w:val="6ED80734"/>
    <w:rsid w:val="6EF8FB3D"/>
    <w:rsid w:val="6EFC9B87"/>
    <w:rsid w:val="6F025F33"/>
    <w:rsid w:val="6F0F38D2"/>
    <w:rsid w:val="6F1DEDF5"/>
    <w:rsid w:val="6F49CCCD"/>
    <w:rsid w:val="6F624F2D"/>
    <w:rsid w:val="6F66550A"/>
    <w:rsid w:val="6F78E263"/>
    <w:rsid w:val="6F919136"/>
    <w:rsid w:val="6F920C88"/>
    <w:rsid w:val="6FB3D83C"/>
    <w:rsid w:val="6FE19C46"/>
    <w:rsid w:val="6FE1B45B"/>
    <w:rsid w:val="6FE5FFDC"/>
    <w:rsid w:val="6FF322F0"/>
    <w:rsid w:val="6FFE5FC6"/>
    <w:rsid w:val="7000DD19"/>
    <w:rsid w:val="70055074"/>
    <w:rsid w:val="700CD82E"/>
    <w:rsid w:val="7024E857"/>
    <w:rsid w:val="705572F1"/>
    <w:rsid w:val="705E39CF"/>
    <w:rsid w:val="7060BF2E"/>
    <w:rsid w:val="708CD8C7"/>
    <w:rsid w:val="708DB001"/>
    <w:rsid w:val="709423FC"/>
    <w:rsid w:val="709D3A85"/>
    <w:rsid w:val="70AE2C71"/>
    <w:rsid w:val="70CB3F13"/>
    <w:rsid w:val="70D5FB06"/>
    <w:rsid w:val="70E82B3F"/>
    <w:rsid w:val="70F7C9A4"/>
    <w:rsid w:val="70F94AA0"/>
    <w:rsid w:val="70FF1DC5"/>
    <w:rsid w:val="7102BF7D"/>
    <w:rsid w:val="7118977D"/>
    <w:rsid w:val="712E1CE2"/>
    <w:rsid w:val="71492688"/>
    <w:rsid w:val="71568932"/>
    <w:rsid w:val="71680C6B"/>
    <w:rsid w:val="7176705E"/>
    <w:rsid w:val="71899007"/>
    <w:rsid w:val="719E5F92"/>
    <w:rsid w:val="71BB8C2F"/>
    <w:rsid w:val="71C3DC02"/>
    <w:rsid w:val="71E8E139"/>
    <w:rsid w:val="71F501EE"/>
    <w:rsid w:val="71FCCD39"/>
    <w:rsid w:val="71FD9017"/>
    <w:rsid w:val="72007B7B"/>
    <w:rsid w:val="7213E582"/>
    <w:rsid w:val="72172CDB"/>
    <w:rsid w:val="72326EF1"/>
    <w:rsid w:val="7253FBA9"/>
    <w:rsid w:val="7262DA81"/>
    <w:rsid w:val="727D7B9D"/>
    <w:rsid w:val="72898180"/>
    <w:rsid w:val="72A05E68"/>
    <w:rsid w:val="72B88B0A"/>
    <w:rsid w:val="72C3C0E1"/>
    <w:rsid w:val="72C7586B"/>
    <w:rsid w:val="72D63EA5"/>
    <w:rsid w:val="72D8714F"/>
    <w:rsid w:val="72EBF85F"/>
    <w:rsid w:val="72F3AC4B"/>
    <w:rsid w:val="7310C2F2"/>
    <w:rsid w:val="731F0EE7"/>
    <w:rsid w:val="732C3769"/>
    <w:rsid w:val="732CB3CA"/>
    <w:rsid w:val="7363DF3E"/>
    <w:rsid w:val="737C24A3"/>
    <w:rsid w:val="739AD30D"/>
    <w:rsid w:val="73A4E576"/>
    <w:rsid w:val="73A71942"/>
    <w:rsid w:val="73AFA582"/>
    <w:rsid w:val="73C4D733"/>
    <w:rsid w:val="73D3D27C"/>
    <w:rsid w:val="73DAB97E"/>
    <w:rsid w:val="73DE7C77"/>
    <w:rsid w:val="73E01D8E"/>
    <w:rsid w:val="73E13FD8"/>
    <w:rsid w:val="73E411B8"/>
    <w:rsid w:val="740F343E"/>
    <w:rsid w:val="742A0F78"/>
    <w:rsid w:val="745B256D"/>
    <w:rsid w:val="746ADCCC"/>
    <w:rsid w:val="7470ECD1"/>
    <w:rsid w:val="7476797F"/>
    <w:rsid w:val="747BE0DA"/>
    <w:rsid w:val="7489A89F"/>
    <w:rsid w:val="748AB938"/>
    <w:rsid w:val="7497239D"/>
    <w:rsid w:val="7499E649"/>
    <w:rsid w:val="74AAE860"/>
    <w:rsid w:val="74D053E5"/>
    <w:rsid w:val="74E942F5"/>
    <w:rsid w:val="74EA02A1"/>
    <w:rsid w:val="74EF585D"/>
    <w:rsid w:val="74F4A8D4"/>
    <w:rsid w:val="74FC6704"/>
    <w:rsid w:val="74FCA443"/>
    <w:rsid w:val="751D03C9"/>
    <w:rsid w:val="75300F56"/>
    <w:rsid w:val="753D85D7"/>
    <w:rsid w:val="7543CACD"/>
    <w:rsid w:val="755A85D0"/>
    <w:rsid w:val="755EDF13"/>
    <w:rsid w:val="757543E8"/>
    <w:rsid w:val="7576363D"/>
    <w:rsid w:val="758C745F"/>
    <w:rsid w:val="759CC68A"/>
    <w:rsid w:val="75A20450"/>
    <w:rsid w:val="75A8E2CC"/>
    <w:rsid w:val="75C1E2E9"/>
    <w:rsid w:val="75D256B1"/>
    <w:rsid w:val="75E0932C"/>
    <w:rsid w:val="75E46CA0"/>
    <w:rsid w:val="760A61AE"/>
    <w:rsid w:val="76294500"/>
    <w:rsid w:val="76414EC4"/>
    <w:rsid w:val="765CD502"/>
    <w:rsid w:val="76697720"/>
    <w:rsid w:val="767C2AE1"/>
    <w:rsid w:val="768C3F9B"/>
    <w:rsid w:val="768CBF43"/>
    <w:rsid w:val="769C17BA"/>
    <w:rsid w:val="769D6D72"/>
    <w:rsid w:val="769F773C"/>
    <w:rsid w:val="76A628A1"/>
    <w:rsid w:val="76B45A92"/>
    <w:rsid w:val="76BD837A"/>
    <w:rsid w:val="76CB6812"/>
    <w:rsid w:val="771171B2"/>
    <w:rsid w:val="7712FA22"/>
    <w:rsid w:val="771A0879"/>
    <w:rsid w:val="771F91F7"/>
    <w:rsid w:val="772187B5"/>
    <w:rsid w:val="773ACE82"/>
    <w:rsid w:val="773C64E2"/>
    <w:rsid w:val="7742DF7C"/>
    <w:rsid w:val="7767FBAC"/>
    <w:rsid w:val="77799767"/>
    <w:rsid w:val="778EA821"/>
    <w:rsid w:val="77CEB7C0"/>
    <w:rsid w:val="77DA0E5D"/>
    <w:rsid w:val="77DFB42A"/>
    <w:rsid w:val="77FE36E9"/>
    <w:rsid w:val="7822E845"/>
    <w:rsid w:val="78231D1E"/>
    <w:rsid w:val="782F21C9"/>
    <w:rsid w:val="78432469"/>
    <w:rsid w:val="78599C66"/>
    <w:rsid w:val="787B7D2B"/>
    <w:rsid w:val="7882946A"/>
    <w:rsid w:val="78853173"/>
    <w:rsid w:val="788A463A"/>
    <w:rsid w:val="7892A83B"/>
    <w:rsid w:val="7893F6B6"/>
    <w:rsid w:val="78ADD6F5"/>
    <w:rsid w:val="78C6125A"/>
    <w:rsid w:val="78D09E54"/>
    <w:rsid w:val="78D9F958"/>
    <w:rsid w:val="78F2AE3B"/>
    <w:rsid w:val="79045944"/>
    <w:rsid w:val="790CBE51"/>
    <w:rsid w:val="7915ED54"/>
    <w:rsid w:val="79163984"/>
    <w:rsid w:val="792465CE"/>
    <w:rsid w:val="792FFBF4"/>
    <w:rsid w:val="79369C5F"/>
    <w:rsid w:val="79474B97"/>
    <w:rsid w:val="794AC1D8"/>
    <w:rsid w:val="795E4AEA"/>
    <w:rsid w:val="796B8A81"/>
    <w:rsid w:val="798DF1C8"/>
    <w:rsid w:val="79C33EC2"/>
    <w:rsid w:val="79DAF2B9"/>
    <w:rsid w:val="7A152926"/>
    <w:rsid w:val="7A1CC2D4"/>
    <w:rsid w:val="7A296835"/>
    <w:rsid w:val="7A43DB73"/>
    <w:rsid w:val="7A57ABDC"/>
    <w:rsid w:val="7A580A9C"/>
    <w:rsid w:val="7A687914"/>
    <w:rsid w:val="7A734DF4"/>
    <w:rsid w:val="7A80E712"/>
    <w:rsid w:val="7A817889"/>
    <w:rsid w:val="7A94B47D"/>
    <w:rsid w:val="7AADB201"/>
    <w:rsid w:val="7ACC9022"/>
    <w:rsid w:val="7AD2AA61"/>
    <w:rsid w:val="7AE0E7E0"/>
    <w:rsid w:val="7B16F567"/>
    <w:rsid w:val="7B2BEB00"/>
    <w:rsid w:val="7B381727"/>
    <w:rsid w:val="7B3943A9"/>
    <w:rsid w:val="7B42823D"/>
    <w:rsid w:val="7B432D86"/>
    <w:rsid w:val="7B53E716"/>
    <w:rsid w:val="7B5DE89C"/>
    <w:rsid w:val="7B74E941"/>
    <w:rsid w:val="7BDA6315"/>
    <w:rsid w:val="7BDD899B"/>
    <w:rsid w:val="7BEEE25D"/>
    <w:rsid w:val="7BFB34F7"/>
    <w:rsid w:val="7C003F2D"/>
    <w:rsid w:val="7C1B0604"/>
    <w:rsid w:val="7C33EE33"/>
    <w:rsid w:val="7C3B1C78"/>
    <w:rsid w:val="7C3F550B"/>
    <w:rsid w:val="7C481440"/>
    <w:rsid w:val="7C497D55"/>
    <w:rsid w:val="7C4E3043"/>
    <w:rsid w:val="7C4EE144"/>
    <w:rsid w:val="7C50135B"/>
    <w:rsid w:val="7C58D1CD"/>
    <w:rsid w:val="7C6ACAA4"/>
    <w:rsid w:val="7C71E68D"/>
    <w:rsid w:val="7C782051"/>
    <w:rsid w:val="7C8296BA"/>
    <w:rsid w:val="7C8D49AF"/>
    <w:rsid w:val="7C948D2F"/>
    <w:rsid w:val="7C9B6A80"/>
    <w:rsid w:val="7C9D40D8"/>
    <w:rsid w:val="7CAE49A3"/>
    <w:rsid w:val="7CB590F3"/>
    <w:rsid w:val="7CC4DED2"/>
    <w:rsid w:val="7CC8AA52"/>
    <w:rsid w:val="7CCAAF97"/>
    <w:rsid w:val="7CE4EBB6"/>
    <w:rsid w:val="7CEC9885"/>
    <w:rsid w:val="7CF3DD0C"/>
    <w:rsid w:val="7D015763"/>
    <w:rsid w:val="7D046278"/>
    <w:rsid w:val="7D0A5FD5"/>
    <w:rsid w:val="7D0AD474"/>
    <w:rsid w:val="7D2880D8"/>
    <w:rsid w:val="7D28FD68"/>
    <w:rsid w:val="7D2F623D"/>
    <w:rsid w:val="7D3B6C78"/>
    <w:rsid w:val="7D4EDD41"/>
    <w:rsid w:val="7D52DCA5"/>
    <w:rsid w:val="7D52F213"/>
    <w:rsid w:val="7D6AF653"/>
    <w:rsid w:val="7D7CB33D"/>
    <w:rsid w:val="7D7FEA22"/>
    <w:rsid w:val="7D9821B0"/>
    <w:rsid w:val="7DB2C29A"/>
    <w:rsid w:val="7DBE6C24"/>
    <w:rsid w:val="7DD11AB7"/>
    <w:rsid w:val="7DDCCE5D"/>
    <w:rsid w:val="7DF01F5E"/>
    <w:rsid w:val="7DF3D351"/>
    <w:rsid w:val="7DF6AAF8"/>
    <w:rsid w:val="7E0B949A"/>
    <w:rsid w:val="7E0EBD7C"/>
    <w:rsid w:val="7E1E7037"/>
    <w:rsid w:val="7E1F4123"/>
    <w:rsid w:val="7E2612B5"/>
    <w:rsid w:val="7E3C0953"/>
    <w:rsid w:val="7E5034CE"/>
    <w:rsid w:val="7E572E08"/>
    <w:rsid w:val="7E577C12"/>
    <w:rsid w:val="7E76C97E"/>
    <w:rsid w:val="7E7A9B18"/>
    <w:rsid w:val="7E7F318A"/>
    <w:rsid w:val="7E870E10"/>
    <w:rsid w:val="7EA15666"/>
    <w:rsid w:val="7EB8F316"/>
    <w:rsid w:val="7EC5E32B"/>
    <w:rsid w:val="7EC6C3B4"/>
    <w:rsid w:val="7ECDC23B"/>
    <w:rsid w:val="7EFF79D4"/>
    <w:rsid w:val="7F0AA2CF"/>
    <w:rsid w:val="7F247095"/>
    <w:rsid w:val="7F2DC61D"/>
    <w:rsid w:val="7F30B96A"/>
    <w:rsid w:val="7F45F9A4"/>
    <w:rsid w:val="7F4A4CBC"/>
    <w:rsid w:val="7F4B3084"/>
    <w:rsid w:val="7F4B5C6A"/>
    <w:rsid w:val="7F53EC1C"/>
    <w:rsid w:val="7F5AE233"/>
    <w:rsid w:val="7F78F06E"/>
    <w:rsid w:val="7F816688"/>
    <w:rsid w:val="7F902F43"/>
    <w:rsid w:val="7F9864DB"/>
    <w:rsid w:val="7FA4137F"/>
    <w:rsid w:val="7FBFEF34"/>
    <w:rsid w:val="7FC1CD9B"/>
    <w:rsid w:val="7FDECF90"/>
    <w:rsid w:val="7FE9409F"/>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04407B6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AU" w:eastAsia="en-AU" w:bidi="ar-SA"/>
      </w:rPr>
    </w:rPrDefault>
    <w:pPrDefault/>
  </w:docDefaults>
  <w:latentStyles w:defLockedState="0" w:defUIPriority="0" w:defSemiHidden="0" w:defUnhideWhenUsed="0" w:defQFormat="0" w:count="376">
    <w:lsdException w:name="Normal" w:qFormat="1"/>
    <w:lsdException w:name="heading 1" w:uiPriority="1"/>
    <w:lsdException w:name="heading 7" w:semiHidden="1" w:unhideWhenUsed="1"/>
    <w:lsdException w:name="heading 8" w:semiHidden="1" w:uiPriority="7" w:unhideWhenUsed="1"/>
    <w:lsdException w:name="heading 9" w:semiHidden="1" w:unhideWhenUsed="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nhideWhenUsed="1"/>
    <w:lsdException w:name="header" w:semiHidden="1" w:unhideWhenUsed="1" w:qFormat="1"/>
    <w:lsdException w:name="footer" w:semiHidden="1" w:uiPriority="99"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99" w:unhideWhenUsed="1" w:qFormat="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uiPriority="22"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uiPriority="99"/>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4C3B02"/>
    <w:pPr>
      <w:jc w:val="both"/>
    </w:pPr>
    <w:rPr>
      <w:rFonts w:ascii="Calibri" w:hAnsi="Calibri" w:cs="Arial"/>
      <w:sz w:val="24"/>
      <w:szCs w:val="24"/>
    </w:rPr>
  </w:style>
  <w:style w:type="paragraph" w:styleId="Heading1">
    <w:name w:val="heading 1"/>
    <w:basedOn w:val="Normal"/>
    <w:next w:val="Normal"/>
    <w:uiPriority w:val="1"/>
    <w:rsid w:val="001B204E"/>
    <w:pPr>
      <w:ind w:left="720" w:hanging="720"/>
      <w:outlineLvl w:val="0"/>
    </w:pPr>
    <w:rPr>
      <w:b/>
      <w:caps/>
      <w:sz w:val="32"/>
    </w:rPr>
  </w:style>
  <w:style w:type="paragraph" w:styleId="Heading2">
    <w:name w:val="heading 2"/>
    <w:basedOn w:val="Normal"/>
    <w:next w:val="Normal"/>
    <w:link w:val="Heading2Char"/>
    <w:rsid w:val="001B204E"/>
    <w:pPr>
      <w:outlineLvl w:val="1"/>
    </w:pPr>
    <w:rPr>
      <w:b/>
      <w:i/>
      <w:sz w:val="28"/>
    </w:rPr>
  </w:style>
  <w:style w:type="paragraph" w:styleId="Heading3">
    <w:name w:val="heading 3"/>
    <w:basedOn w:val="Normal"/>
    <w:next w:val="Normal"/>
    <w:rsid w:val="001F7361"/>
    <w:pPr>
      <w:outlineLvl w:val="2"/>
    </w:pPr>
    <w:rPr>
      <w:u w:val="single"/>
    </w:rPr>
  </w:style>
  <w:style w:type="paragraph" w:styleId="Heading4">
    <w:name w:val="heading 4"/>
    <w:basedOn w:val="Normal"/>
    <w:next w:val="Normal"/>
    <w:rsid w:val="00124A51"/>
    <w:pPr>
      <w:keepNext/>
      <w:spacing w:before="240" w:after="60"/>
      <w:outlineLvl w:val="3"/>
    </w:pPr>
    <w:rPr>
      <w:b/>
      <w:bCs/>
      <w:i/>
      <w:sz w:val="26"/>
      <w:szCs w:val="28"/>
    </w:rPr>
  </w:style>
  <w:style w:type="paragraph" w:styleId="Heading5">
    <w:name w:val="heading 5"/>
    <w:basedOn w:val="Normal"/>
    <w:next w:val="Normal"/>
    <w:rsid w:val="00124A51"/>
    <w:pPr>
      <w:spacing w:before="240" w:after="60"/>
      <w:outlineLvl w:val="4"/>
    </w:pPr>
    <w:rPr>
      <w:b/>
      <w:bCs/>
      <w:iCs/>
      <w:sz w:val="26"/>
      <w:szCs w:val="26"/>
    </w:rPr>
  </w:style>
  <w:style w:type="paragraph" w:styleId="Heading6">
    <w:name w:val="heading 6"/>
    <w:basedOn w:val="Normal"/>
    <w:next w:val="Normal"/>
    <w:rsid w:val="00124A51"/>
    <w:pPr>
      <w:spacing w:before="240" w:after="60"/>
      <w:outlineLvl w:val="5"/>
    </w:pPr>
    <w:rPr>
      <w:b/>
      <w:bCs/>
      <w:i/>
    </w:rPr>
  </w:style>
  <w:style w:type="paragraph" w:styleId="Heading7">
    <w:name w:val="heading 7"/>
    <w:basedOn w:val="Normal"/>
    <w:next w:val="Normal"/>
    <w:link w:val="Heading7Char"/>
    <w:rsid w:val="00124A51"/>
    <w:pPr>
      <w:keepNext/>
      <w:jc w:val="center"/>
      <w:outlineLvl w:val="6"/>
    </w:pPr>
    <w:rPr>
      <w:b/>
      <w:sz w:val="20"/>
    </w:rPr>
  </w:style>
  <w:style w:type="paragraph" w:styleId="Heading8">
    <w:name w:val="heading 8"/>
    <w:basedOn w:val="Normal"/>
    <w:next w:val="Normal"/>
    <w:link w:val="Heading8Char"/>
    <w:uiPriority w:val="7"/>
    <w:rsid w:val="00124A51"/>
    <w:pPr>
      <w:keepNext/>
      <w:jc w:val="right"/>
      <w:outlineLvl w:val="7"/>
    </w:pPr>
    <w:rPr>
      <w:b/>
    </w:rPr>
  </w:style>
  <w:style w:type="paragraph" w:styleId="Heading9">
    <w:name w:val="heading 9"/>
    <w:basedOn w:val="Normal"/>
    <w:next w:val="Normal"/>
    <w:link w:val="Heading9Char"/>
    <w:rsid w:val="00124A51"/>
    <w:pPr>
      <w:keepNext/>
      <w:jc w:val="center"/>
      <w:outlineLvl w:val="8"/>
    </w:pPr>
    <w:rPr>
      <w:b/>
      <w:color w:val="000000"/>
      <w:sz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2Char">
    <w:name w:val="Heading 2 Char"/>
    <w:link w:val="Heading2"/>
    <w:rsid w:val="001B204E"/>
    <w:rPr>
      <w:rFonts w:ascii="Calibri" w:hAnsi="Calibri" w:cs="Arial"/>
      <w:b/>
      <w:i/>
      <w:snapToGrid w:val="0"/>
      <w:sz w:val="28"/>
      <w:szCs w:val="22"/>
      <w:lang w:eastAsia="en-US"/>
    </w:rPr>
  </w:style>
  <w:style w:type="character" w:customStyle="1" w:styleId="Heading7Char">
    <w:name w:val="Heading 7 Char"/>
    <w:basedOn w:val="DefaultParagraphFont"/>
    <w:link w:val="Heading7"/>
    <w:rsid w:val="00124A51"/>
    <w:rPr>
      <w:rFonts w:ascii="Arial" w:hAnsi="Arial"/>
      <w:b/>
      <w:snapToGrid w:val="0"/>
      <w:lang w:eastAsia="en-US"/>
    </w:rPr>
  </w:style>
  <w:style w:type="character" w:customStyle="1" w:styleId="Heading8Char">
    <w:name w:val="Heading 8 Char"/>
    <w:basedOn w:val="DefaultParagraphFont"/>
    <w:link w:val="Heading8"/>
    <w:rsid w:val="00124A51"/>
    <w:rPr>
      <w:b/>
      <w:snapToGrid w:val="0"/>
      <w:sz w:val="24"/>
      <w:lang w:eastAsia="en-US"/>
    </w:rPr>
  </w:style>
  <w:style w:type="character" w:customStyle="1" w:styleId="Heading9Char">
    <w:name w:val="Heading 9 Char"/>
    <w:basedOn w:val="DefaultParagraphFont"/>
    <w:link w:val="Heading9"/>
    <w:rsid w:val="00124A51"/>
    <w:rPr>
      <w:rFonts w:ascii="Arial" w:hAnsi="Arial"/>
      <w:b/>
      <w:snapToGrid w:val="0"/>
      <w:color w:val="000000"/>
      <w:lang w:eastAsia="en-US"/>
    </w:rPr>
  </w:style>
  <w:style w:type="paragraph" w:customStyle="1" w:styleId="TableFooter">
    <w:name w:val="Table Footer"/>
    <w:basedOn w:val="Normal"/>
    <w:link w:val="TableFooterChar"/>
    <w:qFormat/>
    <w:rsid w:val="00E2771E"/>
    <w:rPr>
      <w:rFonts w:ascii="Arial Narrow" w:hAnsi="Arial Narrow"/>
      <w:sz w:val="18"/>
    </w:rPr>
  </w:style>
  <w:style w:type="character" w:customStyle="1" w:styleId="TableFooterChar">
    <w:name w:val="Table Footer Char"/>
    <w:link w:val="TableFooter"/>
    <w:rsid w:val="00322846"/>
    <w:rPr>
      <w:rFonts w:ascii="Arial Narrow" w:hAnsi="Arial Narrow" w:cs="Arial"/>
      <w:snapToGrid w:val="0"/>
      <w:sz w:val="18"/>
      <w:lang w:eastAsia="en-US"/>
    </w:rPr>
  </w:style>
  <w:style w:type="paragraph" w:customStyle="1" w:styleId="TableHeader">
    <w:name w:val="Table Header"/>
    <w:basedOn w:val="Normal"/>
    <w:uiPriority w:val="3"/>
    <w:rsid w:val="000D1BFC"/>
    <w:rPr>
      <w:b/>
      <w:sz w:val="20"/>
    </w:rPr>
  </w:style>
  <w:style w:type="paragraph" w:styleId="Caption">
    <w:name w:val="caption"/>
    <w:aliases w:val="Figure caption,Bayer Caption,IB Caption,Medical Caption,- H17,Tabellen-Titel,Caption Char2 Char,Caption Char Char Char2,Caption Char1 Char Char Char1,Caption Char2 Char Char Char1 Char1,Caption Char Char1 Char Char Char1 Char1,c,Caption Char2"/>
    <w:basedOn w:val="Normal"/>
    <w:next w:val="Normal"/>
    <w:link w:val="CaptionChar"/>
    <w:unhideWhenUsed/>
    <w:qFormat/>
    <w:rsid w:val="00E16AD8"/>
    <w:pPr>
      <w:keepNext/>
      <w:keepLines/>
    </w:pPr>
    <w:rPr>
      <w:rFonts w:ascii="Arial Narrow" w:hAnsi="Arial Narrow"/>
      <w:b/>
      <w:bCs/>
      <w:sz w:val="20"/>
      <w:szCs w:val="18"/>
    </w:rPr>
  </w:style>
  <w:style w:type="character" w:customStyle="1" w:styleId="CaptionChar">
    <w:name w:val="Caption Char"/>
    <w:aliases w:val="Figure caption Char,Bayer Caption Char,IB Caption Char,Medical Caption Char,- H17 Char,Tabellen-Titel Char,Caption Char2 Char Char,Caption Char Char Char2 Char,Caption Char1 Char Char Char1 Char,Caption Char2 Char Char Char1 Char1 Char"/>
    <w:link w:val="Caption"/>
    <w:rsid w:val="00E16AD8"/>
    <w:rPr>
      <w:rFonts w:ascii="Arial Narrow" w:hAnsi="Arial Narrow" w:cs="Arial"/>
      <w:b/>
      <w:bCs/>
      <w:szCs w:val="18"/>
    </w:rPr>
  </w:style>
  <w:style w:type="paragraph" w:styleId="Title">
    <w:name w:val="Title"/>
    <w:basedOn w:val="Normal"/>
    <w:next w:val="Normal"/>
    <w:link w:val="TitleChar"/>
    <w:rsid w:val="00124A51"/>
    <w:pPr>
      <w:spacing w:before="240" w:after="60"/>
      <w:jc w:val="center"/>
      <w:outlineLvl w:val="0"/>
    </w:pPr>
    <w:rPr>
      <w:rFonts w:ascii="Cambria" w:hAnsi="Cambria"/>
      <w:b/>
      <w:bCs/>
      <w:kern w:val="28"/>
      <w:sz w:val="32"/>
      <w:szCs w:val="32"/>
    </w:rPr>
  </w:style>
  <w:style w:type="character" w:customStyle="1" w:styleId="TitleChar">
    <w:name w:val="Title Char"/>
    <w:basedOn w:val="DefaultParagraphFont"/>
    <w:link w:val="Title"/>
    <w:rsid w:val="00124A51"/>
    <w:rPr>
      <w:rFonts w:ascii="Cambria" w:hAnsi="Cambria"/>
      <w:b/>
      <w:bCs/>
      <w:snapToGrid w:val="0"/>
      <w:kern w:val="28"/>
      <w:sz w:val="32"/>
      <w:szCs w:val="32"/>
      <w:lang w:eastAsia="en-US"/>
    </w:rPr>
  </w:style>
  <w:style w:type="paragraph" w:styleId="BodyText">
    <w:name w:val="Body Text"/>
    <w:basedOn w:val="Normal"/>
    <w:link w:val="BodyTextChar"/>
    <w:rsid w:val="004B3DDB"/>
    <w:pPr>
      <w:jc w:val="left"/>
    </w:pPr>
  </w:style>
  <w:style w:type="character" w:customStyle="1" w:styleId="BodyTextChar">
    <w:name w:val="Body Text Char"/>
    <w:basedOn w:val="DefaultParagraphFont"/>
    <w:link w:val="BodyText"/>
    <w:rsid w:val="004B3DDB"/>
    <w:rPr>
      <w:rFonts w:ascii="Arial" w:hAnsi="Arial" w:cs="Arial"/>
      <w:snapToGrid w:val="0"/>
      <w:sz w:val="22"/>
      <w:lang w:eastAsia="en-US"/>
    </w:rPr>
  </w:style>
  <w:style w:type="paragraph" w:styleId="ListParagraph">
    <w:name w:val="List Paragraph"/>
    <w:aliases w:val="Body Text Bullet Points,Numbered para,BulletPoints,List Paragraph1,Bullet point,List Paragraph11,Recommendation,Section heading,Footnote,Figure_name,Numbered Indented Text,Bullet- First level,List NUmber,Listenabsatz1,lp1,Style 2,TOC styl"/>
    <w:link w:val="ListParagraphChar"/>
    <w:uiPriority w:val="34"/>
    <w:qFormat/>
    <w:rsid w:val="004C3B02"/>
    <w:pPr>
      <w:numPr>
        <w:numId w:val="5"/>
      </w:numPr>
      <w:spacing w:after="120"/>
    </w:pPr>
    <w:rPr>
      <w:rFonts w:asciiTheme="minorHAnsi" w:hAnsiTheme="minorHAnsi" w:cs="Arial"/>
      <w:snapToGrid w:val="0"/>
      <w:sz w:val="24"/>
      <w:szCs w:val="24"/>
    </w:rPr>
  </w:style>
  <w:style w:type="character" w:customStyle="1" w:styleId="ListParagraphChar">
    <w:name w:val="List Paragraph Char"/>
    <w:aliases w:val="Body Text Bullet Points Char,Numbered para Char,BulletPoints Char,List Paragraph1 Char,Bullet point Char,List Paragraph11 Char,Recommendation Char,Section heading Char,Footnote Char,Figure_name Char,Numbered Indented Text Char"/>
    <w:basedOn w:val="DefaultParagraphFont"/>
    <w:link w:val="ListParagraph"/>
    <w:uiPriority w:val="34"/>
    <w:qFormat/>
    <w:locked/>
    <w:rsid w:val="004C3B02"/>
    <w:rPr>
      <w:rFonts w:asciiTheme="minorHAnsi" w:hAnsiTheme="minorHAnsi" w:cs="Arial"/>
      <w:snapToGrid w:val="0"/>
      <w:sz w:val="24"/>
      <w:szCs w:val="24"/>
    </w:rPr>
  </w:style>
  <w:style w:type="paragraph" w:customStyle="1" w:styleId="RegularText">
    <w:name w:val="Regular Text"/>
    <w:basedOn w:val="BodyText"/>
    <w:link w:val="RegularTextChar"/>
    <w:rsid w:val="00124A51"/>
    <w:rPr>
      <w:b/>
    </w:rPr>
  </w:style>
  <w:style w:type="character" w:customStyle="1" w:styleId="RegularTextChar">
    <w:name w:val="Regular Text Char"/>
    <w:basedOn w:val="BodyTextChar"/>
    <w:link w:val="RegularText"/>
    <w:rsid w:val="00124A51"/>
    <w:rPr>
      <w:rFonts w:ascii="Arial" w:hAnsi="Arial" w:cs="Arial"/>
      <w:b/>
      <w:snapToGrid w:val="0"/>
      <w:sz w:val="22"/>
      <w:lang w:eastAsia="en-US"/>
    </w:rPr>
  </w:style>
  <w:style w:type="paragraph" w:styleId="NoSpacing">
    <w:name w:val="No Spacing"/>
    <w:uiPriority w:val="1"/>
    <w:rsid w:val="00124A51"/>
    <w:pPr>
      <w:widowControl w:val="0"/>
      <w:jc w:val="both"/>
    </w:pPr>
    <w:rPr>
      <w:rFonts w:ascii="Arial" w:hAnsi="Arial" w:cs="Arial"/>
      <w:snapToGrid w:val="0"/>
      <w:sz w:val="22"/>
      <w:lang w:eastAsia="en-US"/>
    </w:rPr>
  </w:style>
  <w:style w:type="paragraph" w:styleId="Header">
    <w:name w:val="header"/>
    <w:aliases w:val="Page Header,Header title,he=header,cntr/bld"/>
    <w:basedOn w:val="Normal"/>
    <w:link w:val="HeaderChar"/>
    <w:qFormat/>
    <w:rsid w:val="004C3B02"/>
    <w:pPr>
      <w:keepNext/>
      <w:tabs>
        <w:tab w:val="center" w:pos="4513"/>
        <w:tab w:val="right" w:pos="9026"/>
      </w:tabs>
      <w:jc w:val="center"/>
    </w:pPr>
    <w:rPr>
      <w:i/>
      <w:iCs/>
    </w:rPr>
  </w:style>
  <w:style w:type="character" w:customStyle="1" w:styleId="HeaderChar">
    <w:name w:val="Header Char"/>
    <w:aliases w:val="Page Header Char,Header title Char,he=header Char,cntr/bld Char"/>
    <w:basedOn w:val="DefaultParagraphFont"/>
    <w:link w:val="Header"/>
    <w:rsid w:val="004C3B02"/>
    <w:rPr>
      <w:rFonts w:ascii="Calibri" w:hAnsi="Calibri" w:cs="Arial"/>
      <w:i/>
      <w:iCs/>
      <w:sz w:val="24"/>
      <w:szCs w:val="24"/>
    </w:rPr>
  </w:style>
  <w:style w:type="paragraph" w:styleId="Footer">
    <w:name w:val="footer"/>
    <w:basedOn w:val="Normal"/>
    <w:link w:val="FooterChar"/>
    <w:uiPriority w:val="99"/>
    <w:rsid w:val="00124A51"/>
    <w:pPr>
      <w:tabs>
        <w:tab w:val="center" w:pos="4513"/>
        <w:tab w:val="right" w:pos="9026"/>
      </w:tabs>
    </w:pPr>
  </w:style>
  <w:style w:type="character" w:customStyle="1" w:styleId="FooterChar">
    <w:name w:val="Footer Char"/>
    <w:basedOn w:val="DefaultParagraphFont"/>
    <w:link w:val="Footer"/>
    <w:uiPriority w:val="99"/>
    <w:rsid w:val="00124A51"/>
    <w:rPr>
      <w:rFonts w:ascii="Arial" w:hAnsi="Arial" w:cs="Arial"/>
      <w:snapToGrid w:val="0"/>
      <w:sz w:val="22"/>
      <w:lang w:eastAsia="en-US"/>
    </w:rPr>
  </w:style>
  <w:style w:type="table" w:styleId="TableGrid">
    <w:name w:val="Table Grid"/>
    <w:aliases w:val="Summary box,Table Gridbeth,CMA Table Template,ASD Table,new style,MSD Table Grid,Header Table,NICE instructions,Source table_,HealthConsult,Dossier table,PBAC table,HTAtableplain,RTI AMCP Table,Summary Table,PHE Table Grid,Lash Style Table"/>
    <w:basedOn w:val="TableNormal"/>
    <w:uiPriority w:val="39"/>
    <w:rsid w:val="004B3DDB"/>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CommentReference">
    <w:name w:val="annotation reference"/>
    <w:aliases w:val="Table Title,-H18,Annotationmark,Table HEADER PBAC"/>
    <w:uiPriority w:val="99"/>
    <w:qFormat/>
    <w:rsid w:val="001E30D4"/>
    <w:rPr>
      <w:rFonts w:ascii="Arial Narrow" w:hAnsi="Arial Narrow"/>
      <w:b/>
      <w:sz w:val="20"/>
      <w:szCs w:val="16"/>
    </w:rPr>
  </w:style>
  <w:style w:type="paragraph" w:customStyle="1" w:styleId="Tabletext">
    <w:name w:val="Table text"/>
    <w:basedOn w:val="Normal"/>
    <w:link w:val="TabletextChar"/>
    <w:qFormat/>
    <w:rsid w:val="00A518F3"/>
    <w:pPr>
      <w:jc w:val="left"/>
    </w:pPr>
    <w:rPr>
      <w:rFonts w:ascii="Arial Narrow" w:hAnsi="Arial Narrow" w:cs="Times New Roman"/>
      <w:snapToGrid w:val="0"/>
      <w:sz w:val="20"/>
    </w:rPr>
  </w:style>
  <w:style w:type="character" w:customStyle="1" w:styleId="TabletextChar">
    <w:name w:val="Table text Char"/>
    <w:link w:val="Tabletext"/>
    <w:rsid w:val="00A518F3"/>
    <w:rPr>
      <w:rFonts w:ascii="Arial Narrow" w:hAnsi="Arial Narrow"/>
      <w:lang w:eastAsia="en-US"/>
    </w:rPr>
  </w:style>
  <w:style w:type="paragraph" w:customStyle="1" w:styleId="TableHeading">
    <w:name w:val="TableHeading"/>
    <w:basedOn w:val="Normal"/>
    <w:qFormat/>
    <w:rsid w:val="00A56B6A"/>
    <w:pPr>
      <w:keepNext/>
      <w:spacing w:before="40" w:after="40"/>
      <w:jc w:val="left"/>
    </w:pPr>
    <w:rPr>
      <w:rFonts w:ascii="Arial Narrow" w:hAnsi="Arial Narrow" w:cs="Arial Narrow"/>
      <w:b/>
      <w:bCs/>
      <w:snapToGrid w:val="0"/>
      <w:sz w:val="20"/>
    </w:rPr>
  </w:style>
  <w:style w:type="paragraph" w:customStyle="1" w:styleId="Corpsdetextemarge">
    <w:name w:val="Corps de texte marge"/>
    <w:basedOn w:val="BodyText"/>
    <w:uiPriority w:val="99"/>
    <w:rsid w:val="008F48EB"/>
    <w:pPr>
      <w:jc w:val="both"/>
    </w:pPr>
    <w:rPr>
      <w:rFonts w:ascii="Times" w:hAnsi="Times" w:cs="Times New Roman"/>
      <w:snapToGrid w:val="0"/>
      <w:lang w:val="en-US"/>
    </w:rPr>
  </w:style>
  <w:style w:type="paragraph" w:styleId="NormalWeb">
    <w:name w:val="Normal (Web)"/>
    <w:basedOn w:val="Normal"/>
    <w:uiPriority w:val="99"/>
    <w:rsid w:val="008F48EB"/>
    <w:pPr>
      <w:spacing w:before="100" w:after="100"/>
      <w:jc w:val="left"/>
    </w:pPr>
    <w:rPr>
      <w:rFonts w:ascii="Times New Roman" w:hAnsi="Times New Roman" w:cs="Times New Roman"/>
      <w:snapToGrid w:val="0"/>
      <w:lang w:val="en-GB"/>
    </w:rPr>
  </w:style>
  <w:style w:type="paragraph" w:styleId="TOC2">
    <w:name w:val="toc 2"/>
    <w:basedOn w:val="Normal"/>
    <w:next w:val="Normal"/>
    <w:autoRedefine/>
    <w:uiPriority w:val="39"/>
    <w:rsid w:val="0009262B"/>
    <w:pPr>
      <w:tabs>
        <w:tab w:val="left" w:pos="713"/>
        <w:tab w:val="left" w:pos="880"/>
        <w:tab w:val="right" w:leader="dot" w:pos="9016"/>
      </w:tabs>
      <w:spacing w:before="40"/>
      <w:ind w:left="221"/>
      <w:jc w:val="left"/>
    </w:pPr>
    <w:rPr>
      <w:iCs/>
      <w:sz w:val="20"/>
    </w:rPr>
  </w:style>
  <w:style w:type="paragraph" w:styleId="TOC1">
    <w:name w:val="toc 1"/>
    <w:basedOn w:val="Normal"/>
    <w:next w:val="Normal"/>
    <w:autoRedefine/>
    <w:uiPriority w:val="39"/>
    <w:rsid w:val="005618D4"/>
    <w:pPr>
      <w:tabs>
        <w:tab w:val="left" w:pos="440"/>
        <w:tab w:val="right" w:leader="dot" w:pos="9016"/>
      </w:tabs>
      <w:spacing w:after="120"/>
      <w:jc w:val="left"/>
    </w:pPr>
    <w:rPr>
      <w:bCs/>
      <w:sz w:val="20"/>
    </w:rPr>
  </w:style>
  <w:style w:type="character" w:styleId="Hyperlink">
    <w:name w:val="Hyperlink"/>
    <w:basedOn w:val="DefaultParagraphFont"/>
    <w:uiPriority w:val="99"/>
    <w:unhideWhenUsed/>
    <w:rsid w:val="00621477"/>
    <w:rPr>
      <w:color w:val="0000FF" w:themeColor="hyperlink"/>
      <w:u w:val="single"/>
    </w:rPr>
  </w:style>
  <w:style w:type="paragraph" w:styleId="TOCHeading">
    <w:name w:val="TOC Heading"/>
    <w:basedOn w:val="Heading1"/>
    <w:next w:val="Normal"/>
    <w:uiPriority w:val="39"/>
    <w:unhideWhenUsed/>
    <w:rsid w:val="00CE6274"/>
    <w:pPr>
      <w:keepNext/>
      <w:keepLines/>
      <w:spacing w:before="480" w:line="276" w:lineRule="auto"/>
      <w:ind w:left="0" w:firstLine="0"/>
      <w:jc w:val="left"/>
      <w:outlineLvl w:val="9"/>
    </w:pPr>
    <w:rPr>
      <w:rFonts w:asciiTheme="majorHAnsi" w:eastAsiaTheme="majorEastAsia" w:hAnsiTheme="majorHAnsi" w:cstheme="majorBidi"/>
      <w:bCs/>
      <w:snapToGrid w:val="0"/>
      <w:color w:val="365F91" w:themeColor="accent1" w:themeShade="BF"/>
      <w:sz w:val="28"/>
      <w:szCs w:val="28"/>
      <w:lang w:val="en-US" w:eastAsia="ja-JP"/>
    </w:rPr>
  </w:style>
  <w:style w:type="paragraph" w:styleId="TOC3">
    <w:name w:val="toc 3"/>
    <w:basedOn w:val="Normal"/>
    <w:next w:val="Normal"/>
    <w:autoRedefine/>
    <w:uiPriority w:val="39"/>
    <w:unhideWhenUsed/>
    <w:rsid w:val="00CE6274"/>
    <w:pPr>
      <w:ind w:left="440"/>
      <w:jc w:val="left"/>
    </w:pPr>
    <w:rPr>
      <w:rFonts w:asciiTheme="minorHAnsi" w:hAnsiTheme="minorHAnsi"/>
      <w:sz w:val="20"/>
    </w:rPr>
  </w:style>
  <w:style w:type="paragraph" w:styleId="TOC4">
    <w:name w:val="toc 4"/>
    <w:basedOn w:val="Normal"/>
    <w:next w:val="Normal"/>
    <w:autoRedefine/>
    <w:rsid w:val="00D0262E"/>
    <w:pPr>
      <w:ind w:left="660"/>
      <w:jc w:val="left"/>
    </w:pPr>
    <w:rPr>
      <w:rFonts w:asciiTheme="minorHAnsi" w:hAnsiTheme="minorHAnsi"/>
      <w:sz w:val="20"/>
    </w:rPr>
  </w:style>
  <w:style w:type="paragraph" w:styleId="TOC5">
    <w:name w:val="toc 5"/>
    <w:basedOn w:val="Normal"/>
    <w:next w:val="Normal"/>
    <w:autoRedefine/>
    <w:rsid w:val="00D0262E"/>
    <w:pPr>
      <w:ind w:left="880"/>
      <w:jc w:val="left"/>
    </w:pPr>
    <w:rPr>
      <w:rFonts w:asciiTheme="minorHAnsi" w:hAnsiTheme="minorHAnsi"/>
      <w:sz w:val="20"/>
    </w:rPr>
  </w:style>
  <w:style w:type="paragraph" w:styleId="TOC6">
    <w:name w:val="toc 6"/>
    <w:basedOn w:val="Normal"/>
    <w:next w:val="Normal"/>
    <w:autoRedefine/>
    <w:rsid w:val="00D0262E"/>
    <w:pPr>
      <w:ind w:left="1100"/>
      <w:jc w:val="left"/>
    </w:pPr>
    <w:rPr>
      <w:rFonts w:asciiTheme="minorHAnsi" w:hAnsiTheme="minorHAnsi"/>
      <w:sz w:val="20"/>
    </w:rPr>
  </w:style>
  <w:style w:type="paragraph" w:styleId="TOC7">
    <w:name w:val="toc 7"/>
    <w:basedOn w:val="Normal"/>
    <w:next w:val="Normal"/>
    <w:autoRedefine/>
    <w:rsid w:val="00D0262E"/>
    <w:pPr>
      <w:ind w:left="1320"/>
      <w:jc w:val="left"/>
    </w:pPr>
    <w:rPr>
      <w:rFonts w:asciiTheme="minorHAnsi" w:hAnsiTheme="minorHAnsi"/>
      <w:sz w:val="20"/>
    </w:rPr>
  </w:style>
  <w:style w:type="paragraph" w:styleId="TOC8">
    <w:name w:val="toc 8"/>
    <w:basedOn w:val="Normal"/>
    <w:next w:val="Normal"/>
    <w:autoRedefine/>
    <w:rsid w:val="00D0262E"/>
    <w:pPr>
      <w:ind w:left="1540"/>
      <w:jc w:val="left"/>
    </w:pPr>
    <w:rPr>
      <w:rFonts w:asciiTheme="minorHAnsi" w:hAnsiTheme="minorHAnsi"/>
      <w:sz w:val="20"/>
    </w:rPr>
  </w:style>
  <w:style w:type="paragraph" w:styleId="TOC9">
    <w:name w:val="toc 9"/>
    <w:basedOn w:val="Normal"/>
    <w:next w:val="Normal"/>
    <w:autoRedefine/>
    <w:rsid w:val="00D0262E"/>
    <w:pPr>
      <w:ind w:left="1760"/>
      <w:jc w:val="left"/>
    </w:pPr>
    <w:rPr>
      <w:rFonts w:asciiTheme="minorHAnsi" w:hAnsiTheme="minorHAnsi"/>
      <w:sz w:val="20"/>
    </w:rPr>
  </w:style>
  <w:style w:type="paragraph" w:styleId="CommentText">
    <w:name w:val="annotation text"/>
    <w:basedOn w:val="Normal"/>
    <w:link w:val="CommentTextChar"/>
    <w:rsid w:val="00FD2100"/>
    <w:rPr>
      <w:rFonts w:ascii="Times New Roman" w:hAnsi="Times New Roman" w:cs="Times New Roman"/>
      <w:sz w:val="20"/>
    </w:rPr>
  </w:style>
  <w:style w:type="character" w:customStyle="1" w:styleId="CommentTextChar">
    <w:name w:val="Comment Text Char"/>
    <w:basedOn w:val="DefaultParagraphFont"/>
    <w:link w:val="CommentText"/>
    <w:rsid w:val="00FD2100"/>
    <w:rPr>
      <w:snapToGrid w:val="0"/>
      <w:lang w:eastAsia="en-US"/>
    </w:rPr>
  </w:style>
  <w:style w:type="paragraph" w:customStyle="1" w:styleId="Bulletpoints">
    <w:name w:val="Bullet points"/>
    <w:basedOn w:val="ListParagraph"/>
    <w:qFormat/>
    <w:rsid w:val="00B70E8E"/>
    <w:pPr>
      <w:numPr>
        <w:numId w:val="2"/>
      </w:numPr>
      <w:contextualSpacing/>
    </w:pPr>
  </w:style>
  <w:style w:type="paragraph" w:customStyle="1" w:styleId="TableName">
    <w:name w:val="TableName"/>
    <w:basedOn w:val="Normal"/>
    <w:rsid w:val="00CA7B09"/>
    <w:pPr>
      <w:keepNext/>
      <w:spacing w:before="120" w:after="120"/>
      <w:ind w:left="1800" w:hanging="1080"/>
      <w:jc w:val="left"/>
    </w:pPr>
    <w:rPr>
      <w:rFonts w:ascii="Arial Narrow" w:hAnsi="Arial Narrow" w:cs="Arial Narrow"/>
      <w:b/>
      <w:bCs/>
      <w:snapToGrid w:val="0"/>
    </w:rPr>
  </w:style>
  <w:style w:type="paragraph" w:customStyle="1" w:styleId="TableNotes18">
    <w:name w:val="TableNotes+18"/>
    <w:basedOn w:val="Normal"/>
    <w:rsid w:val="002C5099"/>
    <w:pPr>
      <w:keepLines/>
      <w:spacing w:after="360"/>
      <w:ind w:left="720"/>
      <w:jc w:val="left"/>
    </w:pPr>
    <w:rPr>
      <w:rFonts w:ascii="Arial Narrow" w:hAnsi="Arial Narrow" w:cs="Arial Narrow"/>
      <w:snapToGrid w:val="0"/>
      <w:sz w:val="18"/>
      <w:szCs w:val="18"/>
    </w:rPr>
  </w:style>
  <w:style w:type="paragraph" w:customStyle="1" w:styleId="TableNotes0">
    <w:name w:val="TableNotes+0"/>
    <w:basedOn w:val="TableNotes18"/>
    <w:rsid w:val="00CA7B09"/>
    <w:pPr>
      <w:keepNext/>
      <w:spacing w:after="0"/>
    </w:pPr>
  </w:style>
  <w:style w:type="paragraph" w:styleId="CommentSubject">
    <w:name w:val="annotation subject"/>
    <w:basedOn w:val="CommentText"/>
    <w:next w:val="CommentText"/>
    <w:link w:val="CommentSubjectChar"/>
    <w:rsid w:val="004319F8"/>
    <w:rPr>
      <w:rFonts w:ascii="Arial" w:hAnsi="Arial" w:cs="Arial"/>
      <w:b/>
      <w:bCs/>
    </w:rPr>
  </w:style>
  <w:style w:type="character" w:customStyle="1" w:styleId="CommentSubjectChar">
    <w:name w:val="Comment Subject Char"/>
    <w:basedOn w:val="CommentTextChar"/>
    <w:link w:val="CommentSubject"/>
    <w:rsid w:val="004319F8"/>
    <w:rPr>
      <w:rFonts w:ascii="Arial" w:hAnsi="Arial" w:cs="Arial"/>
      <w:b/>
      <w:bCs/>
      <w:snapToGrid w:val="0"/>
      <w:lang w:eastAsia="en-US"/>
    </w:rPr>
  </w:style>
  <w:style w:type="paragraph" w:styleId="Revision">
    <w:name w:val="Revision"/>
    <w:hidden/>
    <w:uiPriority w:val="99"/>
    <w:semiHidden/>
    <w:rsid w:val="00043C37"/>
    <w:rPr>
      <w:rFonts w:ascii="Arial" w:hAnsi="Arial" w:cs="Arial"/>
      <w:snapToGrid w:val="0"/>
      <w:sz w:val="22"/>
      <w:lang w:eastAsia="en-US"/>
    </w:rPr>
  </w:style>
  <w:style w:type="paragraph" w:styleId="BodyTextIndent">
    <w:name w:val="Body Text Indent"/>
    <w:basedOn w:val="Normal"/>
    <w:link w:val="BodyTextIndentChar"/>
    <w:rsid w:val="00E41E30"/>
    <w:pPr>
      <w:spacing w:after="120"/>
      <w:ind w:left="283"/>
    </w:pPr>
  </w:style>
  <w:style w:type="character" w:customStyle="1" w:styleId="BodyTextIndentChar">
    <w:name w:val="Body Text Indent Char"/>
    <w:basedOn w:val="DefaultParagraphFont"/>
    <w:link w:val="BodyTextIndent"/>
    <w:rsid w:val="00E41E30"/>
    <w:rPr>
      <w:rFonts w:ascii="Arial" w:hAnsi="Arial" w:cs="Arial"/>
      <w:snapToGrid w:val="0"/>
      <w:sz w:val="22"/>
      <w:lang w:eastAsia="en-US"/>
    </w:rPr>
  </w:style>
  <w:style w:type="paragraph" w:customStyle="1" w:styleId="Char1CharCharChar">
    <w:name w:val="Char1 Char Char Char"/>
    <w:basedOn w:val="Normal"/>
    <w:rsid w:val="00B94945"/>
    <w:pPr>
      <w:spacing w:after="160" w:line="240" w:lineRule="exact"/>
      <w:jc w:val="left"/>
    </w:pPr>
    <w:rPr>
      <w:rFonts w:ascii="Verdana" w:eastAsia="MS Mincho" w:hAnsi="Verdana" w:cs="Verdana"/>
      <w:snapToGrid w:val="0"/>
      <w:sz w:val="20"/>
      <w:lang w:val="en-US"/>
    </w:rPr>
  </w:style>
  <w:style w:type="character" w:customStyle="1" w:styleId="SubtitleChar">
    <w:name w:val="Subtitle Char"/>
    <w:link w:val="Subtitle"/>
    <w:rsid w:val="00B50DB8"/>
    <w:rPr>
      <w:lang w:eastAsia="en-US"/>
    </w:rPr>
  </w:style>
  <w:style w:type="paragraph" w:styleId="Subtitle">
    <w:name w:val="Subtitle"/>
    <w:basedOn w:val="Normal"/>
    <w:link w:val="SubtitleChar"/>
    <w:rsid w:val="00B50DB8"/>
    <w:rPr>
      <w:rFonts w:ascii="Times New Roman" w:hAnsi="Times New Roman" w:cs="Times New Roman"/>
      <w:snapToGrid w:val="0"/>
      <w:sz w:val="20"/>
    </w:rPr>
  </w:style>
  <w:style w:type="character" w:customStyle="1" w:styleId="SubtitleChar1">
    <w:name w:val="Subtitle Char1"/>
    <w:basedOn w:val="DefaultParagraphFont"/>
    <w:rsid w:val="00B50DB8"/>
    <w:rPr>
      <w:rFonts w:asciiTheme="majorHAnsi" w:eastAsiaTheme="majorEastAsia" w:hAnsiTheme="majorHAnsi" w:cstheme="majorBidi"/>
      <w:i/>
      <w:iCs/>
      <w:snapToGrid w:val="0"/>
      <w:color w:val="4F81BD" w:themeColor="accent1"/>
      <w:spacing w:val="15"/>
      <w:sz w:val="24"/>
      <w:szCs w:val="24"/>
      <w:lang w:eastAsia="en-US"/>
    </w:rPr>
  </w:style>
  <w:style w:type="paragraph" w:customStyle="1" w:styleId="PBACHeading1">
    <w:name w:val="PBAC Heading 1"/>
    <w:qFormat/>
    <w:rsid w:val="003C5542"/>
    <w:pPr>
      <w:outlineLvl w:val="0"/>
    </w:pPr>
    <w:rPr>
      <w:rFonts w:ascii="Calibri" w:hAnsi="Calibri" w:cs="Arial"/>
      <w:b/>
      <w:snapToGrid w:val="0"/>
      <w:sz w:val="32"/>
      <w:szCs w:val="22"/>
      <w:lang w:eastAsia="en-US"/>
    </w:rPr>
  </w:style>
  <w:style w:type="table" w:customStyle="1" w:styleId="PlainTable21">
    <w:name w:val="Plain Table 21"/>
    <w:basedOn w:val="TableNormal"/>
    <w:uiPriority w:val="42"/>
    <w:rsid w:val="00FF5AD8"/>
    <w:rPr>
      <w:rFonts w:asciiTheme="minorHAnsi" w:eastAsiaTheme="minorHAnsi" w:hAnsiTheme="minorHAnsi" w:cstheme="minorBidi"/>
      <w:sz w:val="22"/>
      <w:szCs w:val="22"/>
      <w:lang w:eastAsia="en-US"/>
    </w:r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character" w:styleId="FollowedHyperlink">
    <w:name w:val="FollowedHyperlink"/>
    <w:basedOn w:val="DefaultParagraphFont"/>
    <w:semiHidden/>
    <w:unhideWhenUsed/>
    <w:rsid w:val="00536F42"/>
    <w:rPr>
      <w:color w:val="800080" w:themeColor="followedHyperlink"/>
      <w:u w:val="single"/>
    </w:rPr>
  </w:style>
  <w:style w:type="character" w:styleId="PageNumber">
    <w:name w:val="page number"/>
    <w:basedOn w:val="DefaultParagraphFont"/>
    <w:semiHidden/>
    <w:unhideWhenUsed/>
    <w:rsid w:val="00953257"/>
  </w:style>
  <w:style w:type="paragraph" w:customStyle="1" w:styleId="Commentitalics">
    <w:name w:val="Comment (italics)"/>
    <w:basedOn w:val="Normal"/>
    <w:next w:val="Normal"/>
    <w:rsid w:val="00B53654"/>
    <w:rPr>
      <w:i/>
    </w:rPr>
  </w:style>
  <w:style w:type="paragraph" w:styleId="BalloonText">
    <w:name w:val="Balloon Text"/>
    <w:basedOn w:val="Normal"/>
    <w:link w:val="BalloonTextChar"/>
    <w:semiHidden/>
    <w:unhideWhenUsed/>
    <w:rsid w:val="00B34FE2"/>
    <w:rPr>
      <w:rFonts w:ascii="Tahoma" w:hAnsi="Tahoma" w:cs="Tahoma"/>
      <w:sz w:val="16"/>
      <w:szCs w:val="16"/>
    </w:rPr>
  </w:style>
  <w:style w:type="character" w:customStyle="1" w:styleId="BalloonTextChar">
    <w:name w:val="Balloon Text Char"/>
    <w:basedOn w:val="DefaultParagraphFont"/>
    <w:link w:val="BalloonText"/>
    <w:semiHidden/>
    <w:rsid w:val="00B34FE2"/>
    <w:rPr>
      <w:rFonts w:ascii="Tahoma" w:hAnsi="Tahoma" w:cs="Tahoma"/>
      <w:snapToGrid w:val="0"/>
      <w:sz w:val="16"/>
      <w:szCs w:val="16"/>
      <w:lang w:eastAsia="en-US"/>
    </w:rPr>
  </w:style>
  <w:style w:type="paragraph" w:customStyle="1" w:styleId="TableText0">
    <w:name w:val="Table Text"/>
    <w:link w:val="TableTextChar0"/>
    <w:qFormat/>
    <w:rsid w:val="00CC521B"/>
    <w:pPr>
      <w:keepNext/>
    </w:pPr>
    <w:rPr>
      <w:rFonts w:ascii="Arial Narrow" w:eastAsiaTheme="majorEastAsia" w:hAnsi="Arial Narrow" w:cstheme="majorBidi"/>
      <w:bCs/>
      <w:snapToGrid w:val="0"/>
      <w:szCs w:val="24"/>
    </w:rPr>
  </w:style>
  <w:style w:type="paragraph" w:customStyle="1" w:styleId="V50Tablename">
    <w:name w:val="V5.0 Table name"/>
    <w:basedOn w:val="Normal"/>
    <w:link w:val="V50TablenameChar"/>
    <w:rsid w:val="001A178E"/>
    <w:pPr>
      <w:keepNext/>
      <w:jc w:val="left"/>
    </w:pPr>
    <w:rPr>
      <w:rFonts w:asciiTheme="minorHAnsi" w:eastAsiaTheme="minorHAnsi" w:hAnsiTheme="minorHAnsi" w:cstheme="minorBidi"/>
      <w:b/>
      <w:snapToGrid w:val="0"/>
      <w:sz w:val="20"/>
      <w:lang w:val="en-US"/>
    </w:rPr>
  </w:style>
  <w:style w:type="character" w:customStyle="1" w:styleId="V50TablenameChar">
    <w:name w:val="V5.0 Table name Char"/>
    <w:basedOn w:val="DefaultParagraphFont"/>
    <w:link w:val="V50Tablename"/>
    <w:rsid w:val="001A178E"/>
    <w:rPr>
      <w:rFonts w:asciiTheme="minorHAnsi" w:eastAsiaTheme="minorHAnsi" w:hAnsiTheme="minorHAnsi" w:cstheme="minorBidi"/>
      <w:b/>
      <w:szCs w:val="24"/>
      <w:lang w:val="en-US" w:eastAsia="en-US"/>
    </w:rPr>
  </w:style>
  <w:style w:type="paragraph" w:customStyle="1" w:styleId="GeneralHeading">
    <w:name w:val="General Heading"/>
    <w:qFormat/>
    <w:rsid w:val="004C3B02"/>
    <w:pPr>
      <w:keepNext/>
      <w:spacing w:before="120" w:after="120"/>
      <w:ind w:left="720" w:hanging="720"/>
      <w:outlineLvl w:val="0"/>
    </w:pPr>
    <w:rPr>
      <w:rFonts w:ascii="Calibri" w:hAnsi="Calibri" w:cs="Arial"/>
      <w:b/>
      <w:snapToGrid w:val="0"/>
      <w:sz w:val="28"/>
      <w:szCs w:val="22"/>
    </w:rPr>
  </w:style>
  <w:style w:type="paragraph" w:customStyle="1" w:styleId="In-tableHeading">
    <w:name w:val="In-table Heading"/>
    <w:autoRedefine/>
    <w:qFormat/>
    <w:rsid w:val="004F2E45"/>
    <w:pPr>
      <w:keepLines/>
    </w:pPr>
    <w:rPr>
      <w:rFonts w:ascii="Arial Narrow" w:eastAsiaTheme="majorEastAsia" w:hAnsi="Arial Narrow"/>
      <w:b/>
      <w:snapToGrid w:val="0"/>
    </w:rPr>
  </w:style>
  <w:style w:type="paragraph" w:customStyle="1" w:styleId="2-SectionHeading">
    <w:name w:val="2-Section Heading"/>
    <w:next w:val="3-BodyText"/>
    <w:qFormat/>
    <w:rsid w:val="004C3B02"/>
    <w:pPr>
      <w:keepNext/>
      <w:numPr>
        <w:numId w:val="6"/>
      </w:numPr>
      <w:spacing w:before="240" w:after="120"/>
      <w:outlineLvl w:val="0"/>
    </w:pPr>
    <w:rPr>
      <w:rFonts w:asciiTheme="minorHAnsi" w:hAnsiTheme="minorHAnsi" w:cs="Arial"/>
      <w:b/>
      <w:snapToGrid w:val="0"/>
      <w:sz w:val="32"/>
      <w:szCs w:val="32"/>
    </w:rPr>
  </w:style>
  <w:style w:type="paragraph" w:customStyle="1" w:styleId="1-MainHeading">
    <w:name w:val="1-Main Heading"/>
    <w:next w:val="2-SectionHeading"/>
    <w:link w:val="1-MainHeadingChar"/>
    <w:qFormat/>
    <w:rsid w:val="004C3B02"/>
    <w:pPr>
      <w:keepNext/>
      <w:spacing w:before="120" w:after="160"/>
      <w:ind w:left="720" w:hanging="720"/>
      <w:outlineLvl w:val="0"/>
    </w:pPr>
    <w:rPr>
      <w:rFonts w:asciiTheme="minorHAnsi" w:eastAsiaTheme="majorEastAsia" w:hAnsiTheme="minorHAnsi" w:cstheme="majorBidi"/>
      <w:b/>
      <w:spacing w:val="5"/>
      <w:kern w:val="28"/>
      <w:sz w:val="36"/>
      <w:szCs w:val="36"/>
    </w:rPr>
  </w:style>
  <w:style w:type="character" w:customStyle="1" w:styleId="1-MainHeadingChar">
    <w:name w:val="1-Main Heading Char"/>
    <w:basedOn w:val="DefaultParagraphFont"/>
    <w:link w:val="1-MainHeading"/>
    <w:rsid w:val="004C3B02"/>
    <w:rPr>
      <w:rFonts w:asciiTheme="minorHAnsi" w:eastAsiaTheme="majorEastAsia" w:hAnsiTheme="minorHAnsi" w:cstheme="majorBidi"/>
      <w:b/>
      <w:spacing w:val="5"/>
      <w:kern w:val="28"/>
      <w:sz w:val="36"/>
      <w:szCs w:val="36"/>
    </w:rPr>
  </w:style>
  <w:style w:type="paragraph" w:customStyle="1" w:styleId="TableFigureHeading">
    <w:name w:val="Table/Figure Heading"/>
    <w:link w:val="TableFigureHeadingChar"/>
    <w:qFormat/>
    <w:rsid w:val="004C3B02"/>
    <w:pPr>
      <w:keepNext/>
    </w:pPr>
    <w:rPr>
      <w:rFonts w:ascii="Arial Narrow" w:eastAsiaTheme="majorEastAsia" w:hAnsi="Arial Narrow" w:cstheme="majorBidi"/>
      <w:b/>
      <w:bCs/>
      <w:szCs w:val="24"/>
    </w:rPr>
  </w:style>
  <w:style w:type="character" w:customStyle="1" w:styleId="TableFigureHeadingChar">
    <w:name w:val="Table/Figure Heading Char"/>
    <w:basedOn w:val="DefaultParagraphFont"/>
    <w:link w:val="TableFigureHeading"/>
    <w:rsid w:val="004C3B02"/>
    <w:rPr>
      <w:rFonts w:ascii="Arial Narrow" w:eastAsiaTheme="majorEastAsia" w:hAnsi="Arial Narrow" w:cstheme="majorBidi"/>
      <w:b/>
      <w:bCs/>
      <w:szCs w:val="24"/>
    </w:rPr>
  </w:style>
  <w:style w:type="paragraph" w:customStyle="1" w:styleId="3-BodyText">
    <w:name w:val="3-Body Text"/>
    <w:link w:val="3-BodyTextChar"/>
    <w:qFormat/>
    <w:rsid w:val="00DB1C17"/>
    <w:pPr>
      <w:numPr>
        <w:ilvl w:val="1"/>
        <w:numId w:val="6"/>
      </w:numPr>
      <w:spacing w:before="120" w:after="120"/>
      <w:jc w:val="both"/>
    </w:pPr>
    <w:rPr>
      <w:rFonts w:asciiTheme="minorHAnsi" w:eastAsiaTheme="minorHAnsi" w:hAnsiTheme="minorHAnsi" w:cstheme="minorBidi"/>
      <w:sz w:val="24"/>
      <w:szCs w:val="22"/>
    </w:rPr>
  </w:style>
  <w:style w:type="character" w:customStyle="1" w:styleId="3-BodyTextChar">
    <w:name w:val="3-Body Text Char"/>
    <w:basedOn w:val="ListParagraphChar"/>
    <w:link w:val="3-BodyText"/>
    <w:rsid w:val="00DB1C17"/>
    <w:rPr>
      <w:rFonts w:asciiTheme="minorHAnsi" w:eastAsiaTheme="minorHAnsi" w:hAnsiTheme="minorHAnsi" w:cstheme="minorBidi"/>
      <w:snapToGrid/>
      <w:sz w:val="24"/>
      <w:szCs w:val="22"/>
    </w:rPr>
  </w:style>
  <w:style w:type="paragraph" w:customStyle="1" w:styleId="PageFooter">
    <w:name w:val="Page Footer"/>
    <w:basedOn w:val="Normal"/>
    <w:link w:val="PageFooterChar"/>
    <w:qFormat/>
    <w:rsid w:val="004C3B02"/>
    <w:pPr>
      <w:keepNext/>
      <w:tabs>
        <w:tab w:val="center" w:pos="4153"/>
        <w:tab w:val="center" w:pos="4513"/>
        <w:tab w:val="right" w:pos="8306"/>
        <w:tab w:val="right" w:pos="9026"/>
      </w:tabs>
      <w:jc w:val="center"/>
    </w:pPr>
    <w:rPr>
      <w:b/>
    </w:rPr>
  </w:style>
  <w:style w:type="character" w:customStyle="1" w:styleId="PageFooterChar">
    <w:name w:val="Page Footer Char"/>
    <w:basedOn w:val="DefaultParagraphFont"/>
    <w:link w:val="PageFooter"/>
    <w:rsid w:val="004C3B02"/>
    <w:rPr>
      <w:rFonts w:ascii="Calibri" w:hAnsi="Calibri" w:cs="Arial"/>
      <w:b/>
      <w:sz w:val="24"/>
      <w:szCs w:val="24"/>
    </w:rPr>
  </w:style>
  <w:style w:type="paragraph" w:customStyle="1" w:styleId="FooterTableFigure">
    <w:name w:val="Footer Table/Figure"/>
    <w:basedOn w:val="Normal"/>
    <w:link w:val="FooterTableFigureChar"/>
    <w:qFormat/>
    <w:rsid w:val="00EC5836"/>
    <w:pPr>
      <w:spacing w:after="120"/>
      <w:contextualSpacing/>
    </w:pPr>
    <w:rPr>
      <w:rFonts w:ascii="Arial Narrow" w:hAnsi="Arial Narrow"/>
      <w:snapToGrid w:val="0"/>
      <w:sz w:val="18"/>
      <w:szCs w:val="22"/>
    </w:rPr>
  </w:style>
  <w:style w:type="character" w:customStyle="1" w:styleId="FooterTableFigureChar">
    <w:name w:val="Footer Table/Figure Char"/>
    <w:link w:val="FooterTableFigure"/>
    <w:rsid w:val="00EC5836"/>
    <w:rPr>
      <w:rFonts w:ascii="Arial Narrow" w:hAnsi="Arial Narrow" w:cs="Arial"/>
      <w:snapToGrid w:val="0"/>
      <w:sz w:val="18"/>
      <w:szCs w:val="22"/>
    </w:rPr>
  </w:style>
  <w:style w:type="paragraph" w:customStyle="1" w:styleId="4-SubsectionHeading">
    <w:name w:val="4-Subsection Heading"/>
    <w:basedOn w:val="Heading2"/>
    <w:next w:val="3-BodyText"/>
    <w:link w:val="4-SubsectionHeadingChar"/>
    <w:qFormat/>
    <w:rsid w:val="004C3B02"/>
    <w:pPr>
      <w:keepNext/>
      <w:spacing w:before="120" w:after="120"/>
    </w:pPr>
    <w:rPr>
      <w:rFonts w:asciiTheme="minorHAnsi" w:eastAsiaTheme="majorEastAsia" w:hAnsiTheme="minorHAnsi" w:cstheme="majorBidi"/>
      <w:spacing w:val="5"/>
      <w:kern w:val="28"/>
      <w:szCs w:val="36"/>
      <w:lang w:eastAsia="en-US"/>
    </w:rPr>
  </w:style>
  <w:style w:type="character" w:customStyle="1" w:styleId="4-SubsectionHeadingChar">
    <w:name w:val="4-Subsection Heading Char"/>
    <w:basedOn w:val="Heading2Char"/>
    <w:link w:val="4-SubsectionHeading"/>
    <w:rsid w:val="004C3B02"/>
    <w:rPr>
      <w:rFonts w:asciiTheme="minorHAnsi" w:eastAsiaTheme="majorEastAsia" w:hAnsiTheme="minorHAnsi" w:cstheme="majorBidi"/>
      <w:b/>
      <w:i/>
      <w:snapToGrid/>
      <w:spacing w:val="5"/>
      <w:kern w:val="28"/>
      <w:sz w:val="28"/>
      <w:szCs w:val="36"/>
      <w:lang w:eastAsia="en-US"/>
    </w:rPr>
  </w:style>
  <w:style w:type="paragraph" w:customStyle="1" w:styleId="5-SubsectionSubheading">
    <w:name w:val="5-Subsection Subheading"/>
    <w:basedOn w:val="Heading3"/>
    <w:next w:val="3-BodyText"/>
    <w:link w:val="5-SubsectionSubheadingChar"/>
    <w:qFormat/>
    <w:rsid w:val="004C3B02"/>
    <w:pPr>
      <w:keepNext/>
      <w:keepLines/>
      <w:spacing w:before="40"/>
    </w:pPr>
    <w:rPr>
      <w:rFonts w:asciiTheme="minorHAnsi" w:eastAsiaTheme="majorEastAsia" w:hAnsiTheme="minorHAnsi" w:cstheme="majorBidi"/>
      <w:b/>
      <w:color w:val="000000" w:themeColor="text1"/>
      <w:u w:val="none"/>
    </w:rPr>
  </w:style>
  <w:style w:type="character" w:customStyle="1" w:styleId="5-SubsectionSubheadingChar">
    <w:name w:val="5-Subsection Subheading Char"/>
    <w:basedOn w:val="DefaultParagraphFont"/>
    <w:link w:val="5-SubsectionSubheading"/>
    <w:rsid w:val="004C3B02"/>
    <w:rPr>
      <w:rFonts w:asciiTheme="minorHAnsi" w:eastAsiaTheme="majorEastAsia" w:hAnsiTheme="minorHAnsi" w:cstheme="majorBidi"/>
      <w:b/>
      <w:color w:val="000000" w:themeColor="text1"/>
      <w:sz w:val="24"/>
      <w:szCs w:val="24"/>
    </w:rPr>
  </w:style>
  <w:style w:type="paragraph" w:styleId="ListBullet">
    <w:name w:val="List Bullet"/>
    <w:basedOn w:val="Normal"/>
    <w:unhideWhenUsed/>
    <w:rsid w:val="00EE1996"/>
    <w:pPr>
      <w:numPr>
        <w:numId w:val="3"/>
      </w:numPr>
      <w:contextualSpacing/>
    </w:pPr>
  </w:style>
  <w:style w:type="character" w:customStyle="1" w:styleId="TableTextChar0">
    <w:name w:val="Table Text Char"/>
    <w:basedOn w:val="DefaultParagraphFont"/>
    <w:link w:val="TableText0"/>
    <w:rsid w:val="00CC521B"/>
    <w:rPr>
      <w:rFonts w:ascii="Arial Narrow" w:eastAsiaTheme="majorEastAsia" w:hAnsi="Arial Narrow" w:cstheme="majorBidi"/>
      <w:bCs/>
      <w:snapToGrid w:val="0"/>
      <w:szCs w:val="24"/>
    </w:rPr>
  </w:style>
  <w:style w:type="paragraph" w:customStyle="1" w:styleId="ExecSumBodyText">
    <w:name w:val="Exec Sum Body Text"/>
    <w:basedOn w:val="Normal"/>
    <w:link w:val="ExecSumBodyTextChar"/>
    <w:uiPriority w:val="99"/>
    <w:rsid w:val="00D30D5B"/>
    <w:pPr>
      <w:spacing w:after="120"/>
      <w:ind w:left="720" w:hanging="720"/>
    </w:pPr>
    <w:rPr>
      <w:rFonts w:asciiTheme="minorHAnsi" w:hAnsiTheme="minorHAnsi"/>
      <w:snapToGrid w:val="0"/>
    </w:rPr>
  </w:style>
  <w:style w:type="character" w:customStyle="1" w:styleId="ExecSumBodyTextChar">
    <w:name w:val="Exec Sum Body Text Char"/>
    <w:basedOn w:val="DefaultParagraphFont"/>
    <w:link w:val="ExecSumBodyText"/>
    <w:uiPriority w:val="99"/>
    <w:rsid w:val="00D30D5B"/>
    <w:rPr>
      <w:rFonts w:asciiTheme="minorHAnsi" w:hAnsiTheme="minorHAnsi" w:cs="Arial"/>
      <w:snapToGrid w:val="0"/>
      <w:sz w:val="24"/>
      <w:szCs w:val="24"/>
    </w:rPr>
  </w:style>
  <w:style w:type="paragraph" w:customStyle="1" w:styleId="bullet0">
    <w:name w:val="bullet"/>
    <w:basedOn w:val="ListParagraph"/>
    <w:link w:val="bulletChar"/>
    <w:rsid w:val="00D30D5B"/>
    <w:pPr>
      <w:numPr>
        <w:numId w:val="4"/>
      </w:numPr>
    </w:pPr>
    <w:rPr>
      <w:rFonts w:ascii="Calibri" w:hAnsi="Calibri" w:cstheme="minorBidi"/>
      <w:i/>
      <w:snapToGrid/>
      <w:sz w:val="22"/>
      <w:szCs w:val="22"/>
      <w:lang w:eastAsia="en-US"/>
    </w:rPr>
  </w:style>
  <w:style w:type="character" w:customStyle="1" w:styleId="bulletChar">
    <w:name w:val="bullet Char"/>
    <w:basedOn w:val="DefaultParagraphFont"/>
    <w:link w:val="bullet0"/>
    <w:rsid w:val="00D30D5B"/>
    <w:rPr>
      <w:rFonts w:ascii="Calibri" w:hAnsi="Calibri" w:cstheme="minorBidi"/>
      <w:i/>
      <w:sz w:val="22"/>
      <w:szCs w:val="22"/>
      <w:lang w:eastAsia="en-US"/>
    </w:rPr>
  </w:style>
  <w:style w:type="paragraph" w:customStyle="1" w:styleId="Default">
    <w:name w:val="Default"/>
    <w:rsid w:val="00AB11AD"/>
    <w:pPr>
      <w:autoSpaceDE w:val="0"/>
      <w:autoSpaceDN w:val="0"/>
      <w:adjustRightInd w:val="0"/>
    </w:pPr>
    <w:rPr>
      <w:rFonts w:ascii="Calibri" w:hAnsi="Calibri" w:cs="Calibri"/>
      <w:color w:val="000000"/>
      <w:sz w:val="24"/>
      <w:szCs w:val="24"/>
    </w:rPr>
  </w:style>
  <w:style w:type="paragraph" w:customStyle="1" w:styleId="TableFigureFooter">
    <w:name w:val="Table/Figure Footer"/>
    <w:basedOn w:val="Normal"/>
    <w:next w:val="3-BodyText"/>
    <w:link w:val="TableFigureFooterChar"/>
    <w:autoRedefine/>
    <w:qFormat/>
    <w:rsid w:val="00C572F6"/>
    <w:pPr>
      <w:keepLines/>
      <w:spacing w:after="120"/>
      <w:contextualSpacing/>
      <w:jc w:val="left"/>
    </w:pPr>
    <w:rPr>
      <w:rFonts w:ascii="Arial Narrow" w:hAnsi="Arial Narrow"/>
      <w:snapToGrid w:val="0"/>
      <w:sz w:val="18"/>
      <w:szCs w:val="22"/>
    </w:rPr>
  </w:style>
  <w:style w:type="character" w:customStyle="1" w:styleId="TableFigureFooterChar">
    <w:name w:val="Table/Figure Footer Char"/>
    <w:link w:val="TableFigureFooter"/>
    <w:rsid w:val="00C572F6"/>
    <w:rPr>
      <w:rFonts w:ascii="Arial Narrow" w:hAnsi="Arial Narrow" w:cs="Arial"/>
      <w:snapToGrid w:val="0"/>
      <w:sz w:val="18"/>
      <w:szCs w:val="22"/>
    </w:rPr>
  </w:style>
  <w:style w:type="table" w:styleId="LightShading-Accent3">
    <w:name w:val="Light Shading Accent 3"/>
    <w:basedOn w:val="TableNormal"/>
    <w:uiPriority w:val="60"/>
    <w:rsid w:val="003E6782"/>
    <w:rPr>
      <w:rFonts w:asciiTheme="majorHAnsi" w:eastAsiaTheme="majorEastAsia" w:hAnsiTheme="majorHAnsi" w:cstheme="majorBidi"/>
      <w:color w:val="76923C" w:themeColor="accent3" w:themeShade="BF"/>
      <w:sz w:val="22"/>
      <w:szCs w:val="22"/>
      <w:lang w:val="en-US" w:eastAsia="en-US"/>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pPr>
      <w:rPr>
        <w:rFonts w:cstheme="majorBidi"/>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pPr>
      <w:rPr>
        <w:rFonts w:cstheme="majorBidi"/>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rFonts w:cstheme="majorBidi"/>
        <w:b/>
        <w:bCs/>
      </w:rPr>
    </w:tblStylePr>
    <w:tblStylePr w:type="lastCol">
      <w:rPr>
        <w:rFonts w:cstheme="majorBidi"/>
        <w:b/>
        <w:bCs/>
      </w:rPr>
    </w:tblStylePr>
    <w:tblStylePr w:type="band1Vert">
      <w:rPr>
        <w:rFonts w:cstheme="majorBidi"/>
      </w:rPr>
      <w:tblPr/>
      <w:tcPr>
        <w:tcBorders>
          <w:left w:val="nil"/>
          <w:right w:val="nil"/>
          <w:insideH w:val="nil"/>
          <w:insideV w:val="nil"/>
        </w:tcBorders>
        <w:shd w:val="clear" w:color="auto" w:fill="E6EED5" w:themeFill="accent3" w:themeFillTint="3F"/>
      </w:tcPr>
    </w:tblStylePr>
    <w:tblStylePr w:type="band1Horz">
      <w:rPr>
        <w:rFonts w:cstheme="majorBidi"/>
      </w:rPr>
      <w:tblPr/>
      <w:tcPr>
        <w:tcBorders>
          <w:left w:val="nil"/>
          <w:right w:val="nil"/>
          <w:insideH w:val="nil"/>
          <w:insideV w:val="nil"/>
        </w:tcBorders>
        <w:shd w:val="clear" w:color="auto" w:fill="E6EED5" w:themeFill="accent3" w:themeFillTint="3F"/>
      </w:tcPr>
    </w:tblStylePr>
  </w:style>
  <w:style w:type="paragraph" w:customStyle="1" w:styleId="TableNotes">
    <w:name w:val="Table Notes"/>
    <w:basedOn w:val="Normal"/>
    <w:link w:val="TableNotesChar"/>
    <w:uiPriority w:val="6"/>
    <w:qFormat/>
    <w:rsid w:val="002B3DEE"/>
    <w:rPr>
      <w:rFonts w:ascii="Arial Narrow" w:eastAsiaTheme="majorEastAsia" w:hAnsi="Arial Narrow" w:cstheme="majorBidi"/>
      <w:sz w:val="16"/>
      <w:szCs w:val="22"/>
      <w:lang w:eastAsia="en-US"/>
    </w:rPr>
  </w:style>
  <w:style w:type="character" w:customStyle="1" w:styleId="TableNotesChar">
    <w:name w:val="Table Notes Char"/>
    <w:basedOn w:val="DefaultParagraphFont"/>
    <w:link w:val="TableNotes"/>
    <w:uiPriority w:val="6"/>
    <w:locked/>
    <w:rsid w:val="002B3DEE"/>
    <w:rPr>
      <w:rFonts w:ascii="Arial Narrow" w:eastAsiaTheme="majorEastAsia" w:hAnsi="Arial Narrow" w:cstheme="majorBidi"/>
      <w:sz w:val="16"/>
      <w:szCs w:val="22"/>
      <w:lang w:eastAsia="en-US"/>
    </w:rPr>
  </w:style>
  <w:style w:type="table" w:customStyle="1" w:styleId="Submissionstandard1">
    <w:name w:val="Submission standard1"/>
    <w:basedOn w:val="TableNormal"/>
    <w:uiPriority w:val="99"/>
    <w:qFormat/>
    <w:rsid w:val="0037175D"/>
    <w:rPr>
      <w:rFonts w:ascii="Arial Narrow" w:eastAsiaTheme="majorEastAsia" w:hAnsi="Arial Narrow" w:cstheme="majorBidi"/>
      <w:szCs w:val="22"/>
      <w:lang w:val="en-US"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cPr>
      <w:shd w:val="clear" w:color="auto" w:fill="FFFFFF" w:themeFill="background1"/>
    </w:tcPr>
    <w:tblStylePr w:type="firstRow">
      <w:rPr>
        <w:rFonts w:ascii="Times" w:hAnsi="Times" w:cstheme="majorBidi"/>
        <w:b/>
        <w:sz w:val="20"/>
      </w:rPr>
      <w:tblPr/>
      <w:tcPr>
        <w:shd w:val="clear" w:color="auto" w:fill="BFBFBF" w:themeFill="background1" w:themeFillShade="BF"/>
      </w:tcPr>
    </w:tblStylePr>
  </w:style>
  <w:style w:type="character" w:styleId="UnresolvedMention">
    <w:name w:val="Unresolved Mention"/>
    <w:basedOn w:val="DefaultParagraphFont"/>
    <w:uiPriority w:val="99"/>
    <w:unhideWhenUsed/>
    <w:rsid w:val="00097398"/>
    <w:rPr>
      <w:color w:val="605E5C"/>
      <w:shd w:val="clear" w:color="auto" w:fill="E1DFDD"/>
    </w:rPr>
  </w:style>
  <w:style w:type="table" w:customStyle="1" w:styleId="Submissionstandard">
    <w:name w:val="Submission standard"/>
    <w:basedOn w:val="TableNormal"/>
    <w:uiPriority w:val="99"/>
    <w:qFormat/>
    <w:rsid w:val="00944D77"/>
    <w:rPr>
      <w:rFonts w:ascii="Arial Narrow" w:eastAsia="MS Gothic" w:hAnsi="Arial Narrow"/>
      <w:szCs w:val="22"/>
      <w:lang w:val="en-US"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cPr>
      <w:shd w:val="clear" w:color="auto" w:fill="FFFFFF"/>
    </w:tcPr>
    <w:tblStylePr w:type="firstRow">
      <w:rPr>
        <w:rFonts w:ascii="Times" w:hAnsi="Times" w:cs="Times New Roman"/>
        <w:b/>
        <w:sz w:val="20"/>
      </w:rPr>
      <w:tblPr/>
      <w:tcPr>
        <w:shd w:val="clear" w:color="auto" w:fill="BFBFBF"/>
      </w:tcPr>
    </w:tblStylePr>
  </w:style>
  <w:style w:type="paragraph" w:styleId="FootnoteText">
    <w:name w:val="footnote text"/>
    <w:basedOn w:val="Normal"/>
    <w:link w:val="FootnoteTextChar"/>
    <w:semiHidden/>
    <w:unhideWhenUsed/>
    <w:rsid w:val="00D45ABF"/>
    <w:rPr>
      <w:sz w:val="20"/>
      <w:szCs w:val="20"/>
    </w:rPr>
  </w:style>
  <w:style w:type="character" w:customStyle="1" w:styleId="FootnoteTextChar">
    <w:name w:val="Footnote Text Char"/>
    <w:basedOn w:val="DefaultParagraphFont"/>
    <w:link w:val="FootnoteText"/>
    <w:semiHidden/>
    <w:rsid w:val="00D45ABF"/>
    <w:rPr>
      <w:rFonts w:ascii="Calibri" w:hAnsi="Calibri" w:cs="Arial"/>
    </w:rPr>
  </w:style>
  <w:style w:type="character" w:styleId="FootnoteReference">
    <w:name w:val="footnote reference"/>
    <w:basedOn w:val="DefaultParagraphFont"/>
    <w:semiHidden/>
    <w:unhideWhenUsed/>
    <w:rsid w:val="00D45ABF"/>
    <w:rPr>
      <w:vertAlign w:val="superscript"/>
    </w:rPr>
  </w:style>
  <w:style w:type="character" w:styleId="Strong">
    <w:name w:val="Strong"/>
    <w:basedOn w:val="DefaultParagraphFont"/>
    <w:uiPriority w:val="22"/>
    <w:qFormat/>
    <w:rsid w:val="00883282"/>
    <w:rPr>
      <w:b/>
    </w:rPr>
  </w:style>
  <w:style w:type="character" w:customStyle="1" w:styleId="eop">
    <w:name w:val="eop"/>
    <w:basedOn w:val="DefaultParagraphFont"/>
    <w:rsid w:val="00877D2F"/>
  </w:style>
  <w:style w:type="character" w:customStyle="1" w:styleId="normaltextrun">
    <w:name w:val="normaltextrun"/>
    <w:basedOn w:val="DefaultParagraphFont"/>
    <w:rsid w:val="00877D2F"/>
  </w:style>
  <w:style w:type="paragraph" w:customStyle="1" w:styleId="Bullet">
    <w:name w:val="Bullet"/>
    <w:basedOn w:val="Normal"/>
    <w:qFormat/>
    <w:rsid w:val="002E5CBE"/>
    <w:pPr>
      <w:numPr>
        <w:numId w:val="13"/>
      </w:numPr>
      <w:spacing w:after="120"/>
      <w:ind w:left="357" w:hanging="357"/>
    </w:pPr>
    <w:rPr>
      <w:rFonts w:asciiTheme="minorHAnsi" w:eastAsiaTheme="minorHAnsi" w:hAnsiTheme="minorHAnsi" w:cstheme="minorBidi"/>
      <w:sz w:val="22"/>
      <w:szCs w:val="22"/>
      <w:lang w:eastAsia="en-US"/>
    </w:rPr>
  </w:style>
  <w:style w:type="character" w:styleId="Mention">
    <w:name w:val="Mention"/>
    <w:basedOn w:val="DefaultParagraphFont"/>
    <w:uiPriority w:val="99"/>
    <w:unhideWhenUsed/>
    <w:rsid w:val="000C482C"/>
    <w:rPr>
      <w:color w:val="2B579A"/>
      <w:shd w:val="clear" w:color="auto" w:fill="E1DFDD"/>
    </w:rPr>
  </w:style>
  <w:style w:type="paragraph" w:customStyle="1" w:styleId="paragraph">
    <w:name w:val="paragraph"/>
    <w:basedOn w:val="Normal"/>
    <w:rsid w:val="00156EF9"/>
    <w:pPr>
      <w:spacing w:before="100" w:beforeAutospacing="1" w:after="100" w:afterAutospacing="1"/>
      <w:jc w:val="left"/>
    </w:pPr>
    <w:rPr>
      <w:rFonts w:ascii="Times New Roman" w:hAnsi="Times New Roman" w:cs="Times New Roman"/>
    </w:rPr>
  </w:style>
  <w:style w:type="paragraph" w:customStyle="1" w:styleId="3-SubsectionHeading">
    <w:name w:val="3-Subsection Heading"/>
    <w:basedOn w:val="Heading2"/>
    <w:next w:val="Normal"/>
    <w:link w:val="3-SubsectionHeadingChar"/>
    <w:qFormat/>
    <w:rsid w:val="00457309"/>
    <w:pPr>
      <w:keepNext/>
      <w:spacing w:before="120" w:after="120"/>
      <w:outlineLvl w:val="9"/>
    </w:pPr>
    <w:rPr>
      <w:rFonts w:asciiTheme="minorHAnsi" w:eastAsiaTheme="majorEastAsia" w:hAnsiTheme="minorHAnsi" w:cstheme="majorBidi"/>
      <w:spacing w:val="5"/>
      <w:kern w:val="28"/>
      <w:szCs w:val="36"/>
      <w:lang w:eastAsia="en-US"/>
    </w:rPr>
  </w:style>
  <w:style w:type="character" w:customStyle="1" w:styleId="3-SubsectionHeadingChar">
    <w:name w:val="3-Subsection Heading Char"/>
    <w:basedOn w:val="Heading2Char"/>
    <w:link w:val="3-SubsectionHeading"/>
    <w:rsid w:val="00457309"/>
    <w:rPr>
      <w:rFonts w:asciiTheme="minorHAnsi" w:eastAsiaTheme="majorEastAsia" w:hAnsiTheme="minorHAnsi" w:cstheme="majorBidi"/>
      <w:b/>
      <w:i/>
      <w:snapToGrid/>
      <w:spacing w:val="5"/>
      <w:kern w:val="28"/>
      <w:sz w:val="28"/>
      <w:szCs w:val="36"/>
      <w:lang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8436763">
      <w:bodyDiv w:val="1"/>
      <w:marLeft w:val="0"/>
      <w:marRight w:val="0"/>
      <w:marTop w:val="0"/>
      <w:marBottom w:val="0"/>
      <w:divBdr>
        <w:top w:val="none" w:sz="0" w:space="0" w:color="auto"/>
        <w:left w:val="none" w:sz="0" w:space="0" w:color="auto"/>
        <w:bottom w:val="none" w:sz="0" w:space="0" w:color="auto"/>
        <w:right w:val="none" w:sz="0" w:space="0" w:color="auto"/>
      </w:divBdr>
      <w:divsChild>
        <w:div w:id="181629303">
          <w:marLeft w:val="446"/>
          <w:marRight w:val="0"/>
          <w:marTop w:val="0"/>
          <w:marBottom w:val="0"/>
          <w:divBdr>
            <w:top w:val="none" w:sz="0" w:space="0" w:color="auto"/>
            <w:left w:val="none" w:sz="0" w:space="0" w:color="auto"/>
            <w:bottom w:val="none" w:sz="0" w:space="0" w:color="auto"/>
            <w:right w:val="none" w:sz="0" w:space="0" w:color="auto"/>
          </w:divBdr>
        </w:div>
      </w:divsChild>
    </w:div>
    <w:div w:id="32313623">
      <w:bodyDiv w:val="1"/>
      <w:marLeft w:val="0"/>
      <w:marRight w:val="0"/>
      <w:marTop w:val="0"/>
      <w:marBottom w:val="0"/>
      <w:divBdr>
        <w:top w:val="none" w:sz="0" w:space="0" w:color="auto"/>
        <w:left w:val="none" w:sz="0" w:space="0" w:color="auto"/>
        <w:bottom w:val="none" w:sz="0" w:space="0" w:color="auto"/>
        <w:right w:val="none" w:sz="0" w:space="0" w:color="auto"/>
      </w:divBdr>
    </w:div>
    <w:div w:id="40591609">
      <w:bodyDiv w:val="1"/>
      <w:marLeft w:val="0"/>
      <w:marRight w:val="0"/>
      <w:marTop w:val="0"/>
      <w:marBottom w:val="0"/>
      <w:divBdr>
        <w:top w:val="none" w:sz="0" w:space="0" w:color="auto"/>
        <w:left w:val="none" w:sz="0" w:space="0" w:color="auto"/>
        <w:bottom w:val="none" w:sz="0" w:space="0" w:color="auto"/>
        <w:right w:val="none" w:sz="0" w:space="0" w:color="auto"/>
      </w:divBdr>
    </w:div>
    <w:div w:id="42943620">
      <w:bodyDiv w:val="1"/>
      <w:marLeft w:val="0"/>
      <w:marRight w:val="0"/>
      <w:marTop w:val="0"/>
      <w:marBottom w:val="0"/>
      <w:divBdr>
        <w:top w:val="none" w:sz="0" w:space="0" w:color="auto"/>
        <w:left w:val="none" w:sz="0" w:space="0" w:color="auto"/>
        <w:bottom w:val="none" w:sz="0" w:space="0" w:color="auto"/>
        <w:right w:val="none" w:sz="0" w:space="0" w:color="auto"/>
      </w:divBdr>
    </w:div>
    <w:div w:id="55665784">
      <w:bodyDiv w:val="1"/>
      <w:marLeft w:val="0"/>
      <w:marRight w:val="0"/>
      <w:marTop w:val="0"/>
      <w:marBottom w:val="0"/>
      <w:divBdr>
        <w:top w:val="none" w:sz="0" w:space="0" w:color="auto"/>
        <w:left w:val="none" w:sz="0" w:space="0" w:color="auto"/>
        <w:bottom w:val="none" w:sz="0" w:space="0" w:color="auto"/>
        <w:right w:val="none" w:sz="0" w:space="0" w:color="auto"/>
      </w:divBdr>
    </w:div>
    <w:div w:id="97333036">
      <w:bodyDiv w:val="1"/>
      <w:marLeft w:val="0"/>
      <w:marRight w:val="0"/>
      <w:marTop w:val="0"/>
      <w:marBottom w:val="0"/>
      <w:divBdr>
        <w:top w:val="none" w:sz="0" w:space="0" w:color="auto"/>
        <w:left w:val="none" w:sz="0" w:space="0" w:color="auto"/>
        <w:bottom w:val="none" w:sz="0" w:space="0" w:color="auto"/>
        <w:right w:val="none" w:sz="0" w:space="0" w:color="auto"/>
      </w:divBdr>
    </w:div>
    <w:div w:id="100999308">
      <w:bodyDiv w:val="1"/>
      <w:marLeft w:val="0"/>
      <w:marRight w:val="0"/>
      <w:marTop w:val="0"/>
      <w:marBottom w:val="0"/>
      <w:divBdr>
        <w:top w:val="none" w:sz="0" w:space="0" w:color="auto"/>
        <w:left w:val="none" w:sz="0" w:space="0" w:color="auto"/>
        <w:bottom w:val="none" w:sz="0" w:space="0" w:color="auto"/>
        <w:right w:val="none" w:sz="0" w:space="0" w:color="auto"/>
      </w:divBdr>
    </w:div>
    <w:div w:id="111094126">
      <w:bodyDiv w:val="1"/>
      <w:marLeft w:val="0"/>
      <w:marRight w:val="0"/>
      <w:marTop w:val="0"/>
      <w:marBottom w:val="0"/>
      <w:divBdr>
        <w:top w:val="none" w:sz="0" w:space="0" w:color="auto"/>
        <w:left w:val="none" w:sz="0" w:space="0" w:color="auto"/>
        <w:bottom w:val="none" w:sz="0" w:space="0" w:color="auto"/>
        <w:right w:val="none" w:sz="0" w:space="0" w:color="auto"/>
      </w:divBdr>
    </w:div>
    <w:div w:id="121578584">
      <w:bodyDiv w:val="1"/>
      <w:marLeft w:val="0"/>
      <w:marRight w:val="0"/>
      <w:marTop w:val="0"/>
      <w:marBottom w:val="0"/>
      <w:divBdr>
        <w:top w:val="none" w:sz="0" w:space="0" w:color="auto"/>
        <w:left w:val="none" w:sz="0" w:space="0" w:color="auto"/>
        <w:bottom w:val="none" w:sz="0" w:space="0" w:color="auto"/>
        <w:right w:val="none" w:sz="0" w:space="0" w:color="auto"/>
      </w:divBdr>
    </w:div>
    <w:div w:id="161972203">
      <w:bodyDiv w:val="1"/>
      <w:marLeft w:val="0"/>
      <w:marRight w:val="0"/>
      <w:marTop w:val="0"/>
      <w:marBottom w:val="0"/>
      <w:divBdr>
        <w:top w:val="none" w:sz="0" w:space="0" w:color="auto"/>
        <w:left w:val="none" w:sz="0" w:space="0" w:color="auto"/>
        <w:bottom w:val="none" w:sz="0" w:space="0" w:color="auto"/>
        <w:right w:val="none" w:sz="0" w:space="0" w:color="auto"/>
      </w:divBdr>
    </w:div>
    <w:div w:id="183978521">
      <w:bodyDiv w:val="1"/>
      <w:marLeft w:val="0"/>
      <w:marRight w:val="0"/>
      <w:marTop w:val="0"/>
      <w:marBottom w:val="0"/>
      <w:divBdr>
        <w:top w:val="none" w:sz="0" w:space="0" w:color="auto"/>
        <w:left w:val="none" w:sz="0" w:space="0" w:color="auto"/>
        <w:bottom w:val="none" w:sz="0" w:space="0" w:color="auto"/>
        <w:right w:val="none" w:sz="0" w:space="0" w:color="auto"/>
      </w:divBdr>
    </w:div>
    <w:div w:id="208735369">
      <w:bodyDiv w:val="1"/>
      <w:marLeft w:val="0"/>
      <w:marRight w:val="0"/>
      <w:marTop w:val="0"/>
      <w:marBottom w:val="0"/>
      <w:divBdr>
        <w:top w:val="none" w:sz="0" w:space="0" w:color="auto"/>
        <w:left w:val="none" w:sz="0" w:space="0" w:color="auto"/>
        <w:bottom w:val="none" w:sz="0" w:space="0" w:color="auto"/>
        <w:right w:val="none" w:sz="0" w:space="0" w:color="auto"/>
      </w:divBdr>
    </w:div>
    <w:div w:id="216019063">
      <w:bodyDiv w:val="1"/>
      <w:marLeft w:val="0"/>
      <w:marRight w:val="0"/>
      <w:marTop w:val="0"/>
      <w:marBottom w:val="0"/>
      <w:divBdr>
        <w:top w:val="none" w:sz="0" w:space="0" w:color="auto"/>
        <w:left w:val="none" w:sz="0" w:space="0" w:color="auto"/>
        <w:bottom w:val="none" w:sz="0" w:space="0" w:color="auto"/>
        <w:right w:val="none" w:sz="0" w:space="0" w:color="auto"/>
      </w:divBdr>
    </w:div>
    <w:div w:id="245574147">
      <w:bodyDiv w:val="1"/>
      <w:marLeft w:val="0"/>
      <w:marRight w:val="0"/>
      <w:marTop w:val="0"/>
      <w:marBottom w:val="0"/>
      <w:divBdr>
        <w:top w:val="none" w:sz="0" w:space="0" w:color="auto"/>
        <w:left w:val="none" w:sz="0" w:space="0" w:color="auto"/>
        <w:bottom w:val="none" w:sz="0" w:space="0" w:color="auto"/>
        <w:right w:val="none" w:sz="0" w:space="0" w:color="auto"/>
      </w:divBdr>
    </w:div>
    <w:div w:id="245697649">
      <w:bodyDiv w:val="1"/>
      <w:marLeft w:val="0"/>
      <w:marRight w:val="0"/>
      <w:marTop w:val="0"/>
      <w:marBottom w:val="0"/>
      <w:divBdr>
        <w:top w:val="none" w:sz="0" w:space="0" w:color="auto"/>
        <w:left w:val="none" w:sz="0" w:space="0" w:color="auto"/>
        <w:bottom w:val="none" w:sz="0" w:space="0" w:color="auto"/>
        <w:right w:val="none" w:sz="0" w:space="0" w:color="auto"/>
      </w:divBdr>
    </w:div>
    <w:div w:id="248852910">
      <w:bodyDiv w:val="1"/>
      <w:marLeft w:val="0"/>
      <w:marRight w:val="0"/>
      <w:marTop w:val="0"/>
      <w:marBottom w:val="0"/>
      <w:divBdr>
        <w:top w:val="none" w:sz="0" w:space="0" w:color="auto"/>
        <w:left w:val="none" w:sz="0" w:space="0" w:color="auto"/>
        <w:bottom w:val="none" w:sz="0" w:space="0" w:color="auto"/>
        <w:right w:val="none" w:sz="0" w:space="0" w:color="auto"/>
      </w:divBdr>
    </w:div>
    <w:div w:id="255989845">
      <w:bodyDiv w:val="1"/>
      <w:marLeft w:val="0"/>
      <w:marRight w:val="0"/>
      <w:marTop w:val="0"/>
      <w:marBottom w:val="0"/>
      <w:divBdr>
        <w:top w:val="none" w:sz="0" w:space="0" w:color="auto"/>
        <w:left w:val="none" w:sz="0" w:space="0" w:color="auto"/>
        <w:bottom w:val="none" w:sz="0" w:space="0" w:color="auto"/>
        <w:right w:val="none" w:sz="0" w:space="0" w:color="auto"/>
      </w:divBdr>
    </w:div>
    <w:div w:id="261497300">
      <w:bodyDiv w:val="1"/>
      <w:marLeft w:val="0"/>
      <w:marRight w:val="0"/>
      <w:marTop w:val="0"/>
      <w:marBottom w:val="0"/>
      <w:divBdr>
        <w:top w:val="none" w:sz="0" w:space="0" w:color="auto"/>
        <w:left w:val="none" w:sz="0" w:space="0" w:color="auto"/>
        <w:bottom w:val="none" w:sz="0" w:space="0" w:color="auto"/>
        <w:right w:val="none" w:sz="0" w:space="0" w:color="auto"/>
      </w:divBdr>
    </w:div>
    <w:div w:id="313072341">
      <w:bodyDiv w:val="1"/>
      <w:marLeft w:val="0"/>
      <w:marRight w:val="0"/>
      <w:marTop w:val="0"/>
      <w:marBottom w:val="0"/>
      <w:divBdr>
        <w:top w:val="none" w:sz="0" w:space="0" w:color="auto"/>
        <w:left w:val="none" w:sz="0" w:space="0" w:color="auto"/>
        <w:bottom w:val="none" w:sz="0" w:space="0" w:color="auto"/>
        <w:right w:val="none" w:sz="0" w:space="0" w:color="auto"/>
      </w:divBdr>
    </w:div>
    <w:div w:id="316298999">
      <w:bodyDiv w:val="1"/>
      <w:marLeft w:val="0"/>
      <w:marRight w:val="0"/>
      <w:marTop w:val="0"/>
      <w:marBottom w:val="0"/>
      <w:divBdr>
        <w:top w:val="none" w:sz="0" w:space="0" w:color="auto"/>
        <w:left w:val="none" w:sz="0" w:space="0" w:color="auto"/>
        <w:bottom w:val="none" w:sz="0" w:space="0" w:color="auto"/>
        <w:right w:val="none" w:sz="0" w:space="0" w:color="auto"/>
      </w:divBdr>
    </w:div>
    <w:div w:id="413479758">
      <w:bodyDiv w:val="1"/>
      <w:marLeft w:val="0"/>
      <w:marRight w:val="0"/>
      <w:marTop w:val="0"/>
      <w:marBottom w:val="0"/>
      <w:divBdr>
        <w:top w:val="none" w:sz="0" w:space="0" w:color="auto"/>
        <w:left w:val="none" w:sz="0" w:space="0" w:color="auto"/>
        <w:bottom w:val="none" w:sz="0" w:space="0" w:color="auto"/>
        <w:right w:val="none" w:sz="0" w:space="0" w:color="auto"/>
      </w:divBdr>
    </w:div>
    <w:div w:id="417365503">
      <w:bodyDiv w:val="1"/>
      <w:marLeft w:val="0"/>
      <w:marRight w:val="0"/>
      <w:marTop w:val="0"/>
      <w:marBottom w:val="0"/>
      <w:divBdr>
        <w:top w:val="none" w:sz="0" w:space="0" w:color="auto"/>
        <w:left w:val="none" w:sz="0" w:space="0" w:color="auto"/>
        <w:bottom w:val="none" w:sz="0" w:space="0" w:color="auto"/>
        <w:right w:val="none" w:sz="0" w:space="0" w:color="auto"/>
      </w:divBdr>
    </w:div>
    <w:div w:id="496578347">
      <w:bodyDiv w:val="1"/>
      <w:marLeft w:val="0"/>
      <w:marRight w:val="0"/>
      <w:marTop w:val="0"/>
      <w:marBottom w:val="0"/>
      <w:divBdr>
        <w:top w:val="none" w:sz="0" w:space="0" w:color="auto"/>
        <w:left w:val="none" w:sz="0" w:space="0" w:color="auto"/>
        <w:bottom w:val="none" w:sz="0" w:space="0" w:color="auto"/>
        <w:right w:val="none" w:sz="0" w:space="0" w:color="auto"/>
      </w:divBdr>
    </w:div>
    <w:div w:id="506291444">
      <w:bodyDiv w:val="1"/>
      <w:marLeft w:val="0"/>
      <w:marRight w:val="0"/>
      <w:marTop w:val="0"/>
      <w:marBottom w:val="0"/>
      <w:divBdr>
        <w:top w:val="none" w:sz="0" w:space="0" w:color="auto"/>
        <w:left w:val="none" w:sz="0" w:space="0" w:color="auto"/>
        <w:bottom w:val="none" w:sz="0" w:space="0" w:color="auto"/>
        <w:right w:val="none" w:sz="0" w:space="0" w:color="auto"/>
      </w:divBdr>
    </w:div>
    <w:div w:id="539972668">
      <w:bodyDiv w:val="1"/>
      <w:marLeft w:val="0"/>
      <w:marRight w:val="0"/>
      <w:marTop w:val="0"/>
      <w:marBottom w:val="0"/>
      <w:divBdr>
        <w:top w:val="none" w:sz="0" w:space="0" w:color="auto"/>
        <w:left w:val="none" w:sz="0" w:space="0" w:color="auto"/>
        <w:bottom w:val="none" w:sz="0" w:space="0" w:color="auto"/>
        <w:right w:val="none" w:sz="0" w:space="0" w:color="auto"/>
      </w:divBdr>
    </w:div>
    <w:div w:id="565066168">
      <w:bodyDiv w:val="1"/>
      <w:marLeft w:val="0"/>
      <w:marRight w:val="0"/>
      <w:marTop w:val="0"/>
      <w:marBottom w:val="0"/>
      <w:divBdr>
        <w:top w:val="none" w:sz="0" w:space="0" w:color="auto"/>
        <w:left w:val="none" w:sz="0" w:space="0" w:color="auto"/>
        <w:bottom w:val="none" w:sz="0" w:space="0" w:color="auto"/>
        <w:right w:val="none" w:sz="0" w:space="0" w:color="auto"/>
      </w:divBdr>
    </w:div>
    <w:div w:id="616523789">
      <w:bodyDiv w:val="1"/>
      <w:marLeft w:val="0"/>
      <w:marRight w:val="0"/>
      <w:marTop w:val="0"/>
      <w:marBottom w:val="0"/>
      <w:divBdr>
        <w:top w:val="none" w:sz="0" w:space="0" w:color="auto"/>
        <w:left w:val="none" w:sz="0" w:space="0" w:color="auto"/>
        <w:bottom w:val="none" w:sz="0" w:space="0" w:color="auto"/>
        <w:right w:val="none" w:sz="0" w:space="0" w:color="auto"/>
      </w:divBdr>
    </w:div>
    <w:div w:id="660736870">
      <w:bodyDiv w:val="1"/>
      <w:marLeft w:val="0"/>
      <w:marRight w:val="0"/>
      <w:marTop w:val="0"/>
      <w:marBottom w:val="0"/>
      <w:divBdr>
        <w:top w:val="none" w:sz="0" w:space="0" w:color="auto"/>
        <w:left w:val="none" w:sz="0" w:space="0" w:color="auto"/>
        <w:bottom w:val="none" w:sz="0" w:space="0" w:color="auto"/>
        <w:right w:val="none" w:sz="0" w:space="0" w:color="auto"/>
      </w:divBdr>
    </w:div>
    <w:div w:id="662589024">
      <w:bodyDiv w:val="1"/>
      <w:marLeft w:val="0"/>
      <w:marRight w:val="0"/>
      <w:marTop w:val="0"/>
      <w:marBottom w:val="0"/>
      <w:divBdr>
        <w:top w:val="none" w:sz="0" w:space="0" w:color="auto"/>
        <w:left w:val="none" w:sz="0" w:space="0" w:color="auto"/>
        <w:bottom w:val="none" w:sz="0" w:space="0" w:color="auto"/>
        <w:right w:val="none" w:sz="0" w:space="0" w:color="auto"/>
      </w:divBdr>
    </w:div>
    <w:div w:id="719209654">
      <w:bodyDiv w:val="1"/>
      <w:marLeft w:val="0"/>
      <w:marRight w:val="0"/>
      <w:marTop w:val="0"/>
      <w:marBottom w:val="0"/>
      <w:divBdr>
        <w:top w:val="none" w:sz="0" w:space="0" w:color="auto"/>
        <w:left w:val="none" w:sz="0" w:space="0" w:color="auto"/>
        <w:bottom w:val="none" w:sz="0" w:space="0" w:color="auto"/>
        <w:right w:val="none" w:sz="0" w:space="0" w:color="auto"/>
      </w:divBdr>
    </w:div>
    <w:div w:id="831333547">
      <w:bodyDiv w:val="1"/>
      <w:marLeft w:val="0"/>
      <w:marRight w:val="0"/>
      <w:marTop w:val="0"/>
      <w:marBottom w:val="0"/>
      <w:divBdr>
        <w:top w:val="none" w:sz="0" w:space="0" w:color="auto"/>
        <w:left w:val="none" w:sz="0" w:space="0" w:color="auto"/>
        <w:bottom w:val="none" w:sz="0" w:space="0" w:color="auto"/>
        <w:right w:val="none" w:sz="0" w:space="0" w:color="auto"/>
      </w:divBdr>
    </w:div>
    <w:div w:id="843402346">
      <w:bodyDiv w:val="1"/>
      <w:marLeft w:val="0"/>
      <w:marRight w:val="0"/>
      <w:marTop w:val="0"/>
      <w:marBottom w:val="0"/>
      <w:divBdr>
        <w:top w:val="none" w:sz="0" w:space="0" w:color="auto"/>
        <w:left w:val="none" w:sz="0" w:space="0" w:color="auto"/>
        <w:bottom w:val="none" w:sz="0" w:space="0" w:color="auto"/>
        <w:right w:val="none" w:sz="0" w:space="0" w:color="auto"/>
      </w:divBdr>
    </w:div>
    <w:div w:id="847787727">
      <w:bodyDiv w:val="1"/>
      <w:marLeft w:val="0"/>
      <w:marRight w:val="0"/>
      <w:marTop w:val="0"/>
      <w:marBottom w:val="0"/>
      <w:divBdr>
        <w:top w:val="none" w:sz="0" w:space="0" w:color="auto"/>
        <w:left w:val="none" w:sz="0" w:space="0" w:color="auto"/>
        <w:bottom w:val="none" w:sz="0" w:space="0" w:color="auto"/>
        <w:right w:val="none" w:sz="0" w:space="0" w:color="auto"/>
      </w:divBdr>
    </w:div>
    <w:div w:id="894202214">
      <w:bodyDiv w:val="1"/>
      <w:marLeft w:val="0"/>
      <w:marRight w:val="0"/>
      <w:marTop w:val="0"/>
      <w:marBottom w:val="0"/>
      <w:divBdr>
        <w:top w:val="none" w:sz="0" w:space="0" w:color="auto"/>
        <w:left w:val="none" w:sz="0" w:space="0" w:color="auto"/>
        <w:bottom w:val="none" w:sz="0" w:space="0" w:color="auto"/>
        <w:right w:val="none" w:sz="0" w:space="0" w:color="auto"/>
      </w:divBdr>
    </w:div>
    <w:div w:id="947204600">
      <w:bodyDiv w:val="1"/>
      <w:marLeft w:val="0"/>
      <w:marRight w:val="0"/>
      <w:marTop w:val="0"/>
      <w:marBottom w:val="0"/>
      <w:divBdr>
        <w:top w:val="none" w:sz="0" w:space="0" w:color="auto"/>
        <w:left w:val="none" w:sz="0" w:space="0" w:color="auto"/>
        <w:bottom w:val="none" w:sz="0" w:space="0" w:color="auto"/>
        <w:right w:val="none" w:sz="0" w:space="0" w:color="auto"/>
      </w:divBdr>
    </w:div>
    <w:div w:id="957641543">
      <w:bodyDiv w:val="1"/>
      <w:marLeft w:val="0"/>
      <w:marRight w:val="0"/>
      <w:marTop w:val="0"/>
      <w:marBottom w:val="0"/>
      <w:divBdr>
        <w:top w:val="none" w:sz="0" w:space="0" w:color="auto"/>
        <w:left w:val="none" w:sz="0" w:space="0" w:color="auto"/>
        <w:bottom w:val="none" w:sz="0" w:space="0" w:color="auto"/>
        <w:right w:val="none" w:sz="0" w:space="0" w:color="auto"/>
      </w:divBdr>
    </w:div>
    <w:div w:id="1024673461">
      <w:bodyDiv w:val="1"/>
      <w:marLeft w:val="0"/>
      <w:marRight w:val="0"/>
      <w:marTop w:val="0"/>
      <w:marBottom w:val="0"/>
      <w:divBdr>
        <w:top w:val="none" w:sz="0" w:space="0" w:color="auto"/>
        <w:left w:val="none" w:sz="0" w:space="0" w:color="auto"/>
        <w:bottom w:val="none" w:sz="0" w:space="0" w:color="auto"/>
        <w:right w:val="none" w:sz="0" w:space="0" w:color="auto"/>
      </w:divBdr>
    </w:div>
    <w:div w:id="1059548721">
      <w:bodyDiv w:val="1"/>
      <w:marLeft w:val="0"/>
      <w:marRight w:val="0"/>
      <w:marTop w:val="0"/>
      <w:marBottom w:val="0"/>
      <w:divBdr>
        <w:top w:val="none" w:sz="0" w:space="0" w:color="auto"/>
        <w:left w:val="none" w:sz="0" w:space="0" w:color="auto"/>
        <w:bottom w:val="none" w:sz="0" w:space="0" w:color="auto"/>
        <w:right w:val="none" w:sz="0" w:space="0" w:color="auto"/>
      </w:divBdr>
    </w:div>
    <w:div w:id="1142578259">
      <w:bodyDiv w:val="1"/>
      <w:marLeft w:val="0"/>
      <w:marRight w:val="0"/>
      <w:marTop w:val="0"/>
      <w:marBottom w:val="0"/>
      <w:divBdr>
        <w:top w:val="none" w:sz="0" w:space="0" w:color="auto"/>
        <w:left w:val="none" w:sz="0" w:space="0" w:color="auto"/>
        <w:bottom w:val="none" w:sz="0" w:space="0" w:color="auto"/>
        <w:right w:val="none" w:sz="0" w:space="0" w:color="auto"/>
      </w:divBdr>
    </w:div>
    <w:div w:id="1168135671">
      <w:bodyDiv w:val="1"/>
      <w:marLeft w:val="0"/>
      <w:marRight w:val="0"/>
      <w:marTop w:val="0"/>
      <w:marBottom w:val="0"/>
      <w:divBdr>
        <w:top w:val="none" w:sz="0" w:space="0" w:color="auto"/>
        <w:left w:val="none" w:sz="0" w:space="0" w:color="auto"/>
        <w:bottom w:val="none" w:sz="0" w:space="0" w:color="auto"/>
        <w:right w:val="none" w:sz="0" w:space="0" w:color="auto"/>
      </w:divBdr>
    </w:div>
    <w:div w:id="1173183840">
      <w:bodyDiv w:val="1"/>
      <w:marLeft w:val="0"/>
      <w:marRight w:val="0"/>
      <w:marTop w:val="0"/>
      <w:marBottom w:val="0"/>
      <w:divBdr>
        <w:top w:val="none" w:sz="0" w:space="0" w:color="auto"/>
        <w:left w:val="none" w:sz="0" w:space="0" w:color="auto"/>
        <w:bottom w:val="none" w:sz="0" w:space="0" w:color="auto"/>
        <w:right w:val="none" w:sz="0" w:space="0" w:color="auto"/>
      </w:divBdr>
      <w:divsChild>
        <w:div w:id="574321363">
          <w:marLeft w:val="0"/>
          <w:marRight w:val="0"/>
          <w:marTop w:val="0"/>
          <w:marBottom w:val="0"/>
          <w:divBdr>
            <w:top w:val="none" w:sz="0" w:space="0" w:color="auto"/>
            <w:left w:val="none" w:sz="0" w:space="0" w:color="auto"/>
            <w:bottom w:val="none" w:sz="0" w:space="0" w:color="auto"/>
            <w:right w:val="none" w:sz="0" w:space="0" w:color="auto"/>
          </w:divBdr>
          <w:divsChild>
            <w:div w:id="114407841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181093063">
      <w:bodyDiv w:val="1"/>
      <w:marLeft w:val="0"/>
      <w:marRight w:val="0"/>
      <w:marTop w:val="0"/>
      <w:marBottom w:val="0"/>
      <w:divBdr>
        <w:top w:val="none" w:sz="0" w:space="0" w:color="auto"/>
        <w:left w:val="none" w:sz="0" w:space="0" w:color="auto"/>
        <w:bottom w:val="none" w:sz="0" w:space="0" w:color="auto"/>
        <w:right w:val="none" w:sz="0" w:space="0" w:color="auto"/>
      </w:divBdr>
    </w:div>
    <w:div w:id="1202740811">
      <w:bodyDiv w:val="1"/>
      <w:marLeft w:val="0"/>
      <w:marRight w:val="0"/>
      <w:marTop w:val="0"/>
      <w:marBottom w:val="0"/>
      <w:divBdr>
        <w:top w:val="none" w:sz="0" w:space="0" w:color="auto"/>
        <w:left w:val="none" w:sz="0" w:space="0" w:color="auto"/>
        <w:bottom w:val="none" w:sz="0" w:space="0" w:color="auto"/>
        <w:right w:val="none" w:sz="0" w:space="0" w:color="auto"/>
      </w:divBdr>
    </w:div>
    <w:div w:id="1227960595">
      <w:bodyDiv w:val="1"/>
      <w:marLeft w:val="0"/>
      <w:marRight w:val="0"/>
      <w:marTop w:val="0"/>
      <w:marBottom w:val="0"/>
      <w:divBdr>
        <w:top w:val="none" w:sz="0" w:space="0" w:color="auto"/>
        <w:left w:val="none" w:sz="0" w:space="0" w:color="auto"/>
        <w:bottom w:val="none" w:sz="0" w:space="0" w:color="auto"/>
        <w:right w:val="none" w:sz="0" w:space="0" w:color="auto"/>
      </w:divBdr>
    </w:div>
    <w:div w:id="1260941575">
      <w:bodyDiv w:val="1"/>
      <w:marLeft w:val="0"/>
      <w:marRight w:val="0"/>
      <w:marTop w:val="0"/>
      <w:marBottom w:val="0"/>
      <w:divBdr>
        <w:top w:val="none" w:sz="0" w:space="0" w:color="auto"/>
        <w:left w:val="none" w:sz="0" w:space="0" w:color="auto"/>
        <w:bottom w:val="none" w:sz="0" w:space="0" w:color="auto"/>
        <w:right w:val="none" w:sz="0" w:space="0" w:color="auto"/>
      </w:divBdr>
    </w:div>
    <w:div w:id="1277757348">
      <w:bodyDiv w:val="1"/>
      <w:marLeft w:val="0"/>
      <w:marRight w:val="0"/>
      <w:marTop w:val="0"/>
      <w:marBottom w:val="0"/>
      <w:divBdr>
        <w:top w:val="none" w:sz="0" w:space="0" w:color="auto"/>
        <w:left w:val="none" w:sz="0" w:space="0" w:color="auto"/>
        <w:bottom w:val="none" w:sz="0" w:space="0" w:color="auto"/>
        <w:right w:val="none" w:sz="0" w:space="0" w:color="auto"/>
      </w:divBdr>
    </w:div>
    <w:div w:id="1291781778">
      <w:bodyDiv w:val="1"/>
      <w:marLeft w:val="0"/>
      <w:marRight w:val="0"/>
      <w:marTop w:val="0"/>
      <w:marBottom w:val="0"/>
      <w:divBdr>
        <w:top w:val="none" w:sz="0" w:space="0" w:color="auto"/>
        <w:left w:val="none" w:sz="0" w:space="0" w:color="auto"/>
        <w:bottom w:val="none" w:sz="0" w:space="0" w:color="auto"/>
        <w:right w:val="none" w:sz="0" w:space="0" w:color="auto"/>
      </w:divBdr>
    </w:div>
    <w:div w:id="1311325247">
      <w:bodyDiv w:val="1"/>
      <w:marLeft w:val="0"/>
      <w:marRight w:val="0"/>
      <w:marTop w:val="0"/>
      <w:marBottom w:val="0"/>
      <w:divBdr>
        <w:top w:val="none" w:sz="0" w:space="0" w:color="auto"/>
        <w:left w:val="none" w:sz="0" w:space="0" w:color="auto"/>
        <w:bottom w:val="none" w:sz="0" w:space="0" w:color="auto"/>
        <w:right w:val="none" w:sz="0" w:space="0" w:color="auto"/>
      </w:divBdr>
    </w:div>
    <w:div w:id="1368874071">
      <w:bodyDiv w:val="1"/>
      <w:marLeft w:val="0"/>
      <w:marRight w:val="0"/>
      <w:marTop w:val="0"/>
      <w:marBottom w:val="0"/>
      <w:divBdr>
        <w:top w:val="none" w:sz="0" w:space="0" w:color="auto"/>
        <w:left w:val="none" w:sz="0" w:space="0" w:color="auto"/>
        <w:bottom w:val="none" w:sz="0" w:space="0" w:color="auto"/>
        <w:right w:val="none" w:sz="0" w:space="0" w:color="auto"/>
      </w:divBdr>
    </w:div>
    <w:div w:id="1380058073">
      <w:bodyDiv w:val="1"/>
      <w:marLeft w:val="0"/>
      <w:marRight w:val="0"/>
      <w:marTop w:val="0"/>
      <w:marBottom w:val="0"/>
      <w:divBdr>
        <w:top w:val="none" w:sz="0" w:space="0" w:color="auto"/>
        <w:left w:val="none" w:sz="0" w:space="0" w:color="auto"/>
        <w:bottom w:val="none" w:sz="0" w:space="0" w:color="auto"/>
        <w:right w:val="none" w:sz="0" w:space="0" w:color="auto"/>
      </w:divBdr>
    </w:div>
    <w:div w:id="1380935168">
      <w:bodyDiv w:val="1"/>
      <w:marLeft w:val="0"/>
      <w:marRight w:val="0"/>
      <w:marTop w:val="0"/>
      <w:marBottom w:val="0"/>
      <w:divBdr>
        <w:top w:val="none" w:sz="0" w:space="0" w:color="auto"/>
        <w:left w:val="none" w:sz="0" w:space="0" w:color="auto"/>
        <w:bottom w:val="none" w:sz="0" w:space="0" w:color="auto"/>
        <w:right w:val="none" w:sz="0" w:space="0" w:color="auto"/>
      </w:divBdr>
    </w:div>
    <w:div w:id="1487814989">
      <w:bodyDiv w:val="1"/>
      <w:marLeft w:val="0"/>
      <w:marRight w:val="0"/>
      <w:marTop w:val="0"/>
      <w:marBottom w:val="0"/>
      <w:divBdr>
        <w:top w:val="none" w:sz="0" w:space="0" w:color="auto"/>
        <w:left w:val="none" w:sz="0" w:space="0" w:color="auto"/>
        <w:bottom w:val="none" w:sz="0" w:space="0" w:color="auto"/>
        <w:right w:val="none" w:sz="0" w:space="0" w:color="auto"/>
      </w:divBdr>
    </w:div>
    <w:div w:id="1518884561">
      <w:bodyDiv w:val="1"/>
      <w:marLeft w:val="0"/>
      <w:marRight w:val="0"/>
      <w:marTop w:val="0"/>
      <w:marBottom w:val="0"/>
      <w:divBdr>
        <w:top w:val="none" w:sz="0" w:space="0" w:color="auto"/>
        <w:left w:val="none" w:sz="0" w:space="0" w:color="auto"/>
        <w:bottom w:val="none" w:sz="0" w:space="0" w:color="auto"/>
        <w:right w:val="none" w:sz="0" w:space="0" w:color="auto"/>
      </w:divBdr>
    </w:div>
    <w:div w:id="1594699381">
      <w:bodyDiv w:val="1"/>
      <w:marLeft w:val="0"/>
      <w:marRight w:val="0"/>
      <w:marTop w:val="0"/>
      <w:marBottom w:val="0"/>
      <w:divBdr>
        <w:top w:val="none" w:sz="0" w:space="0" w:color="auto"/>
        <w:left w:val="none" w:sz="0" w:space="0" w:color="auto"/>
        <w:bottom w:val="none" w:sz="0" w:space="0" w:color="auto"/>
        <w:right w:val="none" w:sz="0" w:space="0" w:color="auto"/>
      </w:divBdr>
    </w:div>
    <w:div w:id="1641766511">
      <w:bodyDiv w:val="1"/>
      <w:marLeft w:val="0"/>
      <w:marRight w:val="0"/>
      <w:marTop w:val="0"/>
      <w:marBottom w:val="0"/>
      <w:divBdr>
        <w:top w:val="none" w:sz="0" w:space="0" w:color="auto"/>
        <w:left w:val="none" w:sz="0" w:space="0" w:color="auto"/>
        <w:bottom w:val="none" w:sz="0" w:space="0" w:color="auto"/>
        <w:right w:val="none" w:sz="0" w:space="0" w:color="auto"/>
      </w:divBdr>
    </w:div>
    <w:div w:id="1756630987">
      <w:bodyDiv w:val="1"/>
      <w:marLeft w:val="0"/>
      <w:marRight w:val="0"/>
      <w:marTop w:val="0"/>
      <w:marBottom w:val="0"/>
      <w:divBdr>
        <w:top w:val="none" w:sz="0" w:space="0" w:color="auto"/>
        <w:left w:val="none" w:sz="0" w:space="0" w:color="auto"/>
        <w:bottom w:val="none" w:sz="0" w:space="0" w:color="auto"/>
        <w:right w:val="none" w:sz="0" w:space="0" w:color="auto"/>
      </w:divBdr>
    </w:div>
    <w:div w:id="1778599476">
      <w:bodyDiv w:val="1"/>
      <w:marLeft w:val="0"/>
      <w:marRight w:val="0"/>
      <w:marTop w:val="0"/>
      <w:marBottom w:val="0"/>
      <w:divBdr>
        <w:top w:val="none" w:sz="0" w:space="0" w:color="auto"/>
        <w:left w:val="none" w:sz="0" w:space="0" w:color="auto"/>
        <w:bottom w:val="none" w:sz="0" w:space="0" w:color="auto"/>
        <w:right w:val="none" w:sz="0" w:space="0" w:color="auto"/>
      </w:divBdr>
    </w:div>
    <w:div w:id="1900247365">
      <w:bodyDiv w:val="1"/>
      <w:marLeft w:val="0"/>
      <w:marRight w:val="0"/>
      <w:marTop w:val="0"/>
      <w:marBottom w:val="0"/>
      <w:divBdr>
        <w:top w:val="none" w:sz="0" w:space="0" w:color="auto"/>
        <w:left w:val="none" w:sz="0" w:space="0" w:color="auto"/>
        <w:bottom w:val="none" w:sz="0" w:space="0" w:color="auto"/>
        <w:right w:val="none" w:sz="0" w:space="0" w:color="auto"/>
      </w:divBdr>
    </w:div>
    <w:div w:id="1931574952">
      <w:bodyDiv w:val="1"/>
      <w:marLeft w:val="0"/>
      <w:marRight w:val="0"/>
      <w:marTop w:val="0"/>
      <w:marBottom w:val="0"/>
      <w:divBdr>
        <w:top w:val="none" w:sz="0" w:space="0" w:color="auto"/>
        <w:left w:val="none" w:sz="0" w:space="0" w:color="auto"/>
        <w:bottom w:val="none" w:sz="0" w:space="0" w:color="auto"/>
        <w:right w:val="none" w:sz="0" w:space="0" w:color="auto"/>
      </w:divBdr>
    </w:div>
    <w:div w:id="1953391969">
      <w:bodyDiv w:val="1"/>
      <w:marLeft w:val="0"/>
      <w:marRight w:val="0"/>
      <w:marTop w:val="0"/>
      <w:marBottom w:val="0"/>
      <w:divBdr>
        <w:top w:val="none" w:sz="0" w:space="0" w:color="auto"/>
        <w:left w:val="none" w:sz="0" w:space="0" w:color="auto"/>
        <w:bottom w:val="none" w:sz="0" w:space="0" w:color="auto"/>
        <w:right w:val="none" w:sz="0" w:space="0" w:color="auto"/>
      </w:divBdr>
    </w:div>
    <w:div w:id="2107536419">
      <w:bodyDiv w:val="1"/>
      <w:marLeft w:val="0"/>
      <w:marRight w:val="0"/>
      <w:marTop w:val="0"/>
      <w:marBottom w:val="0"/>
      <w:divBdr>
        <w:top w:val="none" w:sz="0" w:space="0" w:color="auto"/>
        <w:left w:val="none" w:sz="0" w:space="0" w:color="auto"/>
        <w:bottom w:val="none" w:sz="0" w:space="0" w:color="auto"/>
        <w:right w:val="none" w:sz="0" w:space="0" w:color="auto"/>
      </w:divBdr>
    </w:div>
    <w:div w:id="211304298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hyperlink" Target="https://doi.org/10.1056/NEJMoa2216334" TargetMode="External"/><Relationship Id="rId13" Type="http://schemas.openxmlformats.org/officeDocument/2006/relationships/image" Target="media/image3.png"/><Relationship Id="rId18" Type="http://schemas.openxmlformats.org/officeDocument/2006/relationships/footer" Target="footer2.xml"/><Relationship Id="rId3" Type="http://schemas.openxmlformats.org/officeDocument/2006/relationships/styles" Target="styles.xml"/><Relationship Id="rId21" Type="http://schemas.openxmlformats.org/officeDocument/2006/relationships/fontTable" Target="fontTable.xml"/><Relationship Id="rId7" Type="http://schemas.openxmlformats.org/officeDocument/2006/relationships/endnotes" Target="endnotes.xml"/><Relationship Id="rId12" Type="http://schemas.openxmlformats.org/officeDocument/2006/relationships/image" Target="media/image2.png"/><Relationship Id="rId17" Type="http://schemas.openxmlformats.org/officeDocument/2006/relationships/footer" Target="footer1.xml"/><Relationship Id="rId25" Type="http://schemas.openxmlformats.org/officeDocument/2006/relationships/customXml" Target="../customXml/item4.xml"/><Relationship Id="rId2" Type="http://schemas.openxmlformats.org/officeDocument/2006/relationships/numbering" Target="numbering.xml"/><Relationship Id="rId16" Type="http://schemas.openxmlformats.org/officeDocument/2006/relationships/header" Target="header2.xml"/><Relationship Id="rId20" Type="http://schemas.openxmlformats.org/officeDocument/2006/relationships/footer" Target="footer3.xml"/><Relationship Id="rId1" Type="http://schemas.openxmlformats.org/officeDocument/2006/relationships/customXml" Target="../customXml/item1.xml"/><Relationship Id="rId6" Type="http://schemas.openxmlformats.org/officeDocument/2006/relationships/footnotes" Target="footnotes.xml"/><Relationship Id="rId11" Type="http://schemas.openxmlformats.org/officeDocument/2006/relationships/image" Target="media/image1.png"/><Relationship Id="rId24" Type="http://schemas.openxmlformats.org/officeDocument/2006/relationships/customXml" Target="../customXml/item3.xml"/><Relationship Id="rId5" Type="http://schemas.openxmlformats.org/officeDocument/2006/relationships/webSettings" Target="webSettings.xml"/><Relationship Id="rId15" Type="http://schemas.openxmlformats.org/officeDocument/2006/relationships/header" Target="header1.xml"/><Relationship Id="rId23" Type="http://schemas.openxmlformats.org/officeDocument/2006/relationships/customXml" Target="../customXml/item2.xml"/><Relationship Id="rId10" Type="http://schemas.openxmlformats.org/officeDocument/2006/relationships/hyperlink" Target="https://doi.org/10.1016/j.esmoop.2024.103537" TargetMode="External"/><Relationship Id="rId19" Type="http://schemas.openxmlformats.org/officeDocument/2006/relationships/header" Target="header3.xml"/><Relationship Id="rId4" Type="http://schemas.openxmlformats.org/officeDocument/2006/relationships/settings" Target="settings.xml"/><Relationship Id="rId9" Type="http://schemas.openxmlformats.org/officeDocument/2006/relationships/hyperlink" Target="https://doi.org/10.1016/j.esmoop.2024.103538" TargetMode="External"/><Relationship Id="rId14" Type="http://schemas.openxmlformats.org/officeDocument/2006/relationships/image" Target="media/image4.png"/><Relationship Id="rId22" Type="http://schemas.openxmlformats.org/officeDocument/2006/relationships/theme" Target="theme/theme1.xml"/></Relationships>
</file>

<file path=word/_rels/footnotes.xml.rels><?xml version="1.0" encoding="UTF-8" standalone="yes"?>
<Relationships xmlns="http://schemas.openxmlformats.org/package/2006/relationships"><Relationship Id="rId1" Type="http://schemas.openxmlformats.org/officeDocument/2006/relationships/hyperlink" Target="https://www.pbs.gov.au/industry/listing/elements/pbac-meetings/pbac-outcomes/2024-11/pbac-web-outcomes-11-2024.pdf"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ct:contentTypeSchema xmlns:ct="http://schemas.microsoft.com/office/2006/metadata/contentType" xmlns:ma="http://schemas.microsoft.com/office/2006/metadata/properties/metaAttributes" ct:_="" ma:_="" ma:contentTypeName="Document" ma:contentTypeID="0x0101007FED174C5281F747A8037A05221D6DBD" ma:contentTypeVersion="13" ma:contentTypeDescription="Create a new document." ma:contentTypeScope="" ma:versionID="0730fa184c152dc19f29f37236936f13">
  <xsd:schema xmlns:xsd="http://www.w3.org/2001/XMLSchema" xmlns:xs="http://www.w3.org/2001/XMLSchema" xmlns:p="http://schemas.microsoft.com/office/2006/metadata/properties" xmlns:ns2="7f856f8d-13b3-495a-9a4b-41f8182eda4c" xmlns:ns3="72f95629-adac-4ec1-8738-e1cec852b92b" targetNamespace="http://schemas.microsoft.com/office/2006/metadata/properties" ma:root="true" ma:fieldsID="45bac0a8dc5ab927fa8d2d08c91d10f3" ns2:_="" ns3:_="">
    <xsd:import namespace="7f856f8d-13b3-495a-9a4b-41f8182eda4c"/>
    <xsd:import namespace="72f95629-adac-4ec1-8738-e1cec852b92b"/>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f856f8d-13b3-495a-9a4b-41f8182eda4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89927c38-8944-418e-ac9b-4d6e75543028"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Location" ma:index="20" nillable="true" ma:displayName="Location" ma:descrip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2f95629-adac-4ec1-8738-e1cec852b92b"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69ae0e28-eb5b-45a0-b45a-3f44301ba7c5}" ma:internalName="TaxCatchAll" ma:showField="CatchAllData" ma:web="72f95629-adac-4ec1-8738-e1cec852b92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lcf76f155ced4ddcb4097134ff3c332f xmlns="7f856f8d-13b3-495a-9a4b-41f8182eda4c">
      <Terms xmlns="http://schemas.microsoft.com/office/infopath/2007/PartnerControls"/>
    </lcf76f155ced4ddcb4097134ff3c332f>
    <TaxCatchAll xmlns="72f95629-adac-4ec1-8738-e1cec852b92b" xsi:nil="true"/>
  </documentManagement>
</p:properties>
</file>

<file path=customXml/itemProps1.xml><?xml version="1.0" encoding="utf-8"?>
<ds:datastoreItem xmlns:ds="http://schemas.openxmlformats.org/officeDocument/2006/customXml" ds:itemID="{2D6A2D12-FD03-4A65-BBA6-470B3E05977C}">
  <ds:schemaRefs>
    <ds:schemaRef ds:uri="http://schemas.openxmlformats.org/officeDocument/2006/bibliography"/>
  </ds:schemaRefs>
</ds:datastoreItem>
</file>

<file path=customXml/itemProps2.xml><?xml version="1.0" encoding="utf-8"?>
<ds:datastoreItem xmlns:ds="http://schemas.openxmlformats.org/officeDocument/2006/customXml" ds:itemID="{426E17CF-DBA6-4FA8-96A2-97FFC968BA16}"/>
</file>

<file path=customXml/itemProps3.xml><?xml version="1.0" encoding="utf-8"?>
<ds:datastoreItem xmlns:ds="http://schemas.openxmlformats.org/officeDocument/2006/customXml" ds:itemID="{3AE9EBF6-0C9F-4683-BFA4-B39CF9DB7944}"/>
</file>

<file path=customXml/itemProps4.xml><?xml version="1.0" encoding="utf-8"?>
<ds:datastoreItem xmlns:ds="http://schemas.openxmlformats.org/officeDocument/2006/customXml" ds:itemID="{3B72D634-DF0F-4E2F-9A0F-ADA727930BFA}"/>
</file>

<file path=docMetadata/LabelInfo.xml><?xml version="1.0" encoding="utf-8"?>
<clbl:labelList xmlns:clbl="http://schemas.microsoft.com/office/2020/mipLabelMetadata">
  <clbl:label id="{82b3e37e-8171-485d-b10b-38dae7ed14a8}" enabled="0" method="" siteId="{82b3e37e-8171-485d-b10b-38dae7ed14a8}" removed="1"/>
  <clbl:label id="{bea66b2b-af80-48b6-873b-d341d3035cfa}" enabled="1" method="Standard" siteId="{63982aff-fb6c-4c22-973b-70e4acfb63e6}" removed="0"/>
</clbl:labelList>
</file>

<file path=docProps/app.xml><?xml version="1.0" encoding="utf-8"?>
<Properties xmlns="http://schemas.openxmlformats.org/officeDocument/2006/extended-properties" xmlns:vt="http://schemas.openxmlformats.org/officeDocument/2006/docPropsVTypes">
  <Template>Normal.dotm</Template>
  <TotalTime>0</TotalTime>
  <Pages>52</Pages>
  <Words>21161</Words>
  <Characters>120620</Characters>
  <Application>Microsoft Office Word</Application>
  <DocSecurity>0</DocSecurity>
  <Lines>1005</Lines>
  <Paragraphs>282</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141499</CharactersWithSpaces>
  <SharedDoc>false</SharedDoc>
  <HLinks>
    <vt:vector size="24" baseType="variant">
      <vt:variant>
        <vt:i4>4980810</vt:i4>
      </vt:variant>
      <vt:variant>
        <vt:i4>46</vt:i4>
      </vt:variant>
      <vt:variant>
        <vt:i4>0</vt:i4>
      </vt:variant>
      <vt:variant>
        <vt:i4>5</vt:i4>
      </vt:variant>
      <vt:variant>
        <vt:lpwstr>https://doi.org/10.1016/j.esmoop.2024.103537</vt:lpwstr>
      </vt:variant>
      <vt:variant>
        <vt:lpwstr/>
      </vt:variant>
      <vt:variant>
        <vt:i4>4390986</vt:i4>
      </vt:variant>
      <vt:variant>
        <vt:i4>43</vt:i4>
      </vt:variant>
      <vt:variant>
        <vt:i4>0</vt:i4>
      </vt:variant>
      <vt:variant>
        <vt:i4>5</vt:i4>
      </vt:variant>
      <vt:variant>
        <vt:lpwstr>https://doi.org/10.1016/j.esmoop.2024.103538</vt:lpwstr>
      </vt:variant>
      <vt:variant>
        <vt:lpwstr/>
      </vt:variant>
      <vt:variant>
        <vt:i4>4718599</vt:i4>
      </vt:variant>
      <vt:variant>
        <vt:i4>36</vt:i4>
      </vt:variant>
      <vt:variant>
        <vt:i4>0</vt:i4>
      </vt:variant>
      <vt:variant>
        <vt:i4>5</vt:i4>
      </vt:variant>
      <vt:variant>
        <vt:lpwstr>https://doi.org/10.1056/NEJMoa2216334</vt:lpwstr>
      </vt:variant>
      <vt:variant>
        <vt:lpwstr/>
      </vt:variant>
      <vt:variant>
        <vt:i4>3735675</vt:i4>
      </vt:variant>
      <vt:variant>
        <vt:i4>0</vt:i4>
      </vt:variant>
      <vt:variant>
        <vt:i4>0</vt:i4>
      </vt:variant>
      <vt:variant>
        <vt:i4>5</vt:i4>
      </vt:variant>
      <vt:variant>
        <vt:lpwstr>https://www.pbs.gov.au/industry/listing/elements/pbac-meetings/pbac-outcomes/2024-11/pbac-web-outcomes-11-2024.pdf</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cp:lastModifiedBy/>
  <cp:revision>1</cp:revision>
  <dcterms:created xsi:type="dcterms:W3CDTF">2025-08-26T09:16:00Z</dcterms:created>
  <dcterms:modified xsi:type="dcterms:W3CDTF">2025-08-26T09:17:00Z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ShapeIds">
    <vt:lpwstr>627e868b,33061a03,2d576a9b</vt:lpwstr>
  </property>
  <property fmtid="{D5CDD505-2E9C-101B-9397-08002B2CF9AE}" pid="3" name="ClassificationContentMarkingHeaderFontProps">
    <vt:lpwstr>#ff0000,12,Calibri</vt:lpwstr>
  </property>
  <property fmtid="{D5CDD505-2E9C-101B-9397-08002B2CF9AE}" pid="4" name="ClassificationContentMarkingHeaderText">
    <vt:lpwstr>OFFICIAL</vt:lpwstr>
  </property>
  <property fmtid="{D5CDD505-2E9C-101B-9397-08002B2CF9AE}" pid="5" name="ClassificationContentMarkingFooterShapeIds">
    <vt:lpwstr>1778694c,1846cd99,40b1369a</vt:lpwstr>
  </property>
  <property fmtid="{D5CDD505-2E9C-101B-9397-08002B2CF9AE}" pid="6" name="ClassificationContentMarkingFooterFontProps">
    <vt:lpwstr>#ff0000,12,Calibri</vt:lpwstr>
  </property>
  <property fmtid="{D5CDD505-2E9C-101B-9397-08002B2CF9AE}" pid="7" name="ClassificationContentMarkingFooterText">
    <vt:lpwstr>OFFICIAL</vt:lpwstr>
  </property>
  <property fmtid="{D5CDD505-2E9C-101B-9397-08002B2CF9AE}" pid="8" name="MSIP_Label_7cd3e8b9-ffed-43a8-b7f4-cc2fa0382d36_Enabled">
    <vt:lpwstr>true</vt:lpwstr>
  </property>
  <property fmtid="{D5CDD505-2E9C-101B-9397-08002B2CF9AE}" pid="9" name="MSIP_Label_7cd3e8b9-ffed-43a8-b7f4-cc2fa0382d36_SetDate">
    <vt:lpwstr>2025-08-26T09:16:41Z</vt:lpwstr>
  </property>
  <property fmtid="{D5CDD505-2E9C-101B-9397-08002B2CF9AE}" pid="10" name="MSIP_Label_7cd3e8b9-ffed-43a8-b7f4-cc2fa0382d36_Method">
    <vt:lpwstr>Privileged</vt:lpwstr>
  </property>
  <property fmtid="{D5CDD505-2E9C-101B-9397-08002B2CF9AE}" pid="11" name="MSIP_Label_7cd3e8b9-ffed-43a8-b7f4-cc2fa0382d36_Name">
    <vt:lpwstr>O</vt:lpwstr>
  </property>
  <property fmtid="{D5CDD505-2E9C-101B-9397-08002B2CF9AE}" pid="12" name="MSIP_Label_7cd3e8b9-ffed-43a8-b7f4-cc2fa0382d36_SiteId">
    <vt:lpwstr>34a3929c-73cf-4954-abfe-147dc3517892</vt:lpwstr>
  </property>
  <property fmtid="{D5CDD505-2E9C-101B-9397-08002B2CF9AE}" pid="13" name="MSIP_Label_7cd3e8b9-ffed-43a8-b7f4-cc2fa0382d36_ActionId">
    <vt:lpwstr>6b2c20e0-47bf-4e8b-8101-ff797221f8ff</vt:lpwstr>
  </property>
  <property fmtid="{D5CDD505-2E9C-101B-9397-08002B2CF9AE}" pid="14" name="MSIP_Label_7cd3e8b9-ffed-43a8-b7f4-cc2fa0382d36_ContentBits">
    <vt:lpwstr>3</vt:lpwstr>
  </property>
  <property fmtid="{D5CDD505-2E9C-101B-9397-08002B2CF9AE}" pid="15" name="MSIP_Label_7cd3e8b9-ffed-43a8-b7f4-cc2fa0382d36_Tag">
    <vt:lpwstr>10, 0, 1, 1</vt:lpwstr>
  </property>
  <property fmtid="{D5CDD505-2E9C-101B-9397-08002B2CF9AE}" pid="16" name="Order">
    <vt:r8>39446300</vt:r8>
  </property>
  <property fmtid="{D5CDD505-2E9C-101B-9397-08002B2CF9AE}" pid="17" name="xd_ProgID">
    <vt:lpwstr/>
  </property>
  <property fmtid="{D5CDD505-2E9C-101B-9397-08002B2CF9AE}" pid="18" name="MediaServiceImageTags">
    <vt:lpwstr/>
  </property>
  <property fmtid="{D5CDD505-2E9C-101B-9397-08002B2CF9AE}" pid="19" name="ContentTypeId">
    <vt:lpwstr>0x0101007FED174C5281F747A8037A05221D6DBD</vt:lpwstr>
  </property>
  <property fmtid="{D5CDD505-2E9C-101B-9397-08002B2CF9AE}" pid="20" name="ComplianceAssetId">
    <vt:lpwstr/>
  </property>
  <property fmtid="{D5CDD505-2E9C-101B-9397-08002B2CF9AE}" pid="21" name="TemplateUrl">
    <vt:lpwstr/>
  </property>
  <property fmtid="{D5CDD505-2E9C-101B-9397-08002B2CF9AE}" pid="22" name="_ExtendedDescription">
    <vt:lpwstr/>
  </property>
  <property fmtid="{D5CDD505-2E9C-101B-9397-08002B2CF9AE}" pid="23" name="TriggerFlowInfo">
    <vt:lpwstr/>
  </property>
  <property fmtid="{D5CDD505-2E9C-101B-9397-08002B2CF9AE}" pid="24" name="xd_Signature">
    <vt:bool>false</vt:bool>
  </property>
</Properties>
</file>